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2" r:id="rId16"/>
    <p:sldId id="271" r:id="rId17"/>
    <p:sldId id="273" r:id="rId18"/>
    <p:sldId id="274" r:id="rId19"/>
    <p:sldId id="280" r:id="rId20"/>
    <p:sldId id="275" r:id="rId21"/>
    <p:sldId id="277" r:id="rId22"/>
    <p:sldId id="278" r:id="rId23"/>
    <p:sldId id="279"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0" y="59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531D8-5535-4CAF-8FF0-AAD10E83985E}" type="doc">
      <dgm:prSet loTypeId="urn:microsoft.com/office/officeart/2005/8/layout/bList2#1" loCatId="list" qsTypeId="urn:microsoft.com/office/officeart/2005/8/quickstyle/simple1" qsCatId="simple" csTypeId="urn:microsoft.com/office/officeart/2005/8/colors/accent2_3" csCatId="accent2" phldr="1"/>
      <dgm:spPr/>
    </dgm:pt>
    <dgm:pt modelId="{FC6D5071-701C-4D66-9956-DFAC15EF87E2}">
      <dgm:prSet phldrT="[Text]"/>
      <dgm:spPr/>
      <dgm:t>
        <a:bodyPr/>
        <a:lstStyle/>
        <a:p>
          <a:r>
            <a:rPr lang="en-US" dirty="0" smtClean="0"/>
            <a:t>MANAGEMENT </a:t>
          </a:r>
          <a:endParaRPr lang="en-US" dirty="0"/>
        </a:p>
      </dgm:t>
    </dgm:pt>
    <dgm:pt modelId="{51864E82-0304-41F0-82F7-076372354497}" type="parTrans" cxnId="{E6896FF3-7C23-4352-B585-E8DA5D3D5729}">
      <dgm:prSet/>
      <dgm:spPr/>
      <dgm:t>
        <a:bodyPr/>
        <a:lstStyle/>
        <a:p>
          <a:endParaRPr lang="en-US"/>
        </a:p>
      </dgm:t>
    </dgm:pt>
    <dgm:pt modelId="{16EDDE8F-A51B-4985-8919-E4F0B29D374E}" type="sibTrans" cxnId="{E6896FF3-7C23-4352-B585-E8DA5D3D5729}">
      <dgm:prSet/>
      <dgm:spPr/>
      <dgm:t>
        <a:bodyPr/>
        <a:lstStyle/>
        <a:p>
          <a:endParaRPr lang="en-US"/>
        </a:p>
      </dgm:t>
    </dgm:pt>
    <dgm:pt modelId="{03BA8097-6B58-4FDE-BCAE-94447FF3E899}">
      <dgm:prSet phldrT="[Text]"/>
      <dgm:spPr/>
      <dgm:t>
        <a:bodyPr/>
        <a:lstStyle/>
        <a:p>
          <a:r>
            <a:rPr lang="en-US" dirty="0" smtClean="0"/>
            <a:t>INFORMATION </a:t>
          </a:r>
          <a:endParaRPr lang="en-US" dirty="0"/>
        </a:p>
      </dgm:t>
    </dgm:pt>
    <dgm:pt modelId="{3A360F70-372D-4C90-A92C-09D8908812C5}" type="parTrans" cxnId="{5D513AE9-FF1E-4013-8E9D-74CD6EC72A82}">
      <dgm:prSet/>
      <dgm:spPr/>
      <dgm:t>
        <a:bodyPr/>
        <a:lstStyle/>
        <a:p>
          <a:endParaRPr lang="en-US"/>
        </a:p>
      </dgm:t>
    </dgm:pt>
    <dgm:pt modelId="{91B2E606-4284-4466-AEA0-7FD6ED5F734D}" type="sibTrans" cxnId="{5D513AE9-FF1E-4013-8E9D-74CD6EC72A82}">
      <dgm:prSet/>
      <dgm:spPr/>
      <dgm:t>
        <a:bodyPr/>
        <a:lstStyle/>
        <a:p>
          <a:endParaRPr lang="en-US"/>
        </a:p>
      </dgm:t>
    </dgm:pt>
    <dgm:pt modelId="{4FAA95EF-22E9-4E5B-BC14-3E6B66472A02}">
      <dgm:prSet phldrT="[Text]"/>
      <dgm:spPr/>
      <dgm:t>
        <a:bodyPr/>
        <a:lstStyle/>
        <a:p>
          <a:r>
            <a:rPr lang="en-US" dirty="0" smtClean="0"/>
            <a:t>SYSTEM </a:t>
          </a:r>
          <a:endParaRPr lang="en-US" dirty="0"/>
        </a:p>
      </dgm:t>
    </dgm:pt>
    <dgm:pt modelId="{D6C6422D-F43E-4B79-8F54-1B81E5471B89}" type="parTrans" cxnId="{33C5B59E-8908-41FF-A1DE-75EEB44FBCBA}">
      <dgm:prSet/>
      <dgm:spPr/>
      <dgm:t>
        <a:bodyPr/>
        <a:lstStyle/>
        <a:p>
          <a:endParaRPr lang="en-US"/>
        </a:p>
      </dgm:t>
    </dgm:pt>
    <dgm:pt modelId="{9FE51CBF-CE21-41CB-B2BB-0D8E6FFED432}" type="sibTrans" cxnId="{33C5B59E-8908-41FF-A1DE-75EEB44FBCBA}">
      <dgm:prSet/>
      <dgm:spPr/>
      <dgm:t>
        <a:bodyPr/>
        <a:lstStyle/>
        <a:p>
          <a:endParaRPr lang="en-US"/>
        </a:p>
      </dgm:t>
    </dgm:pt>
    <dgm:pt modelId="{2CB0A9D4-223F-42BC-87FE-0CC478085AEF}" type="pres">
      <dgm:prSet presAssocID="{21C531D8-5535-4CAF-8FF0-AAD10E83985E}" presName="diagram" presStyleCnt="0">
        <dgm:presLayoutVars>
          <dgm:dir/>
          <dgm:animLvl val="lvl"/>
          <dgm:resizeHandles val="exact"/>
        </dgm:presLayoutVars>
      </dgm:prSet>
      <dgm:spPr/>
    </dgm:pt>
    <dgm:pt modelId="{9310E49B-4F9B-4EF3-B4B6-6015EE70BB86}" type="pres">
      <dgm:prSet presAssocID="{FC6D5071-701C-4D66-9956-DFAC15EF87E2}" presName="compNode" presStyleCnt="0"/>
      <dgm:spPr/>
    </dgm:pt>
    <dgm:pt modelId="{12E85A18-4FA6-444D-85EA-95E8EB3968D2}" type="pres">
      <dgm:prSet presAssocID="{FC6D5071-701C-4D66-9956-DFAC15EF87E2}" presName="childRect" presStyleLbl="bgAcc1" presStyleIdx="0" presStyleCnt="3">
        <dgm:presLayoutVars>
          <dgm:bulletEnabled val="1"/>
        </dgm:presLayoutVars>
      </dgm:prSet>
      <dgm:spPr/>
    </dgm:pt>
    <dgm:pt modelId="{7B45E80A-CF35-40C4-B9B8-313884C13946}" type="pres">
      <dgm:prSet presAssocID="{FC6D5071-701C-4D66-9956-DFAC15EF87E2}" presName="parentText" presStyleLbl="node1" presStyleIdx="0" presStyleCnt="0">
        <dgm:presLayoutVars>
          <dgm:chMax val="0"/>
          <dgm:bulletEnabled val="1"/>
        </dgm:presLayoutVars>
      </dgm:prSet>
      <dgm:spPr/>
      <dgm:t>
        <a:bodyPr/>
        <a:lstStyle/>
        <a:p>
          <a:endParaRPr lang="en-IN"/>
        </a:p>
      </dgm:t>
    </dgm:pt>
    <dgm:pt modelId="{8EAD627D-E245-4997-B744-2D257B4C5287}" type="pres">
      <dgm:prSet presAssocID="{FC6D5071-701C-4D66-9956-DFAC15EF87E2}" presName="parentRect" presStyleLbl="alignNode1" presStyleIdx="0" presStyleCnt="3"/>
      <dgm:spPr/>
      <dgm:t>
        <a:bodyPr/>
        <a:lstStyle/>
        <a:p>
          <a:endParaRPr lang="en-IN"/>
        </a:p>
      </dgm:t>
    </dgm:pt>
    <dgm:pt modelId="{5EC663C1-C1C4-4B32-8FAD-69CC9884F6BB}" type="pres">
      <dgm:prSet presAssocID="{FC6D5071-701C-4D66-9956-DFAC15EF87E2}" presName="adorn" presStyleLbl="fgAccFollowNode1" presStyleIdx="0" presStyleCnt="3"/>
      <dgm:spPr/>
    </dgm:pt>
    <dgm:pt modelId="{1932D766-95A3-4C91-BE1F-3422FB7A631F}" type="pres">
      <dgm:prSet presAssocID="{16EDDE8F-A51B-4985-8919-E4F0B29D374E}" presName="sibTrans" presStyleLbl="sibTrans2D1" presStyleIdx="0" presStyleCnt="0"/>
      <dgm:spPr/>
      <dgm:t>
        <a:bodyPr/>
        <a:lstStyle/>
        <a:p>
          <a:endParaRPr lang="en-IN"/>
        </a:p>
      </dgm:t>
    </dgm:pt>
    <dgm:pt modelId="{838F146E-7059-4391-A5AE-78E3C5239F65}" type="pres">
      <dgm:prSet presAssocID="{03BA8097-6B58-4FDE-BCAE-94447FF3E899}" presName="compNode" presStyleCnt="0"/>
      <dgm:spPr/>
    </dgm:pt>
    <dgm:pt modelId="{AD024AA8-0A79-48D1-8A85-0A138E0E6195}" type="pres">
      <dgm:prSet presAssocID="{03BA8097-6B58-4FDE-BCAE-94447FF3E899}" presName="childRect" presStyleLbl="bgAcc1" presStyleIdx="1" presStyleCnt="3" custScaleY="85964">
        <dgm:presLayoutVars>
          <dgm:bulletEnabled val="1"/>
        </dgm:presLayoutVars>
      </dgm:prSet>
      <dgm:spPr/>
    </dgm:pt>
    <dgm:pt modelId="{06B367D6-CB09-43DF-8FEC-17752BD82637}" type="pres">
      <dgm:prSet presAssocID="{03BA8097-6B58-4FDE-BCAE-94447FF3E899}" presName="parentText" presStyleLbl="node1" presStyleIdx="0" presStyleCnt="0">
        <dgm:presLayoutVars>
          <dgm:chMax val="0"/>
          <dgm:bulletEnabled val="1"/>
        </dgm:presLayoutVars>
      </dgm:prSet>
      <dgm:spPr/>
      <dgm:t>
        <a:bodyPr/>
        <a:lstStyle/>
        <a:p>
          <a:endParaRPr lang="en-IN"/>
        </a:p>
      </dgm:t>
    </dgm:pt>
    <dgm:pt modelId="{F89AB173-D21B-428D-B137-875EA63F8582}" type="pres">
      <dgm:prSet presAssocID="{03BA8097-6B58-4FDE-BCAE-94447FF3E899}" presName="parentRect" presStyleLbl="alignNode1" presStyleIdx="1" presStyleCnt="3"/>
      <dgm:spPr/>
      <dgm:t>
        <a:bodyPr/>
        <a:lstStyle/>
        <a:p>
          <a:endParaRPr lang="en-IN"/>
        </a:p>
      </dgm:t>
    </dgm:pt>
    <dgm:pt modelId="{1582757A-337C-4547-AF0E-50539D0713DB}" type="pres">
      <dgm:prSet presAssocID="{03BA8097-6B58-4FDE-BCAE-94447FF3E899}" presName="adorn" presStyleLbl="fgAccFollowNode1" presStyleIdx="1" presStyleCnt="3"/>
      <dgm:spPr/>
    </dgm:pt>
    <dgm:pt modelId="{00A395D1-3426-4294-A277-73809F26384E}" type="pres">
      <dgm:prSet presAssocID="{91B2E606-4284-4466-AEA0-7FD6ED5F734D}" presName="sibTrans" presStyleLbl="sibTrans2D1" presStyleIdx="0" presStyleCnt="0"/>
      <dgm:spPr/>
      <dgm:t>
        <a:bodyPr/>
        <a:lstStyle/>
        <a:p>
          <a:endParaRPr lang="en-IN"/>
        </a:p>
      </dgm:t>
    </dgm:pt>
    <dgm:pt modelId="{0B69FD8A-86C1-4736-9CE7-09749CBEEF91}" type="pres">
      <dgm:prSet presAssocID="{4FAA95EF-22E9-4E5B-BC14-3E6B66472A02}" presName="compNode" presStyleCnt="0"/>
      <dgm:spPr/>
    </dgm:pt>
    <dgm:pt modelId="{79CDC277-D2C8-44BC-90DE-F13CC66DEAE4}" type="pres">
      <dgm:prSet presAssocID="{4FAA95EF-22E9-4E5B-BC14-3E6B66472A02}" presName="childRect" presStyleLbl="bgAcc1" presStyleIdx="2" presStyleCnt="3">
        <dgm:presLayoutVars>
          <dgm:bulletEnabled val="1"/>
        </dgm:presLayoutVars>
      </dgm:prSet>
      <dgm:spPr/>
    </dgm:pt>
    <dgm:pt modelId="{574C6C51-6840-48D5-9BB2-D9276C06E0D8}" type="pres">
      <dgm:prSet presAssocID="{4FAA95EF-22E9-4E5B-BC14-3E6B66472A02}" presName="parentText" presStyleLbl="node1" presStyleIdx="0" presStyleCnt="0">
        <dgm:presLayoutVars>
          <dgm:chMax val="0"/>
          <dgm:bulletEnabled val="1"/>
        </dgm:presLayoutVars>
      </dgm:prSet>
      <dgm:spPr/>
      <dgm:t>
        <a:bodyPr/>
        <a:lstStyle/>
        <a:p>
          <a:endParaRPr lang="en-IN"/>
        </a:p>
      </dgm:t>
    </dgm:pt>
    <dgm:pt modelId="{07A63AE1-03B1-41A1-900E-DD6F812041DF}" type="pres">
      <dgm:prSet presAssocID="{4FAA95EF-22E9-4E5B-BC14-3E6B66472A02}" presName="parentRect" presStyleLbl="alignNode1" presStyleIdx="2" presStyleCnt="3"/>
      <dgm:spPr/>
      <dgm:t>
        <a:bodyPr/>
        <a:lstStyle/>
        <a:p>
          <a:endParaRPr lang="en-IN"/>
        </a:p>
      </dgm:t>
    </dgm:pt>
    <dgm:pt modelId="{C6E07032-4ADC-436D-A3BF-F8F2D1C41D7B}" type="pres">
      <dgm:prSet presAssocID="{4FAA95EF-22E9-4E5B-BC14-3E6B66472A02}" presName="adorn" presStyleLbl="fgAccFollowNode1" presStyleIdx="2" presStyleCnt="3"/>
      <dgm:spPr/>
    </dgm:pt>
  </dgm:ptLst>
  <dgm:cxnLst>
    <dgm:cxn modelId="{A6C93F5E-0279-4D03-BC12-C1D63547C465}" type="presOf" srcId="{4FAA95EF-22E9-4E5B-BC14-3E6B66472A02}" destId="{574C6C51-6840-48D5-9BB2-D9276C06E0D8}" srcOrd="0" destOrd="0" presId="urn:microsoft.com/office/officeart/2005/8/layout/bList2#1"/>
    <dgm:cxn modelId="{A64B3F27-0507-4729-8FD2-F69275BDB906}" type="presOf" srcId="{21C531D8-5535-4CAF-8FF0-AAD10E83985E}" destId="{2CB0A9D4-223F-42BC-87FE-0CC478085AEF}" srcOrd="0" destOrd="0" presId="urn:microsoft.com/office/officeart/2005/8/layout/bList2#1"/>
    <dgm:cxn modelId="{B9F47535-F58B-4F21-9A50-58C33078EB07}" type="presOf" srcId="{FC6D5071-701C-4D66-9956-DFAC15EF87E2}" destId="{7B45E80A-CF35-40C4-B9B8-313884C13946}" srcOrd="0" destOrd="0" presId="urn:microsoft.com/office/officeart/2005/8/layout/bList2#1"/>
    <dgm:cxn modelId="{33C5B59E-8908-41FF-A1DE-75EEB44FBCBA}" srcId="{21C531D8-5535-4CAF-8FF0-AAD10E83985E}" destId="{4FAA95EF-22E9-4E5B-BC14-3E6B66472A02}" srcOrd="2" destOrd="0" parTransId="{D6C6422D-F43E-4B79-8F54-1B81E5471B89}" sibTransId="{9FE51CBF-CE21-41CB-B2BB-0D8E6FFED432}"/>
    <dgm:cxn modelId="{9F2F8FD8-3EF0-43B8-8830-2883F8CD7D00}" type="presOf" srcId="{03BA8097-6B58-4FDE-BCAE-94447FF3E899}" destId="{06B367D6-CB09-43DF-8FEC-17752BD82637}" srcOrd="0" destOrd="0" presId="urn:microsoft.com/office/officeart/2005/8/layout/bList2#1"/>
    <dgm:cxn modelId="{C3C57E08-255D-4953-85EC-032E3E145D22}" type="presOf" srcId="{4FAA95EF-22E9-4E5B-BC14-3E6B66472A02}" destId="{07A63AE1-03B1-41A1-900E-DD6F812041DF}" srcOrd="1" destOrd="0" presId="urn:microsoft.com/office/officeart/2005/8/layout/bList2#1"/>
    <dgm:cxn modelId="{A515B9CD-B915-44D1-BF22-CC4C6B3645E7}" type="presOf" srcId="{FC6D5071-701C-4D66-9956-DFAC15EF87E2}" destId="{8EAD627D-E245-4997-B744-2D257B4C5287}" srcOrd="1" destOrd="0" presId="urn:microsoft.com/office/officeart/2005/8/layout/bList2#1"/>
    <dgm:cxn modelId="{E6896FF3-7C23-4352-B585-E8DA5D3D5729}" srcId="{21C531D8-5535-4CAF-8FF0-AAD10E83985E}" destId="{FC6D5071-701C-4D66-9956-DFAC15EF87E2}" srcOrd="0" destOrd="0" parTransId="{51864E82-0304-41F0-82F7-076372354497}" sibTransId="{16EDDE8F-A51B-4985-8919-E4F0B29D374E}"/>
    <dgm:cxn modelId="{8B6273FC-461F-43AC-B2D0-DCBB9EADD308}" type="presOf" srcId="{16EDDE8F-A51B-4985-8919-E4F0B29D374E}" destId="{1932D766-95A3-4C91-BE1F-3422FB7A631F}" srcOrd="0" destOrd="0" presId="urn:microsoft.com/office/officeart/2005/8/layout/bList2#1"/>
    <dgm:cxn modelId="{D7146042-503F-4357-A12B-A7EDA28D1CED}" type="presOf" srcId="{03BA8097-6B58-4FDE-BCAE-94447FF3E899}" destId="{F89AB173-D21B-428D-B137-875EA63F8582}" srcOrd="1" destOrd="0" presId="urn:microsoft.com/office/officeart/2005/8/layout/bList2#1"/>
    <dgm:cxn modelId="{5D513AE9-FF1E-4013-8E9D-74CD6EC72A82}" srcId="{21C531D8-5535-4CAF-8FF0-AAD10E83985E}" destId="{03BA8097-6B58-4FDE-BCAE-94447FF3E899}" srcOrd="1" destOrd="0" parTransId="{3A360F70-372D-4C90-A92C-09D8908812C5}" sibTransId="{91B2E606-4284-4466-AEA0-7FD6ED5F734D}"/>
    <dgm:cxn modelId="{5772E1AD-FBC8-4FD7-B78E-14EFB3E9D0EC}" type="presOf" srcId="{91B2E606-4284-4466-AEA0-7FD6ED5F734D}" destId="{00A395D1-3426-4294-A277-73809F26384E}" srcOrd="0" destOrd="0" presId="urn:microsoft.com/office/officeart/2005/8/layout/bList2#1"/>
    <dgm:cxn modelId="{9456552F-525C-4243-A13C-AC1C85528ED0}" type="presParOf" srcId="{2CB0A9D4-223F-42BC-87FE-0CC478085AEF}" destId="{9310E49B-4F9B-4EF3-B4B6-6015EE70BB86}" srcOrd="0" destOrd="0" presId="urn:microsoft.com/office/officeart/2005/8/layout/bList2#1"/>
    <dgm:cxn modelId="{5E8245F9-BFA1-4906-B165-8E0458797354}" type="presParOf" srcId="{9310E49B-4F9B-4EF3-B4B6-6015EE70BB86}" destId="{12E85A18-4FA6-444D-85EA-95E8EB3968D2}" srcOrd="0" destOrd="0" presId="urn:microsoft.com/office/officeart/2005/8/layout/bList2#1"/>
    <dgm:cxn modelId="{BF68C4B8-DD16-4866-AB52-93A99452D974}" type="presParOf" srcId="{9310E49B-4F9B-4EF3-B4B6-6015EE70BB86}" destId="{7B45E80A-CF35-40C4-B9B8-313884C13946}" srcOrd="1" destOrd="0" presId="urn:microsoft.com/office/officeart/2005/8/layout/bList2#1"/>
    <dgm:cxn modelId="{E29AD554-6921-4AAD-9E77-E9F7149D69F9}" type="presParOf" srcId="{9310E49B-4F9B-4EF3-B4B6-6015EE70BB86}" destId="{8EAD627D-E245-4997-B744-2D257B4C5287}" srcOrd="2" destOrd="0" presId="urn:microsoft.com/office/officeart/2005/8/layout/bList2#1"/>
    <dgm:cxn modelId="{DE32AC42-4BBF-48E3-9318-959D3FD4C88D}" type="presParOf" srcId="{9310E49B-4F9B-4EF3-B4B6-6015EE70BB86}" destId="{5EC663C1-C1C4-4B32-8FAD-69CC9884F6BB}" srcOrd="3" destOrd="0" presId="urn:microsoft.com/office/officeart/2005/8/layout/bList2#1"/>
    <dgm:cxn modelId="{A099F7BB-832E-44DB-97B4-4276C45E445D}" type="presParOf" srcId="{2CB0A9D4-223F-42BC-87FE-0CC478085AEF}" destId="{1932D766-95A3-4C91-BE1F-3422FB7A631F}" srcOrd="1" destOrd="0" presId="urn:microsoft.com/office/officeart/2005/8/layout/bList2#1"/>
    <dgm:cxn modelId="{57CE1DDC-D7A0-4FCE-AED4-90E7A04583FA}" type="presParOf" srcId="{2CB0A9D4-223F-42BC-87FE-0CC478085AEF}" destId="{838F146E-7059-4391-A5AE-78E3C5239F65}" srcOrd="2" destOrd="0" presId="urn:microsoft.com/office/officeart/2005/8/layout/bList2#1"/>
    <dgm:cxn modelId="{30C25170-2CA7-4B4A-A519-6430B047A96C}" type="presParOf" srcId="{838F146E-7059-4391-A5AE-78E3C5239F65}" destId="{AD024AA8-0A79-48D1-8A85-0A138E0E6195}" srcOrd="0" destOrd="0" presId="urn:microsoft.com/office/officeart/2005/8/layout/bList2#1"/>
    <dgm:cxn modelId="{32C17A28-5704-4B26-9E07-CA1F2B5A701C}" type="presParOf" srcId="{838F146E-7059-4391-A5AE-78E3C5239F65}" destId="{06B367D6-CB09-43DF-8FEC-17752BD82637}" srcOrd="1" destOrd="0" presId="urn:microsoft.com/office/officeart/2005/8/layout/bList2#1"/>
    <dgm:cxn modelId="{7DD0E48F-2411-4FBC-9251-20AB24161437}" type="presParOf" srcId="{838F146E-7059-4391-A5AE-78E3C5239F65}" destId="{F89AB173-D21B-428D-B137-875EA63F8582}" srcOrd="2" destOrd="0" presId="urn:microsoft.com/office/officeart/2005/8/layout/bList2#1"/>
    <dgm:cxn modelId="{858C3851-B20D-4C49-8546-CF5E736149D8}" type="presParOf" srcId="{838F146E-7059-4391-A5AE-78E3C5239F65}" destId="{1582757A-337C-4547-AF0E-50539D0713DB}" srcOrd="3" destOrd="0" presId="urn:microsoft.com/office/officeart/2005/8/layout/bList2#1"/>
    <dgm:cxn modelId="{CDC4FDB3-D0B2-419B-88C6-77CC0644906A}" type="presParOf" srcId="{2CB0A9D4-223F-42BC-87FE-0CC478085AEF}" destId="{00A395D1-3426-4294-A277-73809F26384E}" srcOrd="3" destOrd="0" presId="urn:microsoft.com/office/officeart/2005/8/layout/bList2#1"/>
    <dgm:cxn modelId="{1CC36D23-7939-4152-88EF-9A275FF35BE3}" type="presParOf" srcId="{2CB0A9D4-223F-42BC-87FE-0CC478085AEF}" destId="{0B69FD8A-86C1-4736-9CE7-09749CBEEF91}" srcOrd="4" destOrd="0" presId="urn:microsoft.com/office/officeart/2005/8/layout/bList2#1"/>
    <dgm:cxn modelId="{D3443442-276A-47B1-B7CA-7A8C1CBCF1E5}" type="presParOf" srcId="{0B69FD8A-86C1-4736-9CE7-09749CBEEF91}" destId="{79CDC277-D2C8-44BC-90DE-F13CC66DEAE4}" srcOrd="0" destOrd="0" presId="urn:microsoft.com/office/officeart/2005/8/layout/bList2#1"/>
    <dgm:cxn modelId="{027E1E7D-3BAD-4EA3-8D8E-89565AE4D2C4}" type="presParOf" srcId="{0B69FD8A-86C1-4736-9CE7-09749CBEEF91}" destId="{574C6C51-6840-48D5-9BB2-D9276C06E0D8}" srcOrd="1" destOrd="0" presId="urn:microsoft.com/office/officeart/2005/8/layout/bList2#1"/>
    <dgm:cxn modelId="{14581405-A481-4707-AFDE-34D4ECF123B7}" type="presParOf" srcId="{0B69FD8A-86C1-4736-9CE7-09749CBEEF91}" destId="{07A63AE1-03B1-41A1-900E-DD6F812041DF}" srcOrd="2" destOrd="0" presId="urn:microsoft.com/office/officeart/2005/8/layout/bList2#1"/>
    <dgm:cxn modelId="{1BCB3D40-DBC7-4C63-92D1-F52AA7555E2E}" type="presParOf" srcId="{0B69FD8A-86C1-4736-9CE7-09749CBEEF91}" destId="{C6E07032-4ADC-436D-A3BF-F8F2D1C41D7B}"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85A18-4FA6-444D-85EA-95E8EB3968D2}">
      <dsp:nvSpPr>
        <dsp:cNvPr id="0" name=""/>
        <dsp:cNvSpPr/>
      </dsp:nvSpPr>
      <dsp:spPr>
        <a:xfrm>
          <a:off x="5562" y="884654"/>
          <a:ext cx="2402387" cy="179333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AD627D-E245-4997-B744-2D257B4C5287}">
      <dsp:nvSpPr>
        <dsp:cNvPr id="0" name=""/>
        <dsp:cNvSpPr/>
      </dsp:nvSpPr>
      <dsp:spPr>
        <a:xfrm>
          <a:off x="5562" y="2677985"/>
          <a:ext cx="2402387" cy="771132"/>
        </a:xfrm>
        <a:prstGeom prst="rect">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t>MANAGEMENT </a:t>
          </a:r>
          <a:endParaRPr lang="en-US" sz="2000" kern="1200" dirty="0"/>
        </a:p>
      </dsp:txBody>
      <dsp:txXfrm>
        <a:off x="5562" y="2677985"/>
        <a:ext cx="1691822" cy="771132"/>
      </dsp:txXfrm>
    </dsp:sp>
    <dsp:sp modelId="{5EC663C1-C1C4-4B32-8FAD-69CC9884F6BB}">
      <dsp:nvSpPr>
        <dsp:cNvPr id="0" name=""/>
        <dsp:cNvSpPr/>
      </dsp:nvSpPr>
      <dsp:spPr>
        <a:xfrm>
          <a:off x="1765343" y="2800473"/>
          <a:ext cx="840835" cy="840835"/>
        </a:xfrm>
        <a:prstGeom prst="ellipse">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024AA8-0A79-48D1-8A85-0A138E0E6195}">
      <dsp:nvSpPr>
        <dsp:cNvPr id="0" name=""/>
        <dsp:cNvSpPr/>
      </dsp:nvSpPr>
      <dsp:spPr>
        <a:xfrm>
          <a:off x="2814491" y="947582"/>
          <a:ext cx="2402387" cy="154161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sp>
    <dsp:sp modelId="{F89AB173-D21B-428D-B137-875EA63F8582}">
      <dsp:nvSpPr>
        <dsp:cNvPr id="0" name=""/>
        <dsp:cNvSpPr/>
      </dsp:nvSpPr>
      <dsp:spPr>
        <a:xfrm>
          <a:off x="2814491" y="2615057"/>
          <a:ext cx="2402387" cy="771132"/>
        </a:xfrm>
        <a:prstGeom prst="rect">
          <a:avLst/>
        </a:prstGeom>
        <a:solidFill>
          <a:schemeClr val="accent2">
            <a:shade val="80000"/>
            <a:hueOff val="-17936"/>
            <a:satOff val="-2012"/>
            <a:lumOff val="1284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t>INFORMATION </a:t>
          </a:r>
          <a:endParaRPr lang="en-US" sz="2000" kern="1200" dirty="0"/>
        </a:p>
      </dsp:txBody>
      <dsp:txXfrm>
        <a:off x="2814491" y="2615057"/>
        <a:ext cx="1691822" cy="771132"/>
      </dsp:txXfrm>
    </dsp:sp>
    <dsp:sp modelId="{1582757A-337C-4547-AF0E-50539D0713DB}">
      <dsp:nvSpPr>
        <dsp:cNvPr id="0" name=""/>
        <dsp:cNvSpPr/>
      </dsp:nvSpPr>
      <dsp:spPr>
        <a:xfrm>
          <a:off x="4574273" y="2737545"/>
          <a:ext cx="840835" cy="840835"/>
        </a:xfrm>
        <a:prstGeom prst="ellipse">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CDC277-D2C8-44BC-90DE-F13CC66DEAE4}">
      <dsp:nvSpPr>
        <dsp:cNvPr id="0" name=""/>
        <dsp:cNvSpPr/>
      </dsp:nvSpPr>
      <dsp:spPr>
        <a:xfrm>
          <a:off x="5623420" y="884654"/>
          <a:ext cx="2402387" cy="179333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sp>
    <dsp:sp modelId="{07A63AE1-03B1-41A1-900E-DD6F812041DF}">
      <dsp:nvSpPr>
        <dsp:cNvPr id="0" name=""/>
        <dsp:cNvSpPr/>
      </dsp:nvSpPr>
      <dsp:spPr>
        <a:xfrm>
          <a:off x="5623420" y="2677985"/>
          <a:ext cx="2402387" cy="771132"/>
        </a:xfrm>
        <a:prstGeom prst="rect">
          <a:avLst/>
        </a:prstGeom>
        <a:solidFill>
          <a:schemeClr val="accent2">
            <a:shade val="80000"/>
            <a:hueOff val="-35872"/>
            <a:satOff val="-4024"/>
            <a:lumOff val="2568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t>SYSTEM </a:t>
          </a:r>
          <a:endParaRPr lang="en-US" sz="2000" kern="1200" dirty="0"/>
        </a:p>
      </dsp:txBody>
      <dsp:txXfrm>
        <a:off x="5623420" y="2677985"/>
        <a:ext cx="1691822" cy="771132"/>
      </dsp:txXfrm>
    </dsp:sp>
    <dsp:sp modelId="{C6E07032-4ADC-436D-A3BF-F8F2D1C41D7B}">
      <dsp:nvSpPr>
        <dsp:cNvPr id="0" name=""/>
        <dsp:cNvSpPr/>
      </dsp:nvSpPr>
      <dsp:spPr>
        <a:xfrm>
          <a:off x="7383202" y="2800473"/>
          <a:ext cx="840835" cy="840835"/>
        </a:xfrm>
        <a:prstGeom prst="ellipse">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37282E-1F97-496D-B64D-9E78DC629224}"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DB8CB-AF68-4B3A-9A64-37FABF97ED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7282E-1F97-496D-B64D-9E78DC629224}"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DB8CB-AF68-4B3A-9A64-37FABF97ED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7282E-1F97-496D-B64D-9E78DC629224}"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DB8CB-AF68-4B3A-9A64-37FABF97ED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7282E-1F97-496D-B64D-9E78DC629224}"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DB8CB-AF68-4B3A-9A64-37FABF97ED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7282E-1F97-496D-B64D-9E78DC629224}"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DB8CB-AF68-4B3A-9A64-37FABF97ED7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37282E-1F97-496D-B64D-9E78DC629224}"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DB8CB-AF68-4B3A-9A64-37FABF97ED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37282E-1F97-496D-B64D-9E78DC629224}" type="datetimeFigureOut">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DB8CB-AF68-4B3A-9A64-37FABF97ED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37282E-1F97-496D-B64D-9E78DC629224}" type="datetimeFigureOut">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DB8CB-AF68-4B3A-9A64-37FABF97ED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7282E-1F97-496D-B64D-9E78DC629224}" type="datetimeFigureOut">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DB8CB-AF68-4B3A-9A64-37FABF97ED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7282E-1F97-496D-B64D-9E78DC629224}"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DB8CB-AF68-4B3A-9A64-37FABF97ED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7282E-1F97-496D-B64D-9E78DC629224}"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DB8CB-AF68-4B3A-9A64-37FABF97ED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7282E-1F97-496D-B64D-9E78DC629224}" type="datetimeFigureOut">
              <a:rPr lang="en-US" smtClean="0"/>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DB8CB-AF68-4B3A-9A64-37FABF97ED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help.tallysolutions.com/docs/te9rel66/Reports/browser-access/tally-reports-in-browser.htm" TargetMode="External"/><Relationship Id="rId2" Type="http://schemas.openxmlformats.org/officeDocument/2006/relationships/hyperlink" Target="https://help.tallysolutions.com/docs/te9rel66/Reports/Display_Registers_Ledger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help.tallysolutions.com/docs/te9rel66/Reports/browser-access/tally-reports-in-browser.ht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286000"/>
            <a:ext cx="7772400" cy="1470025"/>
          </a:xfrm>
        </p:spPr>
        <p:txBody>
          <a:bodyPr/>
          <a:lstStyle/>
          <a:p>
            <a:pPr algn="ctr"/>
            <a:r>
              <a:rPr lang="en-US" dirty="0" smtClean="0"/>
              <a:t>MIS </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tretch>
            <a:fillRect/>
          </a:stretch>
        </p:blipFill>
        <p:spPr bwMode="auto">
          <a:xfrm>
            <a:off x="548922" y="1600200"/>
            <a:ext cx="8046156" cy="452596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srcRect/>
          <a:stretch>
            <a:fillRect/>
          </a:stretch>
        </p:blipFill>
        <p:spPr bwMode="auto">
          <a:xfrm>
            <a:off x="1295400" y="457200"/>
            <a:ext cx="6858000" cy="5715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fontScale="62500" lnSpcReduction="20000"/>
          </a:bodyPr>
          <a:lstStyle/>
          <a:p>
            <a:pPr fontAlgn="base"/>
            <a:r>
              <a:rPr lang="en-US" dirty="0"/>
              <a:t>The two important parts of the financial statement are the </a:t>
            </a:r>
            <a:r>
              <a:rPr lang="en-US" b="1" dirty="0"/>
              <a:t>Balance Sheet</a:t>
            </a:r>
            <a:r>
              <a:rPr lang="en-US" dirty="0"/>
              <a:t> and the </a:t>
            </a:r>
            <a:r>
              <a:rPr lang="en-US" b="1" dirty="0"/>
              <a:t>Profit &amp; Loss account</a:t>
            </a:r>
            <a:r>
              <a:rPr lang="en-US" dirty="0"/>
              <a:t>. Without the preparation of these two entities, the financial statement cannot be reported, and even the readers of the statement are not able to clearly understand the company’s position. Hence, due regard is to be given by every company in the preparation of the two. However, people don’t understand them very clearly and have problems distinguishing the two terms balance sheet </a:t>
            </a:r>
            <a:r>
              <a:rPr lang="en-US" dirty="0" err="1"/>
              <a:t>vs</a:t>
            </a:r>
            <a:r>
              <a:rPr lang="en-US" dirty="0"/>
              <a:t> </a:t>
            </a:r>
            <a:r>
              <a:rPr lang="en-US" dirty="0" err="1"/>
              <a:t>p&amp;l</a:t>
            </a:r>
            <a:r>
              <a:rPr lang="en-US" dirty="0"/>
              <a:t>. Our law bookkeeping services will help you discriminate between both of them.</a:t>
            </a:r>
          </a:p>
          <a:p>
            <a:pPr fontAlgn="base"/>
            <a:r>
              <a:rPr lang="en-US" b="1" dirty="0"/>
              <a:t>Balance Sheet </a:t>
            </a:r>
          </a:p>
          <a:p>
            <a:pPr fontAlgn="base"/>
            <a:r>
              <a:rPr lang="en-US" dirty="0"/>
              <a:t>Meaning: A statement that shows the company's assets, liabilities, and equity at a specific date </a:t>
            </a:r>
          </a:p>
          <a:p>
            <a:pPr fontAlgn="base"/>
            <a:r>
              <a:rPr lang="en-US" dirty="0"/>
              <a:t>Time frame: Financial condition on a certain date </a:t>
            </a:r>
          </a:p>
          <a:p>
            <a:pPr fontAlgn="base"/>
            <a:r>
              <a:rPr lang="en-US" dirty="0"/>
              <a:t>Type: Statement </a:t>
            </a:r>
          </a:p>
          <a:p>
            <a:pPr fontAlgn="base"/>
            <a:r>
              <a:rPr lang="en-US" dirty="0"/>
              <a:t>Information disclosed: Assets, liabilities, and capital of shareholders </a:t>
            </a:r>
          </a:p>
          <a:p>
            <a:pPr fontAlgn="base"/>
            <a:r>
              <a:rPr lang="en-US" dirty="0"/>
              <a:t>The sequence of preparation: It is prepared after the preparation of the Profit &amp; Loss Account </a:t>
            </a:r>
          </a:p>
          <a:p>
            <a:pPr fontAlgn="base">
              <a:buNone/>
            </a:pPr>
            <a:r>
              <a:rPr lang="en-US" dirty="0"/>
              <a:t/>
            </a:r>
            <a:br>
              <a:rPr lang="en-US" dirty="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fontAlgn="base"/>
            <a:r>
              <a:rPr lang="en-US" b="1" dirty="0" smtClean="0"/>
              <a:t>Profit &amp; Loss Account </a:t>
            </a:r>
          </a:p>
          <a:p>
            <a:pPr fontAlgn="base"/>
            <a:r>
              <a:rPr lang="en-US" dirty="0" smtClean="0"/>
              <a:t>Meaning: Account that shows the company's revenue and expenses over a period of time </a:t>
            </a:r>
          </a:p>
          <a:p>
            <a:pPr fontAlgn="base"/>
            <a:r>
              <a:rPr lang="en-US" dirty="0" smtClean="0"/>
              <a:t>Time frame: Financial changes during the period </a:t>
            </a:r>
          </a:p>
          <a:p>
            <a:pPr fontAlgn="base"/>
            <a:r>
              <a:rPr lang="en-US" dirty="0" smtClean="0"/>
              <a:t>Type: Account </a:t>
            </a:r>
          </a:p>
          <a:p>
            <a:pPr fontAlgn="base"/>
            <a:r>
              <a:rPr lang="en-US" dirty="0" smtClean="0"/>
              <a:t>Information disclosed: Income, expenses, gains, and losses </a:t>
            </a:r>
          </a:p>
          <a:p>
            <a:pPr fontAlgn="base"/>
            <a:r>
              <a:rPr lang="en-US" dirty="0" smtClean="0"/>
              <a:t>The sequence of preparation: It is prepared before the preparation of the Balance Sheet </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380999" y="1524000"/>
            <a:ext cx="8368109" cy="468614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a:srcRect/>
          <a:stretch>
            <a:fillRect/>
          </a:stretch>
        </p:blipFill>
        <p:spPr bwMode="auto">
          <a:xfrm>
            <a:off x="1143000" y="533400"/>
            <a:ext cx="6405563" cy="56689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Purchase Register</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a:t>
            </a:r>
            <a:r>
              <a:rPr lang="en-US" dirty="0"/>
              <a:t>Purchase Register displays the information on the periodic purchases of a business concern. Purchase register helps in analyzing the details of movement of purchased goods to various </a:t>
            </a:r>
            <a:r>
              <a:rPr lang="en-US" dirty="0" err="1"/>
              <a:t>godowns</a:t>
            </a:r>
            <a:r>
              <a:rPr lang="en-US" dirty="0"/>
              <a:t>, on the basis of which the stock movement at each </a:t>
            </a:r>
            <a:r>
              <a:rPr lang="en-US" dirty="0" err="1"/>
              <a:t>godown</a:t>
            </a:r>
            <a:r>
              <a:rPr lang="en-US" dirty="0"/>
              <a:t> is determined. You can also view the </a:t>
            </a:r>
            <a:r>
              <a:rPr lang="en-US" u="sng" dirty="0">
                <a:hlinkClick r:id="rId2"/>
              </a:rPr>
              <a:t>columnar register </a:t>
            </a:r>
            <a:r>
              <a:rPr lang="en-US" dirty="0"/>
              <a:t>for purchase. You can view this </a:t>
            </a:r>
            <a:r>
              <a:rPr lang="en-US" u="sng" dirty="0">
                <a:hlinkClick r:id="rId3"/>
              </a:rPr>
              <a:t>report in browser </a:t>
            </a:r>
            <a:r>
              <a:rPr lang="en-US" dirty="0"/>
              <a:t>.</a:t>
            </a:r>
          </a:p>
          <a:p>
            <a:r>
              <a:rPr lang="en-US" dirty="0"/>
              <a:t>Purchase returns made during a year can also be traced. The parties to whom the purchase returns have been made and the causes thereof can be </a:t>
            </a:r>
            <a:r>
              <a:rPr lang="en-US" dirty="0" err="1"/>
              <a:t>analysed</a:t>
            </a:r>
            <a:r>
              <a:rPr lang="en-US" dirty="0"/>
              <a:t> to draw conclusions on the supplier and the quality of purchases made.</a:t>
            </a:r>
          </a:p>
          <a:p>
            <a:r>
              <a:rPr lang="en-US" dirty="0"/>
              <a:t>1. Go to </a:t>
            </a:r>
            <a:r>
              <a:rPr lang="en-US" b="1" dirty="0"/>
              <a:t>Gateway of Tally </a:t>
            </a:r>
            <a:r>
              <a:rPr lang="en-US" dirty="0"/>
              <a:t>&gt; </a:t>
            </a:r>
            <a:r>
              <a:rPr lang="en-US" b="1" dirty="0"/>
              <a:t>Display </a:t>
            </a:r>
            <a:r>
              <a:rPr lang="en-US" dirty="0"/>
              <a:t>&gt; </a:t>
            </a:r>
            <a:r>
              <a:rPr lang="en-US" b="1" dirty="0"/>
              <a:t>Account books </a:t>
            </a:r>
            <a:r>
              <a:rPr lang="en-US" dirty="0"/>
              <a:t>&gt; </a:t>
            </a:r>
            <a:r>
              <a:rPr lang="en-US" b="1" dirty="0"/>
              <a:t>Purchase  Register </a:t>
            </a:r>
            <a:r>
              <a:rPr lang="en-US" dirty="0"/>
              <a:t>. The </a:t>
            </a:r>
            <a:r>
              <a:rPr lang="en-US" b="1" dirty="0"/>
              <a:t>Purchase Register </a:t>
            </a:r>
            <a:r>
              <a:rPr lang="en-US" dirty="0"/>
              <a:t>appears as shown:</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4294967295"/>
          </p:nvPr>
        </p:nvPicPr>
        <p:blipFill>
          <a:blip r:embed="rId2"/>
          <a:srcRect/>
          <a:stretch>
            <a:fillRect/>
          </a:stretch>
        </p:blipFill>
        <p:spPr bwMode="auto">
          <a:xfrm>
            <a:off x="1447800" y="762000"/>
            <a:ext cx="6200775" cy="4572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Sales REGISTER</a:t>
            </a:r>
            <a:endParaRPr lang="en-US" dirty="0"/>
          </a:p>
        </p:txBody>
      </p:sp>
      <p:sp>
        <p:nvSpPr>
          <p:cNvPr id="6" name="Content Placeholder 5"/>
          <p:cNvSpPr>
            <a:spLocks noGrp="1"/>
          </p:cNvSpPr>
          <p:nvPr>
            <p:ph idx="1"/>
          </p:nvPr>
        </p:nvSpPr>
        <p:spPr/>
        <p:txBody>
          <a:bodyPr/>
          <a:lstStyle/>
          <a:p>
            <a:r>
              <a:rPr lang="en-US" dirty="0"/>
              <a:t>Sales Register displays the monthly summary of sales transactions and closing balances. The list of transactions pertaining to each month can be viewed by selecting that month. You can change the display according to the information required.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9144000" cy="6629400"/>
          </a:xfrm>
        </p:spPr>
        <p:txBody>
          <a:bodyPr>
            <a:normAutofit fontScale="25000" lnSpcReduction="20000"/>
          </a:bodyPr>
          <a:lstStyle/>
          <a:p>
            <a:r>
              <a:rPr lang="en-US" sz="7200" dirty="0" smtClean="0"/>
              <a:t>Q.17 Enter the following transactions by creating relevant accounts and groups.</a:t>
            </a:r>
          </a:p>
          <a:p>
            <a:r>
              <a:rPr lang="en-US" sz="7200" dirty="0" err="1" smtClean="0"/>
              <a:t>i</a:t>
            </a:r>
            <a:r>
              <a:rPr lang="en-US" sz="7200" dirty="0" smtClean="0"/>
              <a:t>) Purchased goods from Ram Rs.10000</a:t>
            </a:r>
          </a:p>
          <a:p>
            <a:r>
              <a:rPr lang="en-US" sz="7200" dirty="0" smtClean="0"/>
              <a:t>ii) Purchased goods from </a:t>
            </a:r>
            <a:r>
              <a:rPr lang="en-US" sz="7200" dirty="0" err="1" smtClean="0"/>
              <a:t>Roshan</a:t>
            </a:r>
            <a:r>
              <a:rPr lang="en-US" sz="7200" dirty="0" smtClean="0"/>
              <a:t> Rs.5000</a:t>
            </a:r>
          </a:p>
          <a:p>
            <a:r>
              <a:rPr lang="en-US" sz="7200" dirty="0" smtClean="0"/>
              <a:t>iii)Purchased goods from Mohan Rs.20000</a:t>
            </a:r>
          </a:p>
          <a:p>
            <a:r>
              <a:rPr lang="en-US" sz="7200" dirty="0" smtClean="0"/>
              <a:t>iv)Sold goods to </a:t>
            </a:r>
            <a:r>
              <a:rPr lang="en-US" sz="7200" dirty="0" err="1" smtClean="0"/>
              <a:t>Leela</a:t>
            </a:r>
            <a:r>
              <a:rPr lang="en-US" sz="7200" dirty="0" smtClean="0"/>
              <a:t> Rs.25000</a:t>
            </a:r>
          </a:p>
          <a:p>
            <a:r>
              <a:rPr lang="en-US" sz="7200" dirty="0" smtClean="0"/>
              <a:t>v) Sold goods to </a:t>
            </a:r>
            <a:r>
              <a:rPr lang="en-US" sz="7200" dirty="0" err="1" smtClean="0"/>
              <a:t>Praveena</a:t>
            </a:r>
            <a:r>
              <a:rPr lang="en-US" sz="7200" dirty="0" smtClean="0"/>
              <a:t> Rs.30000</a:t>
            </a:r>
          </a:p>
          <a:p>
            <a:r>
              <a:rPr lang="en-US" sz="7200" dirty="0" smtClean="0"/>
              <a:t>vi)Sold goods to Praveen Rs.20000. Step1: Creation of a company</a:t>
            </a:r>
          </a:p>
          <a:p>
            <a:r>
              <a:rPr lang="en-US" sz="7200" dirty="0" smtClean="0"/>
              <a:t>Path: GOT press Alt+f3 to activate company info  company Creation screen appears  enter the</a:t>
            </a:r>
          </a:p>
          <a:p>
            <a:r>
              <a:rPr lang="en-US" sz="7200" dirty="0" smtClean="0"/>
              <a:t>relevant information.</a:t>
            </a:r>
          </a:p>
          <a:p>
            <a:r>
              <a:rPr lang="en-US" sz="7200" dirty="0" smtClean="0"/>
              <a:t>Stept2: Creation of ledger</a:t>
            </a:r>
          </a:p>
          <a:p>
            <a:r>
              <a:rPr lang="en-US" sz="7200" dirty="0" smtClean="0"/>
              <a:t>Path: GOT  Accounts Info  Ledger Multiple Ledger  create Multiple ledger screen appears </a:t>
            </a:r>
          </a:p>
          <a:p>
            <a:r>
              <a:rPr lang="en-US" sz="7200" dirty="0" smtClean="0"/>
              <a:t>enter the details No Ledger Under group amount Dr/</a:t>
            </a:r>
            <a:r>
              <a:rPr lang="en-US" sz="7200" dirty="0" err="1" smtClean="0"/>
              <a:t>cr</a:t>
            </a:r>
            <a:endParaRPr lang="en-US" sz="7200" dirty="0" smtClean="0"/>
          </a:p>
          <a:p>
            <a:r>
              <a:rPr lang="en-US" sz="7200" dirty="0" smtClean="0"/>
              <a:t>1 purchases </a:t>
            </a:r>
            <a:r>
              <a:rPr lang="en-US" sz="7200" dirty="0" err="1" smtClean="0"/>
              <a:t>Purchases</a:t>
            </a:r>
            <a:r>
              <a:rPr lang="en-US" sz="7200" dirty="0" smtClean="0"/>
              <a:t> a/c</a:t>
            </a:r>
          </a:p>
          <a:p>
            <a:r>
              <a:rPr lang="en-US" sz="7200" dirty="0" smtClean="0"/>
              <a:t>2 Sales </a:t>
            </a:r>
            <a:r>
              <a:rPr lang="en-US" sz="7200" dirty="0" err="1" smtClean="0"/>
              <a:t>Sales</a:t>
            </a:r>
            <a:r>
              <a:rPr lang="en-US" sz="7200" dirty="0" smtClean="0"/>
              <a:t> a/c</a:t>
            </a:r>
          </a:p>
          <a:p>
            <a:r>
              <a:rPr lang="en-US" sz="7200" dirty="0" smtClean="0"/>
              <a:t>3 Ram S. creditors</a:t>
            </a:r>
          </a:p>
          <a:p>
            <a:r>
              <a:rPr lang="en-US" sz="7200" dirty="0" smtClean="0"/>
              <a:t>4 </a:t>
            </a:r>
            <a:r>
              <a:rPr lang="en-US" sz="7200" dirty="0" err="1" smtClean="0"/>
              <a:t>Roshan</a:t>
            </a:r>
            <a:r>
              <a:rPr lang="en-US" sz="7200" dirty="0" smtClean="0"/>
              <a:t> S. creditors</a:t>
            </a:r>
          </a:p>
          <a:p>
            <a:r>
              <a:rPr lang="en-US" sz="7200" dirty="0" smtClean="0"/>
              <a:t>5 Mohan S. creditors</a:t>
            </a:r>
          </a:p>
          <a:p>
            <a:r>
              <a:rPr lang="en-US" sz="7200" dirty="0" smtClean="0"/>
              <a:t>6 </a:t>
            </a:r>
            <a:r>
              <a:rPr lang="en-US" sz="7200" dirty="0" err="1" smtClean="0"/>
              <a:t>Leela</a:t>
            </a:r>
            <a:r>
              <a:rPr lang="en-US" sz="7200" dirty="0" smtClean="0"/>
              <a:t> S. debtors</a:t>
            </a:r>
          </a:p>
          <a:p>
            <a:r>
              <a:rPr lang="en-US" sz="7200" dirty="0" smtClean="0"/>
              <a:t>7 </a:t>
            </a:r>
            <a:r>
              <a:rPr lang="en-US" sz="7200" dirty="0" err="1" smtClean="0"/>
              <a:t>Praveena</a:t>
            </a:r>
            <a:r>
              <a:rPr lang="en-US" sz="7200" dirty="0" smtClean="0"/>
              <a:t> S. debtors</a:t>
            </a:r>
          </a:p>
          <a:p>
            <a:r>
              <a:rPr lang="en-US" sz="7200" dirty="0" smtClean="0"/>
              <a:t>8 </a:t>
            </a:r>
            <a:r>
              <a:rPr lang="en-US" sz="7200" dirty="0" err="1" smtClean="0"/>
              <a:t>praveen</a:t>
            </a:r>
            <a:r>
              <a:rPr lang="en-US" sz="7200" dirty="0" smtClean="0"/>
              <a:t> S. debtors</a:t>
            </a:r>
          </a:p>
          <a:p>
            <a:endParaRPr lang="en-US" sz="7200" dirty="0"/>
          </a:p>
          <a:p>
            <a:endParaRPr lang="en-US" sz="7200" dirty="0" smtClean="0"/>
          </a:p>
          <a:p>
            <a:endParaRPr lang="en-US" sz="7200" dirty="0"/>
          </a:p>
          <a:p>
            <a:endParaRPr lang="en-US" sz="7200" dirty="0" smtClean="0"/>
          </a:p>
          <a:p>
            <a:endParaRPr lang="en-US" sz="7200" dirty="0" smtClean="0"/>
          </a:p>
          <a:p>
            <a:r>
              <a:rPr lang="en-US" sz="7200" dirty="0" smtClean="0"/>
              <a:t>Stept3: Creation of accounting vouchers</a:t>
            </a:r>
          </a:p>
          <a:p>
            <a:r>
              <a:rPr lang="en-US" sz="7200" dirty="0" smtClean="0"/>
              <a:t>Path: GOT  Accounting Vouchers</a:t>
            </a:r>
          </a:p>
          <a:p>
            <a:r>
              <a:rPr lang="en-US" sz="7200" dirty="0" smtClean="0"/>
              <a:t>S. No </a:t>
            </a:r>
            <a:r>
              <a:rPr lang="en-US" sz="7200" dirty="0" err="1" smtClean="0"/>
              <a:t>Particularss</a:t>
            </a:r>
            <a:r>
              <a:rPr lang="en-US" sz="7200" dirty="0" smtClean="0"/>
              <a:t> </a:t>
            </a:r>
            <a:r>
              <a:rPr lang="en-US" sz="7200" dirty="0" err="1" smtClean="0"/>
              <a:t>Vch</a:t>
            </a:r>
            <a:r>
              <a:rPr lang="en-US" sz="7200" dirty="0" smtClean="0"/>
              <a:t> No Lf Debit Credit</a:t>
            </a:r>
          </a:p>
          <a:p>
            <a:r>
              <a:rPr lang="en-US" sz="7200" dirty="0" smtClean="0"/>
              <a:t>1 Purchases a/c _____________________ Dr</a:t>
            </a:r>
          </a:p>
          <a:p>
            <a:r>
              <a:rPr lang="en-US" sz="7200" dirty="0" smtClean="0"/>
              <a:t>To Ram a/c</a:t>
            </a:r>
          </a:p>
          <a:p>
            <a:endParaRPr lang="en-US" sz="7200" dirty="0" smtClean="0"/>
          </a:p>
          <a:p>
            <a:r>
              <a:rPr lang="en-US" sz="7200" dirty="0" smtClean="0"/>
              <a:t>F7 10000</a:t>
            </a:r>
          </a:p>
          <a:p>
            <a:r>
              <a:rPr lang="en-US" sz="7200" dirty="0" smtClean="0"/>
              <a:t>10000</a:t>
            </a:r>
          </a:p>
          <a:p>
            <a:endParaRPr lang="en-US" sz="7200" dirty="0" smtClean="0"/>
          </a:p>
          <a:p>
            <a:r>
              <a:rPr lang="en-US" sz="7200" dirty="0" smtClean="0"/>
              <a:t>2 Purchases a/c _____________________ Dr</a:t>
            </a:r>
          </a:p>
          <a:p>
            <a:r>
              <a:rPr lang="en-US" sz="7200" dirty="0" smtClean="0"/>
              <a:t>To </a:t>
            </a:r>
            <a:r>
              <a:rPr lang="en-US" sz="7200" dirty="0" err="1" smtClean="0"/>
              <a:t>Roshan</a:t>
            </a:r>
            <a:r>
              <a:rPr lang="en-US" sz="7200" dirty="0" smtClean="0"/>
              <a:t> a/c</a:t>
            </a:r>
          </a:p>
          <a:p>
            <a:endParaRPr lang="en-US" sz="7200" dirty="0" smtClean="0"/>
          </a:p>
          <a:p>
            <a:r>
              <a:rPr lang="en-US" sz="7200" dirty="0" smtClean="0"/>
              <a:t>F7 5000</a:t>
            </a:r>
          </a:p>
          <a:p>
            <a:r>
              <a:rPr lang="en-US" sz="7200" dirty="0" smtClean="0"/>
              <a:t>5000</a:t>
            </a:r>
          </a:p>
          <a:p>
            <a:endParaRPr lang="en-US" sz="7200" dirty="0" smtClean="0"/>
          </a:p>
          <a:p>
            <a:r>
              <a:rPr lang="en-US" sz="7200" dirty="0" smtClean="0"/>
              <a:t>3 Purchases a/c _____________________ Dr</a:t>
            </a:r>
          </a:p>
          <a:p>
            <a:r>
              <a:rPr lang="en-US" sz="7200" dirty="0" smtClean="0"/>
              <a:t>To Mohan a/c</a:t>
            </a:r>
          </a:p>
          <a:p>
            <a:endParaRPr lang="en-US" sz="7200" dirty="0" smtClean="0"/>
          </a:p>
          <a:p>
            <a:r>
              <a:rPr lang="en-US" sz="7200" dirty="0" smtClean="0"/>
              <a:t>F7 20000</a:t>
            </a:r>
          </a:p>
          <a:p>
            <a:r>
              <a:rPr lang="en-US" sz="7200" dirty="0" smtClean="0"/>
              <a:t>20000</a:t>
            </a:r>
          </a:p>
          <a:p>
            <a:endParaRPr lang="en-US" sz="7200" dirty="0" smtClean="0"/>
          </a:p>
          <a:p>
            <a:r>
              <a:rPr lang="en-US" sz="7200" dirty="0" smtClean="0"/>
              <a:t>4 </a:t>
            </a:r>
            <a:r>
              <a:rPr lang="en-US" sz="7200" dirty="0" err="1" smtClean="0"/>
              <a:t>Leela</a:t>
            </a:r>
            <a:r>
              <a:rPr lang="en-US" sz="7200" dirty="0" smtClean="0"/>
              <a:t> a/c _________________________ Dr</a:t>
            </a:r>
          </a:p>
          <a:p>
            <a:r>
              <a:rPr lang="en-US" dirty="0" smtClean="0"/>
              <a:t>To sales a/c</a:t>
            </a:r>
          </a:p>
          <a:p>
            <a:endParaRPr lang="en-US" dirty="0" smtClean="0"/>
          </a:p>
          <a:p>
            <a:r>
              <a:rPr lang="en-US" dirty="0" smtClean="0"/>
              <a:t>F7 25000</a:t>
            </a:r>
          </a:p>
          <a:p>
            <a:r>
              <a:rPr lang="en-US" dirty="0" smtClean="0"/>
              <a:t>25000</a:t>
            </a:r>
          </a:p>
          <a:p>
            <a:endParaRPr lang="en-US" dirty="0" smtClean="0"/>
          </a:p>
          <a:p>
            <a:r>
              <a:rPr lang="en-US" dirty="0" smtClean="0"/>
              <a:t>5 </a:t>
            </a:r>
            <a:r>
              <a:rPr lang="en-US" dirty="0" err="1" smtClean="0"/>
              <a:t>Praveena</a:t>
            </a:r>
            <a:r>
              <a:rPr lang="en-US" dirty="0" smtClean="0"/>
              <a:t> a/c _________________________ Dr</a:t>
            </a:r>
          </a:p>
          <a:p>
            <a:r>
              <a:rPr lang="en-US" dirty="0" smtClean="0"/>
              <a:t>To sales a/c</a:t>
            </a:r>
          </a:p>
          <a:p>
            <a:endParaRPr lang="en-US" dirty="0" smtClean="0"/>
          </a:p>
          <a:p>
            <a:r>
              <a:rPr lang="en-US" dirty="0" smtClean="0"/>
              <a:t>F7 30000</a:t>
            </a:r>
          </a:p>
          <a:p>
            <a:r>
              <a:rPr lang="en-US" dirty="0" smtClean="0"/>
              <a:t>30000</a:t>
            </a:r>
          </a:p>
          <a:p>
            <a:endParaRPr lang="en-US" dirty="0" smtClean="0"/>
          </a:p>
          <a:p>
            <a:r>
              <a:rPr lang="en-US" dirty="0" smtClean="0"/>
              <a:t>6 Praveen a/c _________________________ Dr</a:t>
            </a:r>
          </a:p>
          <a:p>
            <a:r>
              <a:rPr lang="en-US" dirty="0" smtClean="0"/>
              <a:t>To sales a/c</a:t>
            </a:r>
          </a:p>
          <a:p>
            <a:endParaRPr lang="en-US" dirty="0" smtClean="0"/>
          </a:p>
          <a:p>
            <a:r>
              <a:rPr lang="en-US" dirty="0" smtClean="0"/>
              <a:t>F7 20000</a:t>
            </a:r>
          </a:p>
          <a:p>
            <a:r>
              <a:rPr lang="en-US" dirty="0" smtClean="0"/>
              <a:t>20000</a:t>
            </a:r>
          </a:p>
          <a:p>
            <a:endParaRPr lang="en-US" dirty="0" smtClean="0"/>
          </a:p>
          <a:p>
            <a:r>
              <a:rPr lang="en-US" dirty="0" smtClean="0"/>
              <a:t>Step4: Display day book</a:t>
            </a:r>
          </a:p>
          <a:p>
            <a:r>
              <a:rPr lang="en-US" dirty="0" smtClean="0"/>
              <a:t>Path: GOT  display  day book Alt+F1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4294967295"/>
          </p:nvPr>
        </p:nvPicPr>
        <p:blipFill>
          <a:blip r:embed="rId2"/>
          <a:srcRect/>
          <a:stretch>
            <a:fillRect/>
          </a:stretch>
        </p:blipFill>
        <p:spPr bwMode="auto">
          <a:xfrm>
            <a:off x="1219200" y="1905000"/>
            <a:ext cx="6886575" cy="4267200"/>
          </a:xfrm>
          <a:prstGeom prst="rect">
            <a:avLst/>
          </a:prstGeom>
          <a:noFill/>
          <a:ln w="9525">
            <a:noFill/>
            <a:miter lim="800000"/>
            <a:headEnd/>
            <a:tailEnd/>
          </a:ln>
          <a:effectLst/>
        </p:spPr>
      </p:pic>
      <p:sp>
        <p:nvSpPr>
          <p:cNvPr id="5" name="TextBox 4"/>
          <p:cNvSpPr txBox="1"/>
          <p:nvPr/>
        </p:nvSpPr>
        <p:spPr>
          <a:xfrm>
            <a:off x="609600" y="609600"/>
            <a:ext cx="7848600" cy="369332"/>
          </a:xfrm>
          <a:prstGeom prst="rect">
            <a:avLst/>
          </a:prstGeom>
          <a:noFill/>
        </p:spPr>
        <p:txBody>
          <a:bodyPr wrap="square" rtlCol="0">
            <a:spAutoFit/>
          </a:bodyPr>
          <a:lstStyle/>
          <a:p>
            <a:endParaRPr lang="en-US" dirty="0"/>
          </a:p>
        </p:txBody>
      </p:sp>
      <p:sp>
        <p:nvSpPr>
          <p:cNvPr id="8195" name="Rectangle 3"/>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Verdana" pitchFamily="34" charset="0"/>
                <a:cs typeface="Arial" pitchFamily="34" charset="0"/>
              </a:rPr>
              <a:t>Go to </a:t>
            </a:r>
            <a:r>
              <a:rPr kumimoji="0" lang="en-US" sz="2400" b="1" i="0" u="none" strike="noStrike" cap="none" normalizeH="0" baseline="0" dirty="0" smtClean="0">
                <a:ln>
                  <a:noFill/>
                </a:ln>
                <a:solidFill>
                  <a:srgbClr val="000000"/>
                </a:solidFill>
                <a:effectLst/>
                <a:latin typeface="Verdana" pitchFamily="34" charset="0"/>
                <a:cs typeface="Arial" pitchFamily="34" charset="0"/>
              </a:rPr>
              <a:t>Gateway  of Tally </a:t>
            </a:r>
            <a:r>
              <a:rPr kumimoji="0" lang="en-US" sz="2400" b="0" i="0" u="none" strike="noStrike" cap="none" normalizeH="0" baseline="0" dirty="0" smtClean="0">
                <a:ln>
                  <a:noFill/>
                </a:ln>
                <a:solidFill>
                  <a:srgbClr val="000000"/>
                </a:solidFill>
                <a:effectLst/>
                <a:latin typeface="Verdana" pitchFamily="34" charset="0"/>
                <a:cs typeface="Arial" pitchFamily="34" charset="0"/>
              </a:rPr>
              <a:t>&gt; </a:t>
            </a:r>
            <a:r>
              <a:rPr kumimoji="0" lang="en-US" sz="2400" b="1" i="0" u="none" strike="noStrike" cap="none" normalizeH="0" baseline="0" dirty="0" smtClean="0">
                <a:ln>
                  <a:noFill/>
                </a:ln>
                <a:solidFill>
                  <a:srgbClr val="000000"/>
                </a:solidFill>
                <a:effectLst/>
                <a:latin typeface="Verdana" pitchFamily="34" charset="0"/>
                <a:cs typeface="Arial" pitchFamily="34" charset="0"/>
              </a:rPr>
              <a:t>Display </a:t>
            </a:r>
            <a:r>
              <a:rPr kumimoji="0" lang="en-US" sz="2400" b="0" i="0" u="none" strike="noStrike" cap="none" normalizeH="0" baseline="0" dirty="0" smtClean="0">
                <a:ln>
                  <a:noFill/>
                </a:ln>
                <a:solidFill>
                  <a:srgbClr val="000000"/>
                </a:solidFill>
                <a:effectLst/>
                <a:latin typeface="Verdana" pitchFamily="34" charset="0"/>
                <a:cs typeface="Arial" pitchFamily="34" charset="0"/>
              </a:rPr>
              <a:t>&gt; </a:t>
            </a:r>
            <a:r>
              <a:rPr kumimoji="0" lang="en-US" sz="2400" b="1" i="0" u="none" strike="noStrike" cap="none" normalizeH="0" baseline="0" dirty="0" smtClean="0">
                <a:ln>
                  <a:noFill/>
                </a:ln>
                <a:solidFill>
                  <a:srgbClr val="000000"/>
                </a:solidFill>
                <a:effectLst/>
                <a:latin typeface="Verdana" pitchFamily="34" charset="0"/>
                <a:cs typeface="Arial" pitchFamily="34" charset="0"/>
              </a:rPr>
              <a:t>Account  books </a:t>
            </a:r>
            <a:r>
              <a:rPr kumimoji="0" lang="en-US" sz="2400" b="0" i="0" u="none" strike="noStrike" cap="none" normalizeH="0" baseline="0" dirty="0" smtClean="0">
                <a:ln>
                  <a:noFill/>
                </a:ln>
                <a:solidFill>
                  <a:srgbClr val="000000"/>
                </a:solidFill>
                <a:effectLst/>
                <a:latin typeface="Verdana" pitchFamily="34" charset="0"/>
                <a:cs typeface="Arial" pitchFamily="34" charset="0"/>
              </a:rPr>
              <a:t>&gt; </a:t>
            </a:r>
            <a:r>
              <a:rPr kumimoji="0" lang="en-US" sz="2400" b="1" i="0" u="none" strike="noStrike" cap="none" normalizeH="0" baseline="0" dirty="0" smtClean="0">
                <a:ln>
                  <a:noFill/>
                </a:ln>
                <a:solidFill>
                  <a:srgbClr val="000000"/>
                </a:solidFill>
                <a:effectLst/>
                <a:latin typeface="Verdana" pitchFamily="34" charset="0"/>
                <a:cs typeface="Arial" pitchFamily="34" charset="0"/>
              </a:rPr>
              <a:t>Sales Register. </a:t>
            </a:r>
            <a:r>
              <a:rPr kumimoji="0" lang="en-US" sz="2400" b="0" i="0" u="none" strike="noStrike" cap="none" normalizeH="0" baseline="0" dirty="0" smtClean="0">
                <a:ln>
                  <a:noFill/>
                </a:ln>
                <a:solidFill>
                  <a:srgbClr val="000000"/>
                </a:solidFill>
                <a:effectLst/>
                <a:latin typeface="Verdana" pitchFamily="34" charset="0"/>
                <a:cs typeface="Arial" pitchFamily="34" charset="0"/>
              </a:rPr>
              <a:t>The </a:t>
            </a:r>
            <a:r>
              <a:rPr kumimoji="0" lang="en-US" sz="2400" b="1" i="0" u="none" strike="noStrike" cap="none" normalizeH="0" baseline="0" dirty="0" smtClean="0">
                <a:ln>
                  <a:noFill/>
                </a:ln>
                <a:solidFill>
                  <a:srgbClr val="000000"/>
                </a:solidFill>
                <a:effectLst/>
                <a:latin typeface="Verdana" pitchFamily="34" charset="0"/>
                <a:cs typeface="Arial" pitchFamily="34" charset="0"/>
              </a:rPr>
              <a:t>Sales Register </a:t>
            </a:r>
            <a:r>
              <a:rPr kumimoji="0" lang="en-US" sz="2400" b="0" i="0" u="none" strike="noStrike" cap="none" normalizeH="0" baseline="0" dirty="0" smtClean="0">
                <a:ln>
                  <a:noFill/>
                </a:ln>
                <a:solidFill>
                  <a:srgbClr val="000000"/>
                </a:solidFill>
                <a:effectLst/>
                <a:latin typeface="Verdana" pitchFamily="34" charset="0"/>
                <a:cs typeface="Arial" pitchFamily="34" charset="0"/>
              </a:rPr>
              <a:t>screen is displayed  as shown below:</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Verdana" pitchFamily="34" charset="0"/>
                <a:cs typeface="Arial" pitchFamily="34" charset="0"/>
              </a:rPr>
              <a:t>  </a:t>
            </a:r>
          </a:p>
        </p:txBody>
      </p:sp>
      <p:sp>
        <p:nvSpPr>
          <p:cNvPr id="8196" name="AutoShape 4" descr="https://help.tallysolutions.com/docs/te9rel66/Reports/Display_Registers_Ledgers/Images/1_Display_Sales_Day_Book-1.gif"/>
          <p:cNvSpPr>
            <a:spLocks noChangeAspect="1" noChangeArrowheads="1"/>
          </p:cNvSpPr>
          <p:nvPr/>
        </p:nvSpPr>
        <p:spPr bwMode="auto">
          <a:xfrm>
            <a:off x="4445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440363"/>
          </a:xfrm>
        </p:spPr>
        <p:txBody>
          <a:bodyPr>
            <a:normAutofit fontScale="92500" lnSpcReduction="10000"/>
          </a:bodyPr>
          <a:lstStyle/>
          <a:p>
            <a:pPr algn="ctr">
              <a:buNone/>
            </a:pPr>
            <a:r>
              <a:rPr lang="en-US" dirty="0" smtClean="0"/>
              <a:t>Trial </a:t>
            </a:r>
            <a:r>
              <a:rPr lang="en-US" dirty="0"/>
              <a:t>Balance</a:t>
            </a:r>
          </a:p>
          <a:p>
            <a:r>
              <a:rPr lang="en-US" dirty="0"/>
              <a:t>A trial balance is a summary of all ledger balances, and helps in checking whether the transactions are correct and balanced. If journal entries are error-free and posted correctly to the general ledger, the total of all debit balances should be equal the total of all credit balances. You can view this </a:t>
            </a:r>
            <a:r>
              <a:rPr lang="en-US" u="sng" dirty="0">
                <a:hlinkClick r:id="rId2"/>
              </a:rPr>
              <a:t>report in browser </a:t>
            </a:r>
            <a:r>
              <a:rPr lang="en-US" dirty="0"/>
              <a:t>.</a:t>
            </a:r>
          </a:p>
          <a:p>
            <a:r>
              <a:rPr lang="en-US" b="1" dirty="0"/>
              <a:t>Note </a:t>
            </a:r>
            <a:r>
              <a:rPr lang="en-US" dirty="0"/>
              <a:t>: By default, the </a:t>
            </a:r>
            <a:r>
              <a:rPr lang="en-US" b="1" dirty="0"/>
              <a:t>Trial Balance </a:t>
            </a:r>
            <a:r>
              <a:rPr lang="en-US" dirty="0"/>
              <a:t>report will be generated as on the date of the last voucher entry. You can change the date to view the report for the required period.</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6096000" cy="646331"/>
          </a:xfrm>
          <a:prstGeom prst="rect">
            <a:avLst/>
          </a:prstGeom>
        </p:spPr>
        <p:txBody>
          <a:bodyPr wrap="square">
            <a:spAutoFit/>
          </a:bodyPr>
          <a:lstStyle/>
          <a:p>
            <a:r>
              <a:rPr lang="en-US" dirty="0"/>
              <a:t>Go to </a:t>
            </a:r>
            <a:r>
              <a:rPr lang="en-US" b="1" dirty="0"/>
              <a:t>Gateway of Tally </a:t>
            </a:r>
            <a:r>
              <a:rPr lang="en-US" dirty="0"/>
              <a:t>&gt; </a:t>
            </a:r>
            <a:r>
              <a:rPr lang="en-US" b="1" dirty="0"/>
              <a:t>Display </a:t>
            </a:r>
            <a:r>
              <a:rPr lang="en-US" dirty="0"/>
              <a:t>&gt; </a:t>
            </a:r>
            <a:r>
              <a:rPr lang="en-US" b="1" dirty="0"/>
              <a:t>Trial Balance </a:t>
            </a:r>
            <a:r>
              <a:rPr lang="en-US" dirty="0"/>
              <a:t>. The </a:t>
            </a:r>
            <a:r>
              <a:rPr lang="en-US" b="1" dirty="0"/>
              <a:t>Trial Balance </a:t>
            </a:r>
            <a:r>
              <a:rPr lang="en-US" dirty="0"/>
              <a:t>appears as shown below:</a:t>
            </a:r>
          </a:p>
        </p:txBody>
      </p:sp>
      <p:pic>
        <p:nvPicPr>
          <p:cNvPr id="33794" name="Picture 2"/>
          <p:cNvPicPr>
            <a:picLocks noChangeAspect="1" noChangeArrowheads="1"/>
          </p:cNvPicPr>
          <p:nvPr/>
        </p:nvPicPr>
        <p:blipFill>
          <a:blip r:embed="rId2"/>
          <a:srcRect/>
          <a:stretch>
            <a:fillRect/>
          </a:stretch>
        </p:blipFill>
        <p:spPr bwMode="auto">
          <a:xfrm>
            <a:off x="990600" y="1657350"/>
            <a:ext cx="7543800" cy="46672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1219200" y="457200"/>
            <a:ext cx="7143750" cy="64008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229600" cy="4524315"/>
          </a:xfrm>
          <a:prstGeom prst="rect">
            <a:avLst/>
          </a:prstGeom>
        </p:spPr>
        <p:txBody>
          <a:bodyPr wrap="square">
            <a:spAutoFit/>
          </a:bodyPr>
          <a:lstStyle/>
          <a:p>
            <a:r>
              <a:rPr lang="en-US" dirty="0" smtClean="0"/>
              <a:t>Prepare a Trial Balance with the information given below: Furniture 10,000 Machinery 50,000. Building 1,00,000. Capital 1,50,000. Cash 5,000. Trade Debtors 80,000 Bills Payable 30,000. Trade Creditors 65,000. </a:t>
            </a:r>
          </a:p>
          <a:p>
            <a:r>
              <a:rPr lang="en-US" dirty="0" smtClean="0"/>
              <a:t>STEP1: Creation of a company Path:GOTpress alt+f3 to activate company info create company company Creation screen appears enter the relevant information Step2:Creation of ledger </a:t>
            </a:r>
            <a:r>
              <a:rPr lang="en-US" dirty="0" err="1" smtClean="0"/>
              <a:t>Path:GOTalts</a:t>
            </a:r>
            <a:r>
              <a:rPr lang="en-US" dirty="0" smtClean="0"/>
              <a:t> infoledgermultiple </a:t>
            </a:r>
            <a:r>
              <a:rPr lang="en-US" dirty="0" err="1" smtClean="0"/>
              <a:t>ledgercreate</a:t>
            </a:r>
            <a:r>
              <a:rPr lang="en-US" dirty="0" smtClean="0"/>
              <a:t> </a:t>
            </a:r>
            <a:r>
              <a:rPr lang="en-US" dirty="0" err="1" smtClean="0"/>
              <a:t>s.No</a:t>
            </a:r>
            <a:r>
              <a:rPr lang="en-US" dirty="0" smtClean="0"/>
              <a:t> Ledger name Under group Amount Dr/</a:t>
            </a:r>
            <a:r>
              <a:rPr lang="en-US" dirty="0" err="1" smtClean="0"/>
              <a:t>cr</a:t>
            </a:r>
            <a:r>
              <a:rPr lang="en-US" dirty="0" smtClean="0"/>
              <a:t> </a:t>
            </a:r>
          </a:p>
          <a:p>
            <a:r>
              <a:rPr lang="en-US" dirty="0" smtClean="0"/>
              <a:t>1 Furniture Fixed asset 10000 Dr</a:t>
            </a:r>
          </a:p>
          <a:p>
            <a:r>
              <a:rPr lang="en-US" dirty="0" smtClean="0"/>
              <a:t> 2 Machinery Fixed asset 50000 Dr </a:t>
            </a:r>
          </a:p>
          <a:p>
            <a:r>
              <a:rPr lang="en-US" dirty="0" smtClean="0"/>
              <a:t>3 Building Fixed asset 100000 Dr</a:t>
            </a:r>
          </a:p>
          <a:p>
            <a:r>
              <a:rPr lang="en-US" dirty="0" smtClean="0"/>
              <a:t> 4 Capital </a:t>
            </a:r>
            <a:r>
              <a:rPr lang="en-US" dirty="0" err="1" smtClean="0"/>
              <a:t>Capital</a:t>
            </a:r>
            <a:r>
              <a:rPr lang="en-US" dirty="0" smtClean="0"/>
              <a:t> 150000 Cr </a:t>
            </a:r>
          </a:p>
          <a:p>
            <a:r>
              <a:rPr lang="en-US" dirty="0" smtClean="0"/>
              <a:t>5 Trade debtors s. debtors 80000 Dr</a:t>
            </a:r>
          </a:p>
          <a:p>
            <a:r>
              <a:rPr lang="en-US" dirty="0" smtClean="0"/>
              <a:t> 6 Bills payable Current liabilities 30000 Cr</a:t>
            </a:r>
          </a:p>
          <a:p>
            <a:r>
              <a:rPr lang="en-US" dirty="0" smtClean="0"/>
              <a:t> 7 Trade creditors Sundry creditor 65000 Cr</a:t>
            </a:r>
          </a:p>
          <a:p>
            <a:r>
              <a:rPr lang="en-US" dirty="0" smtClean="0"/>
              <a:t> Step3:alter cash: </a:t>
            </a:r>
            <a:r>
              <a:rPr lang="en-US" dirty="0" err="1" smtClean="0"/>
              <a:t>GOTledgermultiple</a:t>
            </a:r>
            <a:r>
              <a:rPr lang="en-US" dirty="0" smtClean="0"/>
              <a:t> ledger-altercash:5000 </a:t>
            </a:r>
          </a:p>
          <a:p>
            <a:r>
              <a:rPr lang="en-US" dirty="0" smtClean="0"/>
              <a:t>Step 4: display Trial balance: </a:t>
            </a:r>
            <a:r>
              <a:rPr lang="en-US" dirty="0" err="1" smtClean="0"/>
              <a:t>GOTdisplay</a:t>
            </a:r>
            <a:r>
              <a:rPr lang="en-US" dirty="0" smtClean="0"/>
              <a:t> trial balancealt+f1</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066800" y="457201"/>
            <a:ext cx="7467600" cy="492918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62500" lnSpcReduction="20000"/>
          </a:bodyPr>
          <a:lstStyle/>
          <a:p>
            <a:pPr algn="ctr"/>
            <a:r>
              <a:rPr lang="en-US" sz="3200" dirty="0" smtClean="0"/>
              <a:t>Management</a:t>
            </a:r>
          </a:p>
          <a:p>
            <a:r>
              <a:rPr lang="en-US" dirty="0" smtClean="0"/>
              <a:t>Management covers the planning, control, and administration of the operations of a concern. The top management handles planning; the middle management concentrates on controlling; and the lower management is concerned with actual administration.</a:t>
            </a:r>
          </a:p>
          <a:p>
            <a:pPr algn="ctr"/>
            <a:r>
              <a:rPr lang="en-US" sz="3200" dirty="0" smtClean="0"/>
              <a:t>Information</a:t>
            </a:r>
          </a:p>
          <a:p>
            <a:r>
              <a:rPr lang="en-US" dirty="0" smtClean="0"/>
              <a:t>Information, in MIS, means the processed data that helps the management in planning, controlling and operations. Data means all the facts arising out of the operations of the concern. Data is processed i.e. recorded, summarized, compared and finally presented to the management in the form of MIS report.</a:t>
            </a:r>
          </a:p>
          <a:p>
            <a:pPr algn="ctr"/>
            <a:r>
              <a:rPr lang="en-US" sz="3200" dirty="0" smtClean="0"/>
              <a:t>System</a:t>
            </a:r>
          </a:p>
          <a:p>
            <a:r>
              <a:rPr lang="en-US" dirty="0" smtClean="0"/>
              <a:t>Data is processed into information with the help of a system. A system is made up of inputs, processing, output and feedback or control.</a:t>
            </a:r>
          </a:p>
          <a:p>
            <a:r>
              <a:rPr lang="en-US" dirty="0" smtClean="0"/>
              <a:t>Thus MIS means a system for processing data in order to give proper information to the management for performing its functions.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r>
              <a:rPr lang="en-US" i="1" dirty="0" smtClean="0"/>
              <a:t>Management Information System or 'MIS' is a planned system of collecting, storing, and disseminating data in the form of information needed to carry out the functions of management.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 OF MIS </a:t>
            </a:r>
            <a:endParaRPr lang="en-US" dirty="0"/>
          </a:p>
        </p:txBody>
      </p:sp>
      <p:sp>
        <p:nvSpPr>
          <p:cNvPr id="2" name="Content Placeholder 1"/>
          <p:cNvSpPr>
            <a:spLocks noGrp="1"/>
          </p:cNvSpPr>
          <p:nvPr>
            <p:ph idx="1"/>
          </p:nvPr>
        </p:nvSpPr>
        <p:spPr>
          <a:xfrm>
            <a:off x="457200" y="1219200"/>
            <a:ext cx="8229600" cy="4788091"/>
          </a:xfrm>
        </p:spPr>
        <p:txBody>
          <a:bodyPr>
            <a:normAutofit fontScale="55000" lnSpcReduction="20000"/>
          </a:bodyPr>
          <a:lstStyle/>
          <a:p>
            <a:r>
              <a:rPr lang="en-US" dirty="0" smtClean="0"/>
              <a:t>The goals of an MIS are to implement the organizational structure and dynamics of the enterprise for the purpose of managing the organization in a better way and capturing the potential of the information system for competitive advantage</a:t>
            </a:r>
          </a:p>
          <a:p>
            <a:endParaRPr lang="en-US" dirty="0" smtClean="0"/>
          </a:p>
          <a:p>
            <a:r>
              <a:rPr lang="en-US" dirty="0" smtClean="0"/>
              <a:t>Following are the basic objectives of an MIS −</a:t>
            </a:r>
          </a:p>
          <a:p>
            <a:r>
              <a:rPr lang="en-US" b="1" dirty="0" smtClean="0"/>
              <a:t>Capturing Data</a:t>
            </a:r>
            <a:r>
              <a:rPr lang="en-US" dirty="0" smtClean="0"/>
              <a:t> − Capturing contextual data, or operational information that will contribute in decision making from various internal and external sources of organization.</a:t>
            </a:r>
          </a:p>
          <a:p>
            <a:pPr>
              <a:buNone/>
            </a:pPr>
            <a:endParaRPr lang="en-US" dirty="0" smtClean="0"/>
          </a:p>
          <a:p>
            <a:pPr>
              <a:buNone/>
            </a:pPr>
            <a:endParaRPr lang="en-US" dirty="0" smtClean="0"/>
          </a:p>
          <a:p>
            <a:r>
              <a:rPr lang="en-US" b="1" dirty="0" smtClean="0"/>
              <a:t>Processing Data</a:t>
            </a:r>
            <a:r>
              <a:rPr lang="en-US" dirty="0" smtClean="0"/>
              <a:t> − The captured data is processed into information needed for planning, organizing, coordinating, directing and controlling functionalities at strategic, tactical and operational level. Processing data means −</a:t>
            </a:r>
          </a:p>
          <a:p>
            <a:pPr lvl="1"/>
            <a:r>
              <a:rPr lang="en-US" dirty="0" smtClean="0"/>
              <a:t>making calculations with the data</a:t>
            </a:r>
          </a:p>
          <a:p>
            <a:pPr lvl="1"/>
            <a:r>
              <a:rPr lang="en-US" dirty="0" smtClean="0"/>
              <a:t>sorting data</a:t>
            </a:r>
          </a:p>
          <a:p>
            <a:pPr lvl="1"/>
            <a:r>
              <a:rPr lang="en-US" dirty="0" smtClean="0"/>
              <a:t>classifying data and</a:t>
            </a:r>
          </a:p>
          <a:p>
            <a:pPr lvl="1"/>
            <a:r>
              <a:rPr lang="en-US" dirty="0" smtClean="0"/>
              <a:t>summarizing data</a:t>
            </a:r>
          </a:p>
          <a:p>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92500"/>
          </a:bodyPr>
          <a:lstStyle/>
          <a:p>
            <a:r>
              <a:rPr lang="en-US" b="1" dirty="0" smtClean="0"/>
              <a:t>Information Storage</a:t>
            </a:r>
            <a:r>
              <a:rPr lang="en-US" dirty="0" smtClean="0"/>
              <a:t> − Information or processed data need to be stored for future use.</a:t>
            </a:r>
          </a:p>
          <a:p>
            <a:r>
              <a:rPr lang="en-US" b="1" dirty="0" smtClean="0"/>
              <a:t>Information Retrieval</a:t>
            </a:r>
            <a:r>
              <a:rPr lang="en-US" dirty="0" smtClean="0"/>
              <a:t> − The system should be able to retrieve this information from the storage as and when required by various users.</a:t>
            </a:r>
          </a:p>
          <a:p>
            <a:r>
              <a:rPr lang="en-US" b="1" dirty="0" smtClean="0"/>
              <a:t>Information Propagation</a:t>
            </a:r>
            <a:r>
              <a:rPr lang="en-US" dirty="0" smtClean="0"/>
              <a:t> − Information or the finished product of the MIS should be circulated to its users periodically using the organizational network</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SCOPE AND NATURE OF MIS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14400" y="1219200"/>
            <a:ext cx="7086600" cy="4648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533400" y="1524000"/>
            <a:ext cx="7924800" cy="372506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dirty="0" smtClean="0"/>
              <a:t>MIS REPORTS </a:t>
            </a:r>
            <a:endParaRPr lang="en-US" dirty="0"/>
          </a:p>
        </p:txBody>
      </p:sp>
      <p:sp>
        <p:nvSpPr>
          <p:cNvPr id="2" name="Content Placeholder 1"/>
          <p:cNvSpPr>
            <a:spLocks noGrp="1"/>
          </p:cNvSpPr>
          <p:nvPr>
            <p:ph idx="1"/>
          </p:nvPr>
        </p:nvSpPr>
        <p:spPr>
          <a:xfrm>
            <a:off x="457200" y="1143000"/>
            <a:ext cx="8229600" cy="4864291"/>
          </a:xfrm>
        </p:spPr>
        <p:txBody>
          <a:bodyPr>
            <a:normAutofit fontScale="70000" lnSpcReduction="20000"/>
          </a:bodyPr>
          <a:lstStyle/>
          <a:p>
            <a:r>
              <a:rPr lang="en-US" b="1" dirty="0" smtClean="0"/>
              <a:t>MIS Reports </a:t>
            </a:r>
            <a:r>
              <a:rPr lang="en-US" dirty="0" smtClean="0"/>
              <a:t>are reports required by the management to assess the performance of the organization and allow for faster decision-making.</a:t>
            </a:r>
          </a:p>
          <a:p>
            <a:r>
              <a:rPr lang="en-US" dirty="0" smtClean="0"/>
              <a:t>You can view the following types of MIS Reports in Tally.ERP 9:</a:t>
            </a:r>
          </a:p>
          <a:p>
            <a:r>
              <a:rPr lang="en-US" dirty="0" smtClean="0"/>
              <a:t>● </a:t>
            </a:r>
            <a:r>
              <a:rPr lang="en-US" b="1" dirty="0" smtClean="0"/>
              <a:t>Accounting Reports: </a:t>
            </a:r>
            <a:r>
              <a:rPr lang="en-US" dirty="0" smtClean="0"/>
              <a:t>To obtain information on the financial position, operational performance and economic activities of the business.</a:t>
            </a:r>
          </a:p>
          <a:p>
            <a:r>
              <a:rPr lang="en-US" dirty="0" smtClean="0"/>
              <a:t>● </a:t>
            </a:r>
            <a:r>
              <a:rPr lang="en-US" b="1" dirty="0" smtClean="0"/>
              <a:t>Financial Reports: </a:t>
            </a:r>
            <a:r>
              <a:rPr lang="en-US" dirty="0" smtClean="0"/>
              <a:t>To determine the financial condition of an </a:t>
            </a:r>
            <a:r>
              <a:rPr lang="en-US" dirty="0" err="1" smtClean="0"/>
              <a:t>organisation</a:t>
            </a:r>
            <a:r>
              <a:rPr lang="en-US" dirty="0" smtClean="0"/>
              <a:t> as required by shareholders, creditors and government units.</a:t>
            </a:r>
          </a:p>
          <a:p>
            <a:r>
              <a:rPr lang="en-US" dirty="0" smtClean="0"/>
              <a:t>● </a:t>
            </a:r>
            <a:r>
              <a:rPr lang="en-US" b="1" dirty="0" smtClean="0"/>
              <a:t>Inventory Reports: </a:t>
            </a:r>
            <a:r>
              <a:rPr lang="en-US" dirty="0" smtClean="0"/>
              <a:t>To manage the Inventory effectively since the actual status of stock items is obtained.</a:t>
            </a:r>
          </a:p>
          <a:p>
            <a:r>
              <a:rPr lang="en-US" dirty="0" smtClean="0"/>
              <a:t>● </a:t>
            </a:r>
            <a:r>
              <a:rPr lang="en-US" b="1" dirty="0" smtClean="0"/>
              <a:t>Management Control Reports: </a:t>
            </a:r>
            <a:r>
              <a:rPr lang="en-US" dirty="0" smtClean="0"/>
              <a:t>To </a:t>
            </a:r>
            <a:r>
              <a:rPr lang="en-US" dirty="0" err="1" smtClean="0"/>
              <a:t>utilise</a:t>
            </a:r>
            <a:r>
              <a:rPr lang="en-US" dirty="0" smtClean="0"/>
              <a:t> budgets, cost centre reports, scenario reports etc. for controlling activities.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TotalTime>
  <Words>989</Words>
  <Application>Microsoft Office PowerPoint</Application>
  <PresentationFormat>On-screen Show (4:3)</PresentationFormat>
  <Paragraphs>139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MIS </vt:lpstr>
      <vt:lpstr>PowerPoint Presentation</vt:lpstr>
      <vt:lpstr>PowerPoint Presentation</vt:lpstr>
      <vt:lpstr>PowerPoint Presentation</vt:lpstr>
      <vt:lpstr>OBJECTIVES OF MIS </vt:lpstr>
      <vt:lpstr>PowerPoint Presentation</vt:lpstr>
      <vt:lpstr>SCOPE AND NATURE OF MIS </vt:lpstr>
      <vt:lpstr>PowerPoint Presentation</vt:lpstr>
      <vt:lpstr>MIS REPORTS </vt:lpstr>
      <vt:lpstr>PowerPoint Presentation</vt:lpstr>
      <vt:lpstr>PowerPoint Presentation</vt:lpstr>
      <vt:lpstr>PowerPoint Presentation</vt:lpstr>
      <vt:lpstr>PowerPoint Presentation</vt:lpstr>
      <vt:lpstr>PowerPoint Presentation</vt:lpstr>
      <vt:lpstr>PowerPoint Presentation</vt:lpstr>
      <vt:lpstr>Purchase Register </vt:lpstr>
      <vt:lpstr>PowerPoint Presentation</vt:lpstr>
      <vt:lpstr>Sales REGISTER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dc:title>
  <dc:creator>a</dc:creator>
  <cp:lastModifiedBy>dell</cp:lastModifiedBy>
  <cp:revision>6</cp:revision>
  <dcterms:created xsi:type="dcterms:W3CDTF">2023-12-23T07:22:30Z</dcterms:created>
  <dcterms:modified xsi:type="dcterms:W3CDTF">2024-02-14T07:54:13Z</dcterms:modified>
</cp:coreProperties>
</file>