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9326AF-6435-4FE6-A448-594D2F4405AF}"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26AF-6435-4FE6-A448-594D2F4405AF}"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26AF-6435-4FE6-A448-594D2F4405AF}"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9326AF-6435-4FE6-A448-594D2F4405AF}"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9326AF-6435-4FE6-A448-594D2F4405AF}" type="datetimeFigureOut">
              <a:rPr lang="en-US" smtClean="0"/>
              <a:t>28-Dec-23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326AF-6435-4FE6-A448-594D2F4405AF}" type="datetimeFigureOut">
              <a:rPr lang="en-US" smtClean="0"/>
              <a:t>28-Dec-23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9326AF-6435-4FE6-A448-594D2F4405AF}" type="datetimeFigureOut">
              <a:rPr lang="en-US" smtClean="0"/>
              <a:t>28-Dec-23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9326AF-6435-4FE6-A448-594D2F4405AF}" type="datetimeFigureOut">
              <a:rPr lang="en-US" smtClean="0"/>
              <a:t>28-Dec-23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326AF-6435-4FE6-A448-594D2F4405AF}" type="datetimeFigureOut">
              <a:rPr lang="en-US" smtClean="0"/>
              <a:t>28-Dec-23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326AF-6435-4FE6-A448-594D2F4405AF}" type="datetimeFigureOut">
              <a:rPr lang="en-US" smtClean="0"/>
              <a:t>28-Dec-23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9326AF-6435-4FE6-A448-594D2F4405AF}" type="datetimeFigureOut">
              <a:rPr lang="en-US" smtClean="0"/>
              <a:t>28-Dec-23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05763-77CB-45C3-8B72-B1B3CE0F0B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9326AF-6435-4FE6-A448-594D2F4405AF}" type="datetimeFigureOut">
              <a:rPr lang="en-US" smtClean="0"/>
              <a:t>28-Dec-23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05763-77CB-45C3-8B72-B1B3CE0F0B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152400" y="0"/>
            <a:ext cx="9448800" cy="6857999"/>
          </a:xfrm>
          <a:prstGeom prst="rect">
            <a:avLst/>
          </a:prstGeom>
          <a:noFill/>
          <a:ln w="9525">
            <a:noFill/>
            <a:miter lim="800000"/>
            <a:headEnd/>
            <a:tailEnd/>
          </a:ln>
          <a:effectLst/>
        </p:spPr>
      </p:pic>
      <p:sp>
        <p:nvSpPr>
          <p:cNvPr id="11" name="TextBox 10"/>
          <p:cNvSpPr txBox="1"/>
          <p:nvPr/>
        </p:nvSpPr>
        <p:spPr>
          <a:xfrm>
            <a:off x="1447800" y="1371600"/>
            <a:ext cx="6248400" cy="3416320"/>
          </a:xfrm>
          <a:prstGeom prst="rect">
            <a:avLst/>
          </a:prstGeom>
          <a:noFill/>
        </p:spPr>
        <p:txBody>
          <a:bodyPr wrap="square" rtlCol="0">
            <a:spAutoFit/>
          </a:bodyPr>
          <a:lstStyle/>
          <a:p>
            <a:pPr algn="ctr"/>
            <a:r>
              <a:rPr lang="en-US" sz="5400" dirty="0" smtClean="0"/>
              <a:t>MARKETING STRATERGY </a:t>
            </a:r>
          </a:p>
          <a:p>
            <a:pPr algn="ctr"/>
            <a:r>
              <a:rPr lang="en-US" sz="5400" dirty="0" smtClean="0"/>
              <a:t>AND </a:t>
            </a:r>
          </a:p>
          <a:p>
            <a:pPr algn="ctr"/>
            <a:r>
              <a:rPr lang="en-US" sz="5400" dirty="0" smtClean="0"/>
              <a:t>PLANNING</a:t>
            </a:r>
            <a:r>
              <a:rPr lang="en-US" dirty="0" smtClean="0"/>
              <a:t> </a:t>
            </a:r>
            <a:endParaRPr lang="en-US"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6" name="TextBox 5"/>
          <p:cNvSpPr txBox="1"/>
          <p:nvPr/>
        </p:nvSpPr>
        <p:spPr>
          <a:xfrm>
            <a:off x="685800" y="533400"/>
            <a:ext cx="5715000" cy="6217087"/>
          </a:xfrm>
          <a:prstGeom prst="rect">
            <a:avLst/>
          </a:prstGeom>
          <a:noFill/>
        </p:spPr>
        <p:txBody>
          <a:bodyPr wrap="square" rtlCol="0">
            <a:spAutoFit/>
          </a:bodyPr>
          <a:lstStyle/>
          <a:p>
            <a:r>
              <a:rPr lang="en-US" dirty="0"/>
              <a:t>SWOT analysis is a strategic planning tool that helps organizations identify their internal strengths and weaknesses, as well as external opportunities and threats. The acronym "SWOT" stands for Strengths, Weaknesses, Opportunities, and Threats. It is a comprehensive framework that assists in understanding the current situation of a business or project. Here's an overview of each component:</a:t>
            </a:r>
          </a:p>
          <a:p>
            <a:r>
              <a:rPr lang="en-US" b="1" dirty="0"/>
              <a:t>Strengths:</a:t>
            </a:r>
            <a:endParaRPr lang="en-US" dirty="0"/>
          </a:p>
          <a:p>
            <a:pPr lvl="1"/>
            <a:r>
              <a:rPr lang="en-US" dirty="0"/>
              <a:t>Internal attributes and resources that give an organization a competitive advantage.</a:t>
            </a:r>
          </a:p>
          <a:p>
            <a:pPr lvl="1"/>
            <a:r>
              <a:rPr lang="en-US" dirty="0"/>
              <a:t>Examples include a strong brand reputation, skilled workforce, proprietary technology, efficient processes, or a loyal customer base.</a:t>
            </a:r>
          </a:p>
          <a:p>
            <a:r>
              <a:rPr lang="en-US" b="1" dirty="0"/>
              <a:t>Weaknesses:</a:t>
            </a:r>
            <a:endParaRPr lang="en-US" dirty="0"/>
          </a:p>
          <a:p>
            <a:pPr lvl="1"/>
            <a:r>
              <a:rPr lang="en-US" dirty="0"/>
              <a:t>Internal factors that place the organization at a disadvantage or limit its competitive capabilities.</a:t>
            </a:r>
          </a:p>
          <a:p>
            <a:pPr lvl="1"/>
            <a:r>
              <a:rPr lang="en-US" dirty="0"/>
              <a:t>Common weaknesses might include outdated technology, lack of skilled personnel, poor management, or inefficient internal processes.</a:t>
            </a:r>
          </a:p>
          <a:p>
            <a:r>
              <a:rPr lang="en-US" dirty="0" smtClean="0"/>
              <a:t>.</a:t>
            </a:r>
            <a:endParaRPr lang="en-US" dirty="0"/>
          </a:p>
          <a:p>
            <a:endParaRPr lang="en-US" sz="2000" dirty="0"/>
          </a:p>
        </p:txBody>
      </p:sp>
      <p:pic>
        <p:nvPicPr>
          <p:cNvPr id="14338" name="Picture 2"/>
          <p:cNvPicPr>
            <a:picLocks noChangeAspect="1" noChangeArrowheads="1"/>
          </p:cNvPicPr>
          <p:nvPr/>
        </p:nvPicPr>
        <p:blipFill>
          <a:blip r:embed="rId3"/>
          <a:srcRect/>
          <a:stretch>
            <a:fillRect/>
          </a:stretch>
        </p:blipFill>
        <p:spPr bwMode="auto">
          <a:xfrm>
            <a:off x="6324600" y="152400"/>
            <a:ext cx="2590800" cy="6477000"/>
          </a:xfrm>
          <a:prstGeom prst="rect">
            <a:avLst/>
          </a:prstGeom>
          <a:noFill/>
          <a:ln w="9525">
            <a:noFill/>
            <a:miter lim="800000"/>
            <a:headEnd/>
            <a:tailEnd/>
          </a:ln>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6" name="TextBox 5"/>
          <p:cNvSpPr txBox="1"/>
          <p:nvPr/>
        </p:nvSpPr>
        <p:spPr>
          <a:xfrm>
            <a:off x="1447800" y="2514600"/>
            <a:ext cx="3352800" cy="369332"/>
          </a:xfrm>
          <a:prstGeom prst="rect">
            <a:avLst/>
          </a:prstGeom>
          <a:noFill/>
        </p:spPr>
        <p:txBody>
          <a:bodyPr wrap="square" rtlCol="0">
            <a:spAutoFit/>
          </a:bodyPr>
          <a:lstStyle/>
          <a:p>
            <a:endParaRPr lang="en-US" dirty="0"/>
          </a:p>
        </p:txBody>
      </p:sp>
      <p:sp>
        <p:nvSpPr>
          <p:cNvPr id="7" name="TextBox 6"/>
          <p:cNvSpPr txBox="1"/>
          <p:nvPr/>
        </p:nvSpPr>
        <p:spPr>
          <a:xfrm>
            <a:off x="1524000" y="1752600"/>
            <a:ext cx="6629400" cy="3785652"/>
          </a:xfrm>
          <a:prstGeom prst="rect">
            <a:avLst/>
          </a:prstGeom>
          <a:noFill/>
        </p:spPr>
        <p:txBody>
          <a:bodyPr wrap="square" rtlCol="0">
            <a:spAutoFit/>
          </a:bodyPr>
          <a:lstStyle/>
          <a:p>
            <a:r>
              <a:rPr lang="en-US" sz="2000" b="1" dirty="0" smtClean="0"/>
              <a:t>Opportunities:</a:t>
            </a:r>
            <a:endParaRPr lang="en-US" sz="2000" dirty="0" smtClean="0"/>
          </a:p>
          <a:p>
            <a:pPr lvl="1"/>
            <a:r>
              <a:rPr lang="en-US" sz="2000" dirty="0" smtClean="0"/>
              <a:t>External factors or situations that the organization could exploit to its advantage.</a:t>
            </a:r>
          </a:p>
          <a:p>
            <a:pPr lvl="1"/>
            <a:r>
              <a:rPr lang="en-US" sz="2000" dirty="0" smtClean="0"/>
              <a:t>Opportunities may arise from market trends, technological advancements, changes in regulations, emerging customer needs, or gaps in the competition.</a:t>
            </a:r>
          </a:p>
          <a:p>
            <a:r>
              <a:rPr lang="en-US" sz="2000" b="1" dirty="0" smtClean="0"/>
              <a:t>Threats:</a:t>
            </a:r>
            <a:endParaRPr lang="en-US" sz="2000" dirty="0" smtClean="0"/>
          </a:p>
          <a:p>
            <a:pPr lvl="1"/>
            <a:r>
              <a:rPr lang="en-US" sz="2000" dirty="0" smtClean="0"/>
              <a:t>External factors that could negatively impact the organization and pose challenges to its success.</a:t>
            </a:r>
          </a:p>
          <a:p>
            <a:pPr lvl="1"/>
            <a:r>
              <a:rPr lang="en-US" sz="2000" dirty="0" smtClean="0"/>
              <a:t>Threats may come from competition, economic downturns, changes in consumer behavior, technological disruptions, or legal and regulatory issues</a:t>
            </a:r>
            <a:endParaRPr lang="en-US" sz="2000" dirty="0"/>
          </a:p>
        </p:txBody>
      </p:sp>
      <p:pic>
        <p:nvPicPr>
          <p:cNvPr id="15362" name="Picture 2"/>
          <p:cNvPicPr>
            <a:picLocks noChangeAspect="1" noChangeArrowheads="1"/>
          </p:cNvPicPr>
          <p:nvPr/>
        </p:nvPicPr>
        <p:blipFill>
          <a:blip r:embed="rId3" cstate="print"/>
          <a:srcRect/>
          <a:stretch>
            <a:fillRect/>
          </a:stretch>
        </p:blipFill>
        <p:spPr bwMode="auto">
          <a:xfrm rot="340424">
            <a:off x="5173420" y="334346"/>
            <a:ext cx="3758175" cy="1562253"/>
          </a:xfrm>
          <a:prstGeom prst="rect">
            <a:avLst/>
          </a:prstGeom>
          <a:noFill/>
          <a:ln w="9525">
            <a:noFill/>
            <a:miter lim="800000"/>
            <a:headEnd/>
            <a:tailEnd/>
          </a:ln>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6" name="TextBox 5"/>
          <p:cNvSpPr txBox="1"/>
          <p:nvPr/>
        </p:nvSpPr>
        <p:spPr>
          <a:xfrm>
            <a:off x="1371600" y="533400"/>
            <a:ext cx="6705600" cy="5016758"/>
          </a:xfrm>
          <a:prstGeom prst="rect">
            <a:avLst/>
          </a:prstGeom>
          <a:noFill/>
        </p:spPr>
        <p:txBody>
          <a:bodyPr wrap="square" rtlCol="0">
            <a:spAutoFit/>
          </a:bodyPr>
          <a:lstStyle/>
          <a:p>
            <a:r>
              <a:rPr lang="en-US" sz="3200" b="1" dirty="0" smtClean="0">
                <a:latin typeface="Arabic Typesetting" pitchFamily="66" charset="-78"/>
                <a:cs typeface="Arabic Typesetting" pitchFamily="66" charset="-78"/>
              </a:rPr>
              <a:t>                      Corporate Strategy</a:t>
            </a:r>
            <a:endParaRPr lang="en-US" sz="3200" dirty="0">
              <a:latin typeface="Arabic Typesetting" pitchFamily="66" charset="-78"/>
              <a:cs typeface="Arabic Typesetting" pitchFamily="66" charset="-78"/>
            </a:endParaRPr>
          </a:p>
          <a:p>
            <a:r>
              <a:rPr lang="en-US" sz="3200" dirty="0">
                <a:latin typeface="Arabic Typesetting" pitchFamily="66" charset="-78"/>
                <a:cs typeface="Arabic Typesetting" pitchFamily="66" charset="-78"/>
              </a:rPr>
              <a:t>Corporate strategy is a top-level plan designed to guide the actions and decisions of an entire organization. It involves setting long-term goals and determining the optimal approach for allocating resources across different business units and functional areas to achieve those goals. Corporate strategy is typically developed by top management and addresses questions related to the organization's overall scope, direction, and competitive advantage</a:t>
            </a:r>
            <a:r>
              <a:rPr lang="en-US" sz="2800" dirty="0">
                <a:latin typeface="Arabic Typesetting" pitchFamily="66" charset="-78"/>
                <a:cs typeface="Arabic Typesetting" pitchFamily="66" charset="-78"/>
              </a:rPr>
              <a:t>.</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11" name="TextBox 10"/>
          <p:cNvSpPr txBox="1"/>
          <p:nvPr/>
        </p:nvSpPr>
        <p:spPr>
          <a:xfrm>
            <a:off x="1676400" y="381000"/>
            <a:ext cx="4876800" cy="5909310"/>
          </a:xfrm>
          <a:prstGeom prst="rect">
            <a:avLst/>
          </a:prstGeom>
          <a:noFill/>
        </p:spPr>
        <p:txBody>
          <a:bodyPr wrap="square" rtlCol="0">
            <a:spAutoFit/>
          </a:bodyPr>
          <a:lstStyle/>
          <a:p>
            <a:endParaRPr lang="en-US" b="1" dirty="0" smtClean="0"/>
          </a:p>
          <a:p>
            <a:endParaRPr lang="en-US" b="1" dirty="0" smtClean="0"/>
          </a:p>
          <a:p>
            <a:endParaRPr lang="en-US" b="1" dirty="0" smtClean="0"/>
          </a:p>
          <a:p>
            <a:r>
              <a:rPr lang="en-US" b="1" dirty="0" smtClean="0"/>
              <a:t>Mission and Vision:</a:t>
            </a:r>
            <a:endParaRPr lang="en-US" dirty="0" smtClean="0"/>
          </a:p>
          <a:p>
            <a:pPr lvl="1"/>
            <a:r>
              <a:rPr lang="en-US" dirty="0" smtClean="0"/>
              <a:t>Defines the purpose and values of the organization (mission) and articulates the desired future state (vision).</a:t>
            </a:r>
          </a:p>
          <a:p>
            <a:r>
              <a:rPr lang="en-US" b="1" dirty="0" smtClean="0"/>
              <a:t>Goal Setting:</a:t>
            </a:r>
            <a:endParaRPr lang="en-US" dirty="0" smtClean="0"/>
          </a:p>
          <a:p>
            <a:pPr lvl="1"/>
            <a:r>
              <a:rPr lang="en-US" dirty="0" smtClean="0"/>
              <a:t>Establishes long-term objectives that the organization aims to achieve, providing a clear direction for the company.</a:t>
            </a:r>
          </a:p>
          <a:p>
            <a:r>
              <a:rPr lang="en-US" b="1" dirty="0" smtClean="0"/>
              <a:t>Business Portfolio Management:</a:t>
            </a:r>
            <a:endParaRPr lang="en-US" dirty="0" smtClean="0"/>
          </a:p>
          <a:p>
            <a:pPr lvl="1"/>
            <a:r>
              <a:rPr lang="en-US" dirty="0" smtClean="0"/>
              <a:t>Involves decisions about which business units or product lines the company should invest in, maintain, divest, or acquire.</a:t>
            </a:r>
          </a:p>
          <a:p>
            <a:r>
              <a:rPr lang="en-US" b="1" dirty="0" smtClean="0"/>
              <a:t>Competitive Positioning:</a:t>
            </a:r>
            <a:endParaRPr lang="en-US" dirty="0" smtClean="0"/>
          </a:p>
          <a:p>
            <a:pPr lvl="1"/>
            <a:r>
              <a:rPr lang="en-US" dirty="0" smtClean="0"/>
              <a:t>Determines how the organization will differentiate itself from competitors to gain a competitive advantage. This may involve cost leadership, differentiation, or focus strategies.</a:t>
            </a:r>
            <a:endParaRPr lang="en-US" dirty="0"/>
          </a:p>
        </p:txBody>
      </p:sp>
      <p:pic>
        <p:nvPicPr>
          <p:cNvPr id="16386" name="Picture 2"/>
          <p:cNvPicPr>
            <a:picLocks noChangeAspect="1" noChangeArrowheads="1"/>
          </p:cNvPicPr>
          <p:nvPr/>
        </p:nvPicPr>
        <p:blipFill>
          <a:blip r:embed="rId3" cstate="print"/>
          <a:srcRect/>
          <a:stretch>
            <a:fillRect/>
          </a:stretch>
        </p:blipFill>
        <p:spPr bwMode="auto">
          <a:xfrm>
            <a:off x="6781800" y="1066800"/>
            <a:ext cx="2209800" cy="2667000"/>
          </a:xfrm>
          <a:prstGeom prst="rect">
            <a:avLst/>
          </a:prstGeom>
          <a:noFill/>
          <a:ln w="9525">
            <a:noFill/>
            <a:miter lim="800000"/>
            <a:headEnd/>
            <a:tailEnd/>
          </a:ln>
          <a:effectLst/>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6" name="TextBox 5"/>
          <p:cNvSpPr txBox="1"/>
          <p:nvPr/>
        </p:nvSpPr>
        <p:spPr>
          <a:xfrm>
            <a:off x="1219200" y="685800"/>
            <a:ext cx="7162800" cy="4770537"/>
          </a:xfrm>
          <a:prstGeom prst="rect">
            <a:avLst/>
          </a:prstGeom>
          <a:noFill/>
        </p:spPr>
        <p:txBody>
          <a:bodyPr wrap="square" rtlCol="0">
            <a:spAutoFit/>
          </a:bodyPr>
          <a:lstStyle/>
          <a:p>
            <a:r>
              <a:rPr lang="en-US" sz="1600" b="1" dirty="0" smtClean="0"/>
              <a:t>Diversification Strategies:</a:t>
            </a:r>
            <a:endParaRPr lang="en-US" sz="1600" dirty="0" smtClean="0"/>
          </a:p>
          <a:p>
            <a:pPr lvl="1"/>
            <a:r>
              <a:rPr lang="en-US" sz="1600" dirty="0" smtClean="0"/>
              <a:t>Examines whether the organization should enter new markets or industries, either related or unrelated to its current business.</a:t>
            </a:r>
          </a:p>
          <a:p>
            <a:r>
              <a:rPr lang="en-US" sz="1600" b="1" dirty="0" smtClean="0"/>
              <a:t>Mergers and Acquisitions (M&amp;A):</a:t>
            </a:r>
            <a:endParaRPr lang="en-US" sz="1600" dirty="0" smtClean="0"/>
          </a:p>
          <a:p>
            <a:pPr lvl="1"/>
            <a:r>
              <a:rPr lang="en-US" sz="1600" dirty="0" smtClean="0"/>
              <a:t>Considers whether growth and strategic objectives can be achieved through mergers, acquisitions, or strategic partnerships.</a:t>
            </a:r>
          </a:p>
          <a:p>
            <a:r>
              <a:rPr lang="en-US" sz="1600" b="1" dirty="0" smtClean="0"/>
              <a:t>Resource Allocation:</a:t>
            </a:r>
            <a:endParaRPr lang="en-US" sz="1600" dirty="0" smtClean="0"/>
          </a:p>
          <a:p>
            <a:pPr lvl="1"/>
            <a:r>
              <a:rPr lang="en-US" sz="1600" dirty="0" smtClean="0"/>
              <a:t>Allocates financial, human, and other resources to different business units or projects based on their strategic importance and potential for returns.</a:t>
            </a:r>
          </a:p>
          <a:p>
            <a:r>
              <a:rPr lang="en-US" sz="1600" b="1" dirty="0" smtClean="0"/>
              <a:t>Risk Management:</a:t>
            </a:r>
            <a:endParaRPr lang="en-US" sz="1600" dirty="0" smtClean="0"/>
          </a:p>
          <a:p>
            <a:pPr lvl="1"/>
            <a:r>
              <a:rPr lang="en-US" sz="1600" dirty="0" smtClean="0"/>
              <a:t>Identifies and assesses risks that may impact the organization's ability to achieve its strategic goals. Develops plans to mitigate these risks.</a:t>
            </a:r>
          </a:p>
          <a:p>
            <a:r>
              <a:rPr lang="en-US" sz="1600" b="1" dirty="0" smtClean="0"/>
              <a:t>Strategic Implementation:</a:t>
            </a:r>
            <a:endParaRPr lang="en-US" sz="1600" dirty="0" smtClean="0"/>
          </a:p>
          <a:p>
            <a:pPr lvl="1"/>
            <a:r>
              <a:rPr lang="en-US" sz="1600" dirty="0" smtClean="0"/>
              <a:t>Involves translating the strategic plan into specific actions, projects, and initiatives. Ensures alignment throughout the organization.</a:t>
            </a:r>
          </a:p>
          <a:p>
            <a:r>
              <a:rPr lang="en-US" sz="1600" b="1" dirty="0" smtClean="0"/>
              <a:t>Performance Measurement:</a:t>
            </a:r>
            <a:endParaRPr lang="en-US" sz="1600" dirty="0" smtClean="0"/>
          </a:p>
          <a:p>
            <a:pPr lvl="1"/>
            <a:r>
              <a:rPr lang="en-US" sz="1600" dirty="0" smtClean="0"/>
              <a:t>Establishes key performance indicators (KPIs) to monitor and evaluate the success of the corporate strategy. Regularly assesses performance against strategic goals.</a:t>
            </a:r>
            <a:endParaRPr lang="en-US" sz="1600"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152400"/>
            <a:ext cx="9144000" cy="6857999"/>
          </a:xfrm>
          <a:prstGeom prst="rect">
            <a:avLst/>
          </a:prstGeom>
          <a:noFill/>
          <a:ln w="9525">
            <a:noFill/>
            <a:miter lim="800000"/>
            <a:headEnd/>
            <a:tailEnd/>
          </a:ln>
          <a:effectLst/>
        </p:spPr>
      </p:pic>
      <p:sp>
        <p:nvSpPr>
          <p:cNvPr id="6" name="TextBox 5"/>
          <p:cNvSpPr txBox="1"/>
          <p:nvPr/>
        </p:nvSpPr>
        <p:spPr>
          <a:xfrm>
            <a:off x="457200" y="762000"/>
            <a:ext cx="7924800" cy="5016758"/>
          </a:xfrm>
          <a:prstGeom prst="rect">
            <a:avLst/>
          </a:prstGeom>
          <a:noFill/>
        </p:spPr>
        <p:txBody>
          <a:bodyPr wrap="square" rtlCol="0">
            <a:spAutoFit/>
          </a:bodyPr>
          <a:lstStyle/>
          <a:p>
            <a:r>
              <a:rPr lang="en-US" sz="3200" dirty="0"/>
              <a:t>Marketing planning is a systematic process that organizations use to outline marketing strategies and tactics to achieve specific business objectives. It involves setting goals, identifying target markets, developing marketing strategies, and implementing action plans. A well-structured marketing plan helps guide the marketing team, allocate resources effectively, and measure the success of marketing efforts.</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
        <p:nvSpPr>
          <p:cNvPr id="21506" name="AutoShape 2" descr="Marketing Planning Process PowerPoint Template | Nulivo Mark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7" name="Picture 3"/>
          <p:cNvPicPr>
            <a:picLocks noChangeAspect="1" noChangeArrowheads="1"/>
          </p:cNvPicPr>
          <p:nvPr/>
        </p:nvPicPr>
        <p:blipFill>
          <a:blip r:embed="rId3"/>
          <a:srcRect/>
          <a:stretch>
            <a:fillRect/>
          </a:stretch>
        </p:blipFill>
        <p:spPr bwMode="auto">
          <a:xfrm>
            <a:off x="762001" y="866273"/>
            <a:ext cx="7315200" cy="5005137"/>
          </a:xfrm>
          <a:prstGeom prst="rect">
            <a:avLst/>
          </a:prstGeom>
          <a:noFill/>
          <a:ln w="9525">
            <a:noFill/>
            <a:miter lim="800000"/>
            <a:headEnd/>
            <a:tailEnd/>
          </a:ln>
          <a:effectLst/>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11266" name="AutoShape 2" descr="Professional PowerPoint Backgrounds &amp; Templates for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605</Words>
  <Application>Microsoft Office PowerPoint</Application>
  <PresentationFormat>On-screen Show (4:3)</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pcUG1</dc:creator>
  <cp:lastModifiedBy>pcUG1</cp:lastModifiedBy>
  <cp:revision>4</cp:revision>
  <dcterms:created xsi:type="dcterms:W3CDTF">2023-12-28T07:00:38Z</dcterms:created>
  <dcterms:modified xsi:type="dcterms:W3CDTF">2023-12-28T07:30:53Z</dcterms:modified>
</cp:coreProperties>
</file>