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4" r:id="rId7"/>
    <p:sldId id="261" r:id="rId8"/>
    <p:sldId id="269" r:id="rId9"/>
    <p:sldId id="270" r:id="rId10"/>
    <p:sldId id="266" r:id="rId11"/>
    <p:sldId id="263"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E08E04A-E4B0-4CE5-9E67-627DC269018C}"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8E04A-E4B0-4CE5-9E67-627DC26901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8E04A-E4B0-4CE5-9E67-627DC26901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8E04A-E4B0-4CE5-9E67-627DC26901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8E04A-E4B0-4CE5-9E67-627DC269018C}"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8E04A-E4B0-4CE5-9E67-627DC26901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08E04A-E4B0-4CE5-9E67-627DC26901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08E04A-E4B0-4CE5-9E67-627DC26901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E08E04A-E4B0-4CE5-9E67-627DC269018C}"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8E04A-E4B0-4CE5-9E67-627DC26901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529CB98-25E0-4DEC-8F0A-D94DA5CD3C7A}" type="datetimeFigureOut">
              <a:rPr lang="en-US" smtClean="0"/>
              <a:t>12/27/2023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8E04A-E4B0-4CE5-9E67-627DC269018C}"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529CB98-25E0-4DEC-8F0A-D94DA5CD3C7A}" type="datetimeFigureOut">
              <a:rPr lang="en-US" smtClean="0"/>
              <a:t>12/27/2023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E08E04A-E4B0-4CE5-9E67-627DC269018C}"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0200"/>
            <a:ext cx="5791200" cy="3505200"/>
          </a:xfrm>
        </p:spPr>
        <p:txBody>
          <a:bodyPr/>
          <a:lstStyle/>
          <a:p>
            <a:pPr algn="ctr"/>
            <a:r>
              <a:rPr lang="en-US" dirty="0" smtClean="0"/>
              <a:t>PROMOTION MANAGEMENT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strategies</a:t>
            </a:r>
            <a:endParaRPr lang="en-US" dirty="0"/>
          </a:p>
        </p:txBody>
      </p:sp>
      <p:sp>
        <p:nvSpPr>
          <p:cNvPr id="3" name="Rectangle 2"/>
          <p:cNvSpPr/>
          <p:nvPr/>
        </p:nvSpPr>
        <p:spPr>
          <a:xfrm>
            <a:off x="1066800" y="1447800"/>
            <a:ext cx="7391400" cy="4770537"/>
          </a:xfrm>
          <a:prstGeom prst="rect">
            <a:avLst/>
          </a:prstGeom>
        </p:spPr>
        <p:txBody>
          <a:bodyPr wrap="square">
            <a:spAutoFit/>
          </a:bodyPr>
          <a:lstStyle/>
          <a:p>
            <a:r>
              <a:rPr lang="en-US" sz="1600" b="1" dirty="0"/>
              <a:t>Cost-Based Pricing:</a:t>
            </a:r>
            <a:endParaRPr lang="en-US" sz="1600" dirty="0"/>
          </a:p>
          <a:p>
            <a:pPr lvl="1"/>
            <a:r>
              <a:rPr lang="en-US" sz="1600" b="1" dirty="0"/>
              <a:t>Cost-Plus Pricing:</a:t>
            </a:r>
            <a:r>
              <a:rPr lang="en-US" sz="1600" dirty="0"/>
              <a:t> Calculate the production cost per unit and add a markup percentage to determine the selling price. This method ensures that costs are covered and provides a margin for profit.</a:t>
            </a:r>
          </a:p>
          <a:p>
            <a:r>
              <a:rPr lang="en-US" sz="1600" b="1" dirty="0"/>
              <a:t>Market-Oriented Pricing:</a:t>
            </a:r>
            <a:endParaRPr lang="en-US" sz="1600" dirty="0"/>
          </a:p>
          <a:p>
            <a:pPr lvl="1"/>
            <a:r>
              <a:rPr lang="en-US" sz="1600" b="1" dirty="0"/>
              <a:t>Skimming Pricing:</a:t>
            </a:r>
            <a:r>
              <a:rPr lang="en-US" sz="1600" dirty="0"/>
              <a:t> Set an initially high price for a unique or innovative product to capitalize on early adopters or customers willing to pay a premium. The price may be gradually lowered as market demand evolves.</a:t>
            </a:r>
          </a:p>
          <a:p>
            <a:pPr lvl="1"/>
            <a:r>
              <a:rPr lang="en-US" sz="1600" b="1" dirty="0"/>
              <a:t>Penetration Pricing:</a:t>
            </a:r>
            <a:r>
              <a:rPr lang="en-US" sz="1600" dirty="0"/>
              <a:t> Set a low initial price to quickly gain market share and attract a large customer base. This strategy aims to discourage competition and increase sales volume.</a:t>
            </a:r>
          </a:p>
          <a:p>
            <a:r>
              <a:rPr lang="en-US" sz="1600" b="1" dirty="0"/>
              <a:t>Value-Based Pricing:</a:t>
            </a:r>
            <a:endParaRPr lang="en-US" sz="1600" dirty="0"/>
          </a:p>
          <a:p>
            <a:pPr lvl="1"/>
            <a:r>
              <a:rPr lang="en-US" sz="1600" b="1" dirty="0"/>
              <a:t>Perceived Value:</a:t>
            </a:r>
            <a:r>
              <a:rPr lang="en-US" sz="1600" dirty="0"/>
              <a:t> Determine the value that customers place on the product and set the price accordingly. This approach focuses on the benefits and value the product provides to customers rather than production costs.</a:t>
            </a:r>
          </a:p>
          <a:p>
            <a:r>
              <a:rPr lang="en-US" sz="1600" b="1" dirty="0"/>
              <a:t>Competitive Pricing:</a:t>
            </a:r>
            <a:endParaRPr lang="en-US" sz="1600" dirty="0"/>
          </a:p>
          <a:p>
            <a:pPr lvl="1"/>
            <a:r>
              <a:rPr lang="en-US" sz="1600" b="1" dirty="0"/>
              <a:t>Match or Beat Competitors:</a:t>
            </a:r>
            <a:r>
              <a:rPr lang="en-US" sz="1600" dirty="0"/>
              <a:t> Set prices in line with or slightly below competitors to appeal to price-sensitive customers. This strategy is common in markets with similar products or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990600"/>
            <a:ext cx="7239000" cy="3416320"/>
          </a:xfrm>
          <a:prstGeom prst="rect">
            <a:avLst/>
          </a:prstGeom>
        </p:spPr>
        <p:txBody>
          <a:bodyPr wrap="square">
            <a:spAutoFit/>
          </a:bodyPr>
          <a:lstStyle/>
          <a:p>
            <a:r>
              <a:rPr lang="en-US" b="1" dirty="0"/>
              <a:t>Dynamic Pricing:</a:t>
            </a:r>
            <a:endParaRPr lang="en-US" dirty="0"/>
          </a:p>
          <a:p>
            <a:pPr lvl="1"/>
            <a:r>
              <a:rPr lang="en-US" dirty="0"/>
              <a:t>Adjust prices based on real-time market conditions, demand, or other factors. This approach is often used in e-commerce and can involve algorithms that change prices dynamically.</a:t>
            </a:r>
          </a:p>
          <a:p>
            <a:r>
              <a:rPr lang="en-US" b="1" dirty="0"/>
              <a:t>Bundle Pricing:</a:t>
            </a:r>
            <a:endParaRPr lang="en-US" dirty="0"/>
          </a:p>
          <a:p>
            <a:pPr lvl="1"/>
            <a:r>
              <a:rPr lang="en-US" dirty="0"/>
              <a:t>Offer multiple products or services as a package at a discounted price compared to purchasing each item separately. Bundling can encourage customers to buy more and increase overall revenue.</a:t>
            </a:r>
          </a:p>
          <a:p>
            <a:r>
              <a:rPr lang="en-US" b="1" dirty="0"/>
              <a:t>Discount Pricing:</a:t>
            </a:r>
            <a:endParaRPr lang="en-US" dirty="0"/>
          </a:p>
          <a:p>
            <a:pPr lvl="1"/>
            <a:r>
              <a:rPr lang="en-US" dirty="0"/>
              <a:t>Offer temporary discounts or promotional pricing to stimulate initial sales, attract attention, or encourage trial. This is common during product launches or seasonal promotions.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305342"/>
            <a:ext cx="6553200" cy="3693319"/>
          </a:xfrm>
          <a:prstGeom prst="rect">
            <a:avLst/>
          </a:prstGeom>
        </p:spPr>
        <p:txBody>
          <a:bodyPr wrap="square">
            <a:spAutoFit/>
          </a:bodyPr>
          <a:lstStyle/>
          <a:p>
            <a:r>
              <a:rPr lang="en-US" b="1" dirty="0"/>
              <a:t>Advantages:</a:t>
            </a:r>
            <a:endParaRPr lang="en-US" dirty="0"/>
          </a:p>
          <a:p>
            <a:pPr lvl="1"/>
            <a:r>
              <a:rPr lang="en-US" dirty="0"/>
              <a:t>Simple and straightforward calculation.</a:t>
            </a:r>
          </a:p>
          <a:p>
            <a:pPr lvl="1"/>
            <a:r>
              <a:rPr lang="en-US" dirty="0"/>
              <a:t>Ensures that all costs are covered.</a:t>
            </a:r>
          </a:p>
          <a:p>
            <a:pPr lvl="1"/>
            <a:r>
              <a:rPr lang="en-US" dirty="0"/>
              <a:t>Provides a predictable profit margin.</a:t>
            </a:r>
          </a:p>
          <a:p>
            <a:r>
              <a:rPr lang="en-US" b="1" dirty="0"/>
              <a:t>Disadvantages:</a:t>
            </a:r>
            <a:endParaRPr lang="en-US" dirty="0"/>
          </a:p>
          <a:p>
            <a:pPr lvl="1"/>
            <a:r>
              <a:rPr lang="en-US" dirty="0"/>
              <a:t>Doesn't consider customer perceptions or market conditions.</a:t>
            </a:r>
          </a:p>
          <a:p>
            <a:pPr lvl="1"/>
            <a:r>
              <a:rPr lang="en-US" dirty="0"/>
              <a:t>Ignores the willingness of customers to pay based on perceived value.</a:t>
            </a:r>
          </a:p>
          <a:p>
            <a:pPr lvl="1"/>
            <a:r>
              <a:rPr lang="en-US" dirty="0"/>
              <a:t>May lead to overpricing or </a:t>
            </a:r>
            <a:r>
              <a:rPr lang="en-US" dirty="0" err="1"/>
              <a:t>underpricing</a:t>
            </a:r>
            <a:r>
              <a:rPr lang="en-US" dirty="0"/>
              <a:t> if market conditions change.</a:t>
            </a:r>
          </a:p>
          <a:p>
            <a:r>
              <a:rPr lang="en-US" b="1" dirty="0"/>
              <a:t>Use Cases:</a:t>
            </a:r>
            <a:r>
              <a:rPr lang="en-US" dirty="0"/>
              <a:t> Commonly used in industries where production costs are the primary determinant of pricing, such as manufacturing or commodity markets.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371600" y="1066800"/>
            <a:ext cx="6324600" cy="3886200"/>
          </a:xfrm>
        </p:spPr>
        <p:txBody>
          <a:bodyPr>
            <a:normAutofit fontScale="70000" lnSpcReduction="20000"/>
          </a:bodyPr>
          <a:lstStyle/>
          <a:p>
            <a:r>
              <a:rPr lang="en-US" b="1" dirty="0" smtClean="0"/>
              <a:t>Promotion</a:t>
            </a:r>
            <a:r>
              <a:rPr lang="en-US" dirty="0" smtClean="0"/>
              <a:t> in marketing refers to the set of activities that are aimed at communicating and persuading potential customers to purchase a product, service, or idea. It is one of the key elements of the marketing mix, alongside product, price, and place (distribution). Effective promotion is essential for building brand awareness, generating interest, and ultimately driving sales. Promotion strategies can vary widely and may include advertising, personal selling, public relations, direct marketing, and sales promotion.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key components and methods of </a:t>
            </a:r>
            <a:r>
              <a:rPr lang="en-US" dirty="0" smtClean="0"/>
              <a:t>promotion</a:t>
            </a:r>
            <a:endParaRPr lang="en-US" dirty="0"/>
          </a:p>
        </p:txBody>
      </p:sp>
      <p:sp>
        <p:nvSpPr>
          <p:cNvPr id="3" name="Rectangle 2"/>
          <p:cNvSpPr/>
          <p:nvPr/>
        </p:nvSpPr>
        <p:spPr>
          <a:xfrm>
            <a:off x="914400" y="1447800"/>
            <a:ext cx="7086600" cy="5016758"/>
          </a:xfrm>
          <a:prstGeom prst="rect">
            <a:avLst/>
          </a:prstGeom>
        </p:spPr>
        <p:txBody>
          <a:bodyPr wrap="square">
            <a:spAutoFit/>
          </a:bodyPr>
          <a:lstStyle/>
          <a:p>
            <a:r>
              <a:rPr lang="en-US" sz="1600" b="1" dirty="0"/>
              <a:t>Advertising:</a:t>
            </a:r>
            <a:endParaRPr lang="en-US" sz="1600" dirty="0"/>
          </a:p>
          <a:p>
            <a:pPr lvl="1"/>
            <a:r>
              <a:rPr lang="en-US" sz="1600" b="1" dirty="0"/>
              <a:t>Definition:</a:t>
            </a:r>
            <a:r>
              <a:rPr lang="en-US" sz="1600" dirty="0"/>
              <a:t> Paid, non-personal communication through various media channels to promote a product, service, or idea.</a:t>
            </a:r>
          </a:p>
          <a:p>
            <a:pPr lvl="1"/>
            <a:r>
              <a:rPr lang="en-US" sz="1600" b="1" dirty="0"/>
              <a:t>Methods:</a:t>
            </a:r>
            <a:r>
              <a:rPr lang="en-US" sz="1600" dirty="0"/>
              <a:t> TV commercials, radio ads, print advertisements, online banners, social media ads, etc.</a:t>
            </a:r>
          </a:p>
          <a:p>
            <a:r>
              <a:rPr lang="en-US" sz="1600" b="1" dirty="0"/>
              <a:t>Personal Selling:</a:t>
            </a:r>
            <a:endParaRPr lang="en-US" sz="1600" dirty="0"/>
          </a:p>
          <a:p>
            <a:pPr lvl="1"/>
            <a:r>
              <a:rPr lang="en-US" sz="1600" b="1" dirty="0"/>
              <a:t>Definition:</a:t>
            </a:r>
            <a:r>
              <a:rPr lang="en-US" sz="1600" dirty="0"/>
              <a:t> Personal communication between a sales representative and a potential buyer to persuade them to make a purchase.</a:t>
            </a:r>
          </a:p>
          <a:p>
            <a:pPr lvl="1"/>
            <a:r>
              <a:rPr lang="en-US" sz="1600" b="1" dirty="0"/>
              <a:t>Methods:</a:t>
            </a:r>
            <a:r>
              <a:rPr lang="en-US" sz="1600" dirty="0"/>
              <a:t> Face-to-face selling, telemarketing, video conferencing, etc.</a:t>
            </a:r>
          </a:p>
          <a:p>
            <a:r>
              <a:rPr lang="en-US" sz="1600" b="1" dirty="0"/>
              <a:t>Public Relations (PR):</a:t>
            </a:r>
            <a:endParaRPr lang="en-US" sz="1600" dirty="0"/>
          </a:p>
          <a:p>
            <a:pPr lvl="1"/>
            <a:r>
              <a:rPr lang="en-US" sz="1600" b="1" dirty="0"/>
              <a:t>Definition:</a:t>
            </a:r>
            <a:r>
              <a:rPr lang="en-US" sz="1600" dirty="0"/>
              <a:t> Building and maintaining positive relationships between an organization and its public, including customers, investors, employees, and the media.</a:t>
            </a:r>
          </a:p>
          <a:p>
            <a:pPr lvl="1"/>
            <a:r>
              <a:rPr lang="en-US" sz="1600" b="1" dirty="0"/>
              <a:t>Methods:</a:t>
            </a:r>
            <a:r>
              <a:rPr lang="en-US" sz="1600" dirty="0"/>
              <a:t> Press releases, media events, sponsorships, community involvement, etc.</a:t>
            </a:r>
          </a:p>
          <a:p>
            <a:r>
              <a:rPr lang="en-US" sz="1600" b="1" dirty="0"/>
              <a:t>Sales Promotion:</a:t>
            </a:r>
            <a:endParaRPr lang="en-US" sz="1600" dirty="0"/>
          </a:p>
          <a:p>
            <a:pPr lvl="1"/>
            <a:r>
              <a:rPr lang="en-US" sz="1600" b="1" dirty="0"/>
              <a:t>Definition:</a:t>
            </a:r>
            <a:r>
              <a:rPr lang="en-US" sz="1600" dirty="0"/>
              <a:t> Short-term incentives to encourage the purchase or sale of a product or service.</a:t>
            </a:r>
          </a:p>
          <a:p>
            <a:pPr lvl="1"/>
            <a:r>
              <a:rPr lang="en-US" sz="1600" b="1" dirty="0"/>
              <a:t>Methods:</a:t>
            </a:r>
            <a:r>
              <a:rPr lang="en-US" sz="1600" dirty="0"/>
              <a:t> Discounts, coupons, free samples, contests, loyalty programs,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533400"/>
            <a:ext cx="6477000" cy="4801314"/>
          </a:xfrm>
          <a:prstGeom prst="rect">
            <a:avLst/>
          </a:prstGeom>
        </p:spPr>
        <p:txBody>
          <a:bodyPr wrap="square">
            <a:spAutoFit/>
          </a:bodyPr>
          <a:lstStyle/>
          <a:p>
            <a:r>
              <a:rPr lang="en-US" b="1" dirty="0"/>
              <a:t>Direct Marketing:</a:t>
            </a:r>
            <a:endParaRPr lang="en-US" dirty="0"/>
          </a:p>
          <a:p>
            <a:pPr lvl="1"/>
            <a:r>
              <a:rPr lang="en-US" b="1" dirty="0"/>
              <a:t>Definition:</a:t>
            </a:r>
            <a:r>
              <a:rPr lang="en-US" dirty="0"/>
              <a:t> Direct communication with potential customers to promote products or services without using an intermediary.</a:t>
            </a:r>
          </a:p>
          <a:p>
            <a:pPr lvl="1"/>
            <a:r>
              <a:rPr lang="en-US" b="1" dirty="0"/>
              <a:t>Methods:</a:t>
            </a:r>
            <a:r>
              <a:rPr lang="en-US" dirty="0"/>
              <a:t> Email marketing, direct mail, telemarketing, SMS marketing, etc.</a:t>
            </a:r>
          </a:p>
          <a:p>
            <a:r>
              <a:rPr lang="en-US" b="1" dirty="0"/>
              <a:t>Social Media Marketing:</a:t>
            </a:r>
            <a:endParaRPr lang="en-US" dirty="0"/>
          </a:p>
          <a:p>
            <a:pPr lvl="1"/>
            <a:r>
              <a:rPr lang="en-US" b="1" dirty="0"/>
              <a:t>Definition:</a:t>
            </a:r>
            <a:r>
              <a:rPr lang="en-US" dirty="0"/>
              <a:t> Using social media platforms to connect with and engage an audience, build brand awareness, and promote products or services.</a:t>
            </a:r>
          </a:p>
          <a:p>
            <a:pPr lvl="1"/>
            <a:r>
              <a:rPr lang="en-US" b="1" dirty="0"/>
              <a:t>Methods:</a:t>
            </a:r>
            <a:r>
              <a:rPr lang="en-US" dirty="0"/>
              <a:t> Creating and sharing content, running targeted ads, interacting with followers, etc.</a:t>
            </a:r>
          </a:p>
          <a:p>
            <a:r>
              <a:rPr lang="en-US" b="1" dirty="0"/>
              <a:t>Content Marketing:</a:t>
            </a:r>
            <a:endParaRPr lang="en-US" dirty="0"/>
          </a:p>
          <a:p>
            <a:pPr lvl="1"/>
            <a:r>
              <a:rPr lang="en-US" b="1" dirty="0"/>
              <a:t>Definition:</a:t>
            </a:r>
            <a:r>
              <a:rPr lang="en-US" dirty="0"/>
              <a:t> Creating and distributing valuable, relevant content to attract and engage a target audience.</a:t>
            </a:r>
          </a:p>
          <a:p>
            <a:pPr lvl="1"/>
            <a:r>
              <a:rPr lang="en-US" b="1" dirty="0"/>
              <a:t>Methods:</a:t>
            </a:r>
            <a:r>
              <a:rPr lang="en-US" dirty="0"/>
              <a:t> Blog posts, articles, videos, </a:t>
            </a:r>
            <a:r>
              <a:rPr lang="en-US" dirty="0" err="1"/>
              <a:t>infographics</a:t>
            </a:r>
            <a:r>
              <a:rPr lang="en-US" dirty="0"/>
              <a:t>, podcasts, etc</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371600"/>
            <a:ext cx="6248400" cy="4801314"/>
          </a:xfrm>
          <a:prstGeom prst="rect">
            <a:avLst/>
          </a:prstGeom>
        </p:spPr>
        <p:txBody>
          <a:bodyPr wrap="square">
            <a:spAutoFit/>
          </a:bodyPr>
          <a:lstStyle/>
          <a:p>
            <a:r>
              <a:rPr lang="en-US" b="1" dirty="0" smtClean="0"/>
              <a:t>Influencer Marketing:</a:t>
            </a:r>
            <a:endParaRPr lang="en-US" dirty="0" smtClean="0"/>
          </a:p>
          <a:p>
            <a:pPr lvl="1"/>
            <a:r>
              <a:rPr lang="en-US" b="1" dirty="0" smtClean="0"/>
              <a:t>Definition:</a:t>
            </a:r>
            <a:r>
              <a:rPr lang="en-US" dirty="0" smtClean="0"/>
              <a:t> Partnering with influencers or individuals with a significant following to promote a product or service.</a:t>
            </a:r>
          </a:p>
          <a:p>
            <a:pPr lvl="1"/>
            <a:r>
              <a:rPr lang="en-US" b="1" dirty="0" smtClean="0"/>
              <a:t>Methods:</a:t>
            </a:r>
            <a:r>
              <a:rPr lang="en-US" dirty="0" smtClean="0"/>
              <a:t> Collaborations with influencers, sponsored content, product placements, etc.</a:t>
            </a:r>
          </a:p>
          <a:p>
            <a:r>
              <a:rPr lang="en-US" b="1" dirty="0" smtClean="0"/>
              <a:t>Event Marketing:</a:t>
            </a:r>
            <a:endParaRPr lang="en-US" dirty="0" smtClean="0"/>
          </a:p>
          <a:p>
            <a:pPr lvl="1"/>
            <a:r>
              <a:rPr lang="en-US" b="1" dirty="0" smtClean="0"/>
              <a:t>Definition:</a:t>
            </a:r>
            <a:r>
              <a:rPr lang="en-US" dirty="0" smtClean="0"/>
              <a:t> Promoting a brand, product, or service through in-person or virtual events.</a:t>
            </a:r>
          </a:p>
          <a:p>
            <a:pPr lvl="1"/>
            <a:r>
              <a:rPr lang="en-US" b="1" dirty="0" smtClean="0"/>
              <a:t>Methods:</a:t>
            </a:r>
            <a:r>
              <a:rPr lang="en-US" dirty="0" smtClean="0"/>
              <a:t> Trade shows, product launches, sponsorships, experiential marketing, etc.</a:t>
            </a:r>
          </a:p>
          <a:p>
            <a:r>
              <a:rPr lang="en-US" b="1" dirty="0" smtClean="0"/>
              <a:t>Word-of-Mouth Marketing:</a:t>
            </a:r>
            <a:endParaRPr lang="en-US" dirty="0" smtClean="0"/>
          </a:p>
          <a:p>
            <a:pPr lvl="1"/>
            <a:r>
              <a:rPr lang="en-US" b="1" dirty="0" smtClean="0"/>
              <a:t>Definition:</a:t>
            </a:r>
            <a:r>
              <a:rPr lang="en-US" dirty="0" smtClean="0"/>
              <a:t> Encouraging customers to share their positive experiences and recommendations with others.</a:t>
            </a:r>
          </a:p>
          <a:p>
            <a:pPr lvl="1"/>
            <a:r>
              <a:rPr lang="en-US" b="1" dirty="0" smtClean="0"/>
              <a:t>Methods:</a:t>
            </a:r>
            <a:r>
              <a:rPr lang="en-US" dirty="0" smtClean="0"/>
              <a:t> Providing exceptional customer service, referral programs, social sharing incentives, etc.</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56266" y="838200"/>
            <a:ext cx="7078133" cy="3657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PRICING </a:t>
            </a:r>
            <a:endParaRPr lang="en-US" dirty="0"/>
          </a:p>
        </p:txBody>
      </p:sp>
      <p:sp>
        <p:nvSpPr>
          <p:cNvPr id="3" name="Rectangle 2"/>
          <p:cNvSpPr/>
          <p:nvPr/>
        </p:nvSpPr>
        <p:spPr>
          <a:xfrm>
            <a:off x="2362200" y="1600200"/>
            <a:ext cx="5334000" cy="1754326"/>
          </a:xfrm>
          <a:prstGeom prst="rect">
            <a:avLst/>
          </a:prstGeom>
        </p:spPr>
        <p:txBody>
          <a:bodyPr wrap="square">
            <a:spAutoFit/>
          </a:bodyPr>
          <a:lstStyle/>
          <a:p>
            <a:r>
              <a:rPr lang="en-US" dirty="0"/>
              <a:t>Setting the right price for a new product is a critical aspect of the marketing strategy. The pricing decision involves considering various factors such as production costs, market demand, competition, and perceived value. Here are some common strategies and considerations for new product pricing:</a:t>
            </a:r>
          </a:p>
        </p:txBody>
      </p:sp>
      <p:pic>
        <p:nvPicPr>
          <p:cNvPr id="1026" name="Picture 2"/>
          <p:cNvPicPr>
            <a:picLocks noChangeAspect="1" noChangeArrowheads="1"/>
          </p:cNvPicPr>
          <p:nvPr/>
        </p:nvPicPr>
        <p:blipFill>
          <a:blip r:embed="rId2" cstate="print"/>
          <a:srcRect/>
          <a:stretch>
            <a:fillRect/>
          </a:stretch>
        </p:blipFill>
        <p:spPr bwMode="auto">
          <a:xfrm>
            <a:off x="2438400" y="3657600"/>
            <a:ext cx="4419600" cy="20764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933575" y="1928813"/>
            <a:ext cx="6219826" cy="386238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828800"/>
            <a:ext cx="5638800" cy="2585323"/>
          </a:xfrm>
          <a:prstGeom prst="rect">
            <a:avLst/>
          </a:prstGeom>
        </p:spPr>
        <p:txBody>
          <a:bodyPr wrap="square">
            <a:spAutoFit/>
          </a:bodyPr>
          <a:lstStyle/>
          <a:p>
            <a:r>
              <a:rPr lang="en-US" b="1" dirty="0"/>
              <a:t>Cost-Based Pricing:</a:t>
            </a:r>
            <a:endParaRPr lang="en-US" dirty="0"/>
          </a:p>
          <a:p>
            <a:r>
              <a:rPr lang="en-US" b="1" dirty="0"/>
              <a:t>Definition:</a:t>
            </a:r>
            <a:r>
              <a:rPr lang="en-US" dirty="0"/>
              <a:t> Cost-based pricing involves setting the selling price of a product by adding a markup to the production cost. The markup is intended to cover both variable costs (directly related to producing each unit) and fixed costs (overhead expenses that do not vary with production levels) and provide a profit margin.</a:t>
            </a:r>
          </a:p>
          <a:p>
            <a:r>
              <a:rPr lang="en-US" b="1" dirty="0"/>
              <a:t>Formula:</a:t>
            </a:r>
            <a:r>
              <a:rPr lang="en-US" dirty="0"/>
              <a:t> Selling Price = Cost + (Cost x Markup Percentage)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TotalTime>
  <Words>956</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PROMOTION MANAGEMENT </vt:lpstr>
      <vt:lpstr>Slide 2</vt:lpstr>
      <vt:lpstr>key components and methods of promotion</vt:lpstr>
      <vt:lpstr>Slide 4</vt:lpstr>
      <vt:lpstr>Slide 5</vt:lpstr>
      <vt:lpstr>Slide 6</vt:lpstr>
      <vt:lpstr>PRICING </vt:lpstr>
      <vt:lpstr>Slide 8</vt:lpstr>
      <vt:lpstr>Slide 9</vt:lpstr>
      <vt:lpstr>strategies</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MANAGEMENT</dc:title>
  <dc:creator>USER</dc:creator>
  <cp:lastModifiedBy>USER</cp:lastModifiedBy>
  <cp:revision>3</cp:revision>
  <dcterms:created xsi:type="dcterms:W3CDTF">2023-12-27T09:23:41Z</dcterms:created>
  <dcterms:modified xsi:type="dcterms:W3CDTF">2023-12-27T09:44:02Z</dcterms:modified>
</cp:coreProperties>
</file>