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096624-D346-495D-8DB1-2F2A26E84A4A}" type="datetimeFigureOut">
              <a:rPr lang="en-US" smtClean="0"/>
              <a:t>28-Dec-23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8349FC0-DE23-48A2-B17E-7BEFB43FB2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096624-D346-495D-8DB1-2F2A26E84A4A}"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9FC0-DE23-48A2-B17E-7BEFB43FB2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096624-D346-495D-8DB1-2F2A26E84A4A}"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9FC0-DE23-48A2-B17E-7BEFB43FB2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096624-D346-495D-8DB1-2F2A26E84A4A}"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9FC0-DE23-48A2-B17E-7BEFB43FB2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096624-D346-495D-8DB1-2F2A26E84A4A}"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9FC0-DE23-48A2-B17E-7BEFB43FB2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096624-D346-495D-8DB1-2F2A26E84A4A}" type="datetimeFigureOut">
              <a:rPr lang="en-US" smtClean="0"/>
              <a:t>28-Dec-23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9FC0-DE23-48A2-B17E-7BEFB43FB2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096624-D346-495D-8DB1-2F2A26E84A4A}" type="datetimeFigureOut">
              <a:rPr lang="en-US" smtClean="0"/>
              <a:t>28-Dec-23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49FC0-DE23-48A2-B17E-7BEFB43FB2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096624-D346-495D-8DB1-2F2A26E84A4A}" type="datetimeFigureOut">
              <a:rPr lang="en-US" smtClean="0"/>
              <a:t>28-Dec-23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49FC0-DE23-48A2-B17E-7BEFB43FB2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96624-D346-495D-8DB1-2F2A26E84A4A}" type="datetimeFigureOut">
              <a:rPr lang="en-US" smtClean="0"/>
              <a:t>28-Dec-23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49FC0-DE23-48A2-B17E-7BEFB43FB2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096624-D346-495D-8DB1-2F2A26E84A4A}" type="datetimeFigureOut">
              <a:rPr lang="en-US" smtClean="0"/>
              <a:t>28-Dec-23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9FC0-DE23-48A2-B17E-7BEFB43FB2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096624-D346-495D-8DB1-2F2A26E84A4A}" type="datetimeFigureOut">
              <a:rPr lang="en-US" smtClean="0"/>
              <a:t>28-Dec-23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8349FC0-DE23-48A2-B17E-7BEFB43FB2F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096624-D346-495D-8DB1-2F2A26E84A4A}" type="datetimeFigureOut">
              <a:rPr lang="en-US" smtClean="0"/>
              <a:t>28-Dec-23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349FC0-DE23-48A2-B17E-7BEFB43FB2F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2362200"/>
            <a:ext cx="8229600" cy="2438400"/>
          </a:xfrm>
        </p:spPr>
        <p:txBody>
          <a:bodyPr>
            <a:normAutofit/>
          </a:bodyPr>
          <a:lstStyle/>
          <a:p>
            <a:pPr algn="ctr">
              <a:buNone/>
            </a:pPr>
            <a:r>
              <a:rPr lang="en-US" sz="6000" b="1" i="1" dirty="0" smtClean="0">
                <a:latin typeface="French Script MT" pitchFamily="66" charset="0"/>
              </a:rPr>
              <a:t>PROMOTION MANGEMENT </a:t>
            </a:r>
            <a:endParaRPr lang="en-US" sz="6000" b="1" i="1" dirty="0">
              <a:latin typeface="French Script MT" pitchFamily="66"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696200" cy="5632311"/>
          </a:xfrm>
          <a:prstGeom prst="rect">
            <a:avLst/>
          </a:prstGeom>
        </p:spPr>
        <p:txBody>
          <a:bodyPr wrap="square">
            <a:spAutoFit/>
          </a:bodyPr>
          <a:lstStyle/>
          <a:p>
            <a:r>
              <a:rPr lang="en-US" b="1" dirty="0"/>
              <a:t>Message:</a:t>
            </a:r>
            <a:r>
              <a:rPr lang="en-US" dirty="0"/>
              <a:t> The core idea or information that the advertiser wants to convey. This includes the value proposition, features, and benefits of the product or service.</a:t>
            </a:r>
          </a:p>
          <a:p>
            <a:r>
              <a:rPr lang="en-US" b="1" dirty="0"/>
              <a:t>Media:</a:t>
            </a:r>
            <a:r>
              <a:rPr lang="en-US" dirty="0"/>
              <a:t> The channels or platforms used to deliver the advertising message. This can include traditional media (television, radio, print) or digital media (online advertising, social media, search engine marketing).</a:t>
            </a:r>
          </a:p>
          <a:p>
            <a:r>
              <a:rPr lang="en-US" b="1" dirty="0"/>
              <a:t>Target Audience:</a:t>
            </a:r>
            <a:r>
              <a:rPr lang="en-US" dirty="0"/>
              <a:t> The specific group of people the advertising campaign aims to reach. Understanding the demographics, interests, and behavior of the target audience is crucial for effective advertising.</a:t>
            </a:r>
          </a:p>
          <a:p>
            <a:r>
              <a:rPr lang="en-US" b="1" dirty="0"/>
              <a:t>Creative Elements:</a:t>
            </a:r>
            <a:r>
              <a:rPr lang="en-US" dirty="0"/>
              <a:t> The visual and textual elements used in advertisements, including images, graphics, slogans, and other design elements. Creative aspects play a significant role in capturing attention and conveying the brand message.</a:t>
            </a:r>
          </a:p>
          <a:p>
            <a:r>
              <a:rPr lang="en-US" b="1" dirty="0"/>
              <a:t>Budget:</a:t>
            </a:r>
            <a:r>
              <a:rPr lang="en-US" dirty="0"/>
              <a:t> The financial resources allocated to the advertising campaign. The budget determines the scope and scale of the advertising efforts.</a:t>
            </a:r>
          </a:p>
          <a:p>
            <a:r>
              <a:rPr lang="en-US" b="1" dirty="0"/>
              <a:t>Campaign Timing:</a:t>
            </a:r>
            <a:r>
              <a:rPr lang="en-US" dirty="0"/>
              <a:t> The strategic timing of advertising messages to coincide with specific events, seasons, or promotional periods.</a:t>
            </a:r>
          </a:p>
          <a:p>
            <a:r>
              <a:rPr lang="en-US" b="1" dirty="0"/>
              <a:t>Metrics and Measurement:</a:t>
            </a:r>
            <a:r>
              <a:rPr lang="en-US" dirty="0"/>
              <a:t> Methods for evaluating the effectiveness of the advertising campaign. This may include metrics such as reach, impressions, click-through rates (for digital advertising), and return on investment (ROI).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676400"/>
            <a:ext cx="6858000" cy="3416320"/>
          </a:xfrm>
          <a:prstGeom prst="rect">
            <a:avLst/>
          </a:prstGeom>
        </p:spPr>
        <p:txBody>
          <a:bodyPr wrap="square">
            <a:spAutoFit/>
          </a:bodyPr>
          <a:lstStyle/>
          <a:p>
            <a:r>
              <a:rPr lang="en-US" sz="2400" dirty="0" smtClean="0"/>
              <a:t/>
            </a:r>
            <a:br>
              <a:rPr lang="en-US" sz="2400" dirty="0" smtClean="0"/>
            </a:br>
            <a:r>
              <a:rPr lang="en-US" sz="2400" dirty="0"/>
              <a:t>Direct marketing is a form of advertising that communicates directly with consumers through various channels, aiming to generate a response or action. This type of marketing is characterized by its emphasis on individual customer relationships and the ability to measure the effectiveness of campaigns in terms of response rates and customer behavior.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a:normAutofit/>
          </a:bodyPr>
          <a:lstStyle/>
          <a:p>
            <a:endParaRPr lang="en-US" sz="2400" dirty="0"/>
          </a:p>
        </p:txBody>
      </p:sp>
      <p:pic>
        <p:nvPicPr>
          <p:cNvPr id="22530" name="Picture 2"/>
          <p:cNvPicPr>
            <a:picLocks noGrp="1" noChangeAspect="1" noChangeArrowheads="1"/>
          </p:cNvPicPr>
          <p:nvPr>
            <p:ph idx="1"/>
          </p:nvPr>
        </p:nvPicPr>
        <p:blipFill>
          <a:blip r:embed="rId2"/>
          <a:srcRect/>
          <a:stretch>
            <a:fillRect/>
          </a:stretch>
        </p:blipFill>
        <p:spPr bwMode="auto">
          <a:xfrm>
            <a:off x="838200" y="1752600"/>
            <a:ext cx="7543800" cy="4572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1085088"/>
          </a:xfrm>
        </p:spPr>
        <p:txBody>
          <a:bodyPr>
            <a:noAutofit/>
          </a:bodyPr>
          <a:lstStyle/>
          <a:p>
            <a:r>
              <a:rPr lang="en-US" sz="4000" dirty="0" smtClean="0"/>
              <a:t>Some common forms of direct marketing</a:t>
            </a:r>
            <a:endParaRPr lang="en-US" sz="4000" dirty="0"/>
          </a:p>
        </p:txBody>
      </p:sp>
      <p:sp>
        <p:nvSpPr>
          <p:cNvPr id="3" name="Content Placeholder 2"/>
          <p:cNvSpPr>
            <a:spLocks noGrp="1"/>
          </p:cNvSpPr>
          <p:nvPr>
            <p:ph idx="1"/>
          </p:nvPr>
        </p:nvSpPr>
        <p:spPr/>
        <p:txBody>
          <a:bodyPr>
            <a:normAutofit fontScale="77500" lnSpcReduction="20000"/>
          </a:bodyPr>
          <a:lstStyle/>
          <a:p>
            <a:r>
              <a:rPr lang="en-US" b="1" dirty="0" smtClean="0"/>
              <a:t>D</a:t>
            </a:r>
            <a:r>
              <a:rPr lang="en-US" b="1" dirty="0" smtClean="0"/>
              <a:t>irect </a:t>
            </a:r>
            <a:r>
              <a:rPr lang="en-US" b="1" dirty="0" smtClean="0"/>
              <a:t>Mail:</a:t>
            </a:r>
            <a:endParaRPr lang="en-US" dirty="0" smtClean="0"/>
          </a:p>
          <a:p>
            <a:pPr lvl="1"/>
            <a:r>
              <a:rPr lang="en-US" dirty="0" smtClean="0"/>
              <a:t>Sending physical promotional materials, such as postcards, catalogs, letters, or brochures, directly to a targeted list of individuals or businesses.</a:t>
            </a:r>
          </a:p>
          <a:p>
            <a:r>
              <a:rPr lang="en-US" b="1" dirty="0" smtClean="0"/>
              <a:t>Telemarketing:</a:t>
            </a:r>
            <a:endParaRPr lang="en-US" dirty="0" smtClean="0"/>
          </a:p>
          <a:p>
            <a:pPr lvl="1"/>
            <a:r>
              <a:rPr lang="en-US" dirty="0" smtClean="0"/>
              <a:t>Using telephone calls to reach out to potential customers. Telemarketers may engage in sales pitches, surveys, or other interactions to promote products or services.</a:t>
            </a:r>
          </a:p>
          <a:p>
            <a:r>
              <a:rPr lang="en-US" b="1" dirty="0" smtClean="0"/>
              <a:t>Email Marketing:</a:t>
            </a:r>
            <a:endParaRPr lang="en-US" dirty="0" smtClean="0"/>
          </a:p>
          <a:p>
            <a:pPr lvl="1"/>
            <a:r>
              <a:rPr lang="en-US" dirty="0" smtClean="0"/>
              <a:t>Sending targeted messages to a group of people via email. Email marketing can include newsletters, promotional offers, product announcements, and personalized content.</a:t>
            </a:r>
          </a:p>
          <a:p>
            <a:r>
              <a:rPr lang="en-US" b="1" dirty="0" smtClean="0"/>
              <a:t>Direct Response Advertising:</a:t>
            </a:r>
            <a:endParaRPr lang="en-US" dirty="0" smtClean="0"/>
          </a:p>
          <a:p>
            <a:pPr lvl="1"/>
            <a:r>
              <a:rPr lang="en-US" dirty="0" smtClean="0"/>
              <a:t>Creating advertisements with a specific call to action, prompting the audience to take immediate action, such as making a purchase, filling out a form, or calling a toll-free number.</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371600"/>
            <a:ext cx="6934200" cy="4031873"/>
          </a:xfrm>
          <a:prstGeom prst="rect">
            <a:avLst/>
          </a:prstGeom>
        </p:spPr>
        <p:txBody>
          <a:bodyPr wrap="square">
            <a:spAutoFit/>
          </a:bodyPr>
          <a:lstStyle/>
          <a:p>
            <a:r>
              <a:rPr lang="en-US" sz="1600" b="1" dirty="0" smtClean="0"/>
              <a:t>Catalog Marketing:</a:t>
            </a:r>
            <a:endParaRPr lang="en-US" sz="1600" dirty="0" smtClean="0"/>
          </a:p>
          <a:p>
            <a:pPr lvl="1"/>
            <a:r>
              <a:rPr lang="en-US" sz="1600" dirty="0" smtClean="0"/>
              <a:t>Distributing printed or digital catalogs showcasing a range of products. Customers can order directly from the catalog using order forms or online platforms.</a:t>
            </a:r>
          </a:p>
          <a:p>
            <a:r>
              <a:rPr lang="en-US" sz="1600" b="1" dirty="0" smtClean="0"/>
              <a:t>Text Message Marketing (SMS):</a:t>
            </a:r>
            <a:endParaRPr lang="en-US" sz="1600" dirty="0" smtClean="0"/>
          </a:p>
          <a:p>
            <a:pPr lvl="1"/>
            <a:r>
              <a:rPr lang="en-US" sz="1600" dirty="0" smtClean="0"/>
              <a:t>Sending promotional messages to mobile phone users via text messages. This form of marketing is often used to deliver time-sensitive offers or updates.</a:t>
            </a:r>
          </a:p>
          <a:p>
            <a:r>
              <a:rPr lang="en-US" sz="1600" b="1" dirty="0" smtClean="0"/>
              <a:t>Social Media Direct Marketing:</a:t>
            </a:r>
            <a:endParaRPr lang="en-US" sz="1600" dirty="0" smtClean="0"/>
          </a:p>
          <a:p>
            <a:pPr lvl="1"/>
            <a:r>
              <a:rPr lang="en-US" sz="1600" dirty="0" smtClean="0"/>
              <a:t>Leveraging social media platforms to engage with and market to a specific audience. This can involve targeted ads, sponsored posts, and direct messaging.</a:t>
            </a:r>
          </a:p>
          <a:p>
            <a:r>
              <a:rPr lang="en-US" sz="1600" b="1" dirty="0" smtClean="0"/>
              <a:t>Database Marketing:</a:t>
            </a:r>
            <a:endParaRPr lang="en-US" sz="1600" dirty="0" smtClean="0"/>
          </a:p>
          <a:p>
            <a:pPr lvl="1"/>
            <a:r>
              <a:rPr lang="en-US" sz="1600" dirty="0" smtClean="0"/>
              <a:t>Using customer databases to segment and target specific groups with personalized messages. This may involve leveraging customer data to tailor offers and communications.</a:t>
            </a:r>
            <a:endParaRPr lang="en-US" sz="1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promotion</a:t>
            </a:r>
            <a:endParaRPr lang="en-US" dirty="0"/>
          </a:p>
        </p:txBody>
      </p:sp>
      <p:sp>
        <p:nvSpPr>
          <p:cNvPr id="3" name="Content Placeholder 2"/>
          <p:cNvSpPr>
            <a:spLocks noGrp="1"/>
          </p:cNvSpPr>
          <p:nvPr>
            <p:ph idx="1"/>
          </p:nvPr>
        </p:nvSpPr>
        <p:spPr/>
        <p:txBody>
          <a:bodyPr/>
          <a:lstStyle/>
          <a:p>
            <a:r>
              <a:rPr lang="en-US" dirty="0" smtClean="0"/>
              <a:t>"promotion" </a:t>
            </a:r>
            <a:r>
              <a:rPr lang="en-US" dirty="0" smtClean="0"/>
              <a:t>refers to the various activities and efforts undertaken to advertise, sell, and create awareness about a product, service, brand, or company. It is one of the four key elements of the marketing mix, commonly known as the "4Ps," which also include Product, Price, and Place.</a:t>
            </a:r>
            <a:endParaRPr lang="en-US" dirty="0"/>
          </a:p>
        </p:txBody>
      </p:sp>
      <p:pic>
        <p:nvPicPr>
          <p:cNvPr id="1026" name="Picture 2"/>
          <p:cNvPicPr>
            <a:picLocks noChangeAspect="1" noChangeArrowheads="1"/>
          </p:cNvPicPr>
          <p:nvPr/>
        </p:nvPicPr>
        <p:blipFill>
          <a:blip r:embed="rId2"/>
          <a:srcRect/>
          <a:stretch>
            <a:fillRect/>
          </a:stretch>
        </p:blipFill>
        <p:spPr bwMode="auto">
          <a:xfrm>
            <a:off x="4343400" y="4114800"/>
            <a:ext cx="4195763" cy="242797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Components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Advertising:</a:t>
            </a:r>
            <a:r>
              <a:rPr lang="en-US" dirty="0" smtClean="0"/>
              <a:t> Paid communication through various media channels such as television, radio, print, online platforms, and social media to reach a wide audience and create brand awareness.</a:t>
            </a:r>
          </a:p>
          <a:p>
            <a:r>
              <a:rPr lang="en-US" b="1" dirty="0" smtClean="0"/>
              <a:t>Sales Promotion:</a:t>
            </a:r>
            <a:r>
              <a:rPr lang="en-US" dirty="0" smtClean="0"/>
              <a:t> Short-term incentives or discounts aimed at encouraging the purchase of a product or service. This includes activities like discounts, coupons, contests, and giveaways.</a:t>
            </a:r>
          </a:p>
          <a:p>
            <a:r>
              <a:rPr lang="en-US" b="1" dirty="0" smtClean="0"/>
              <a:t>Public Relations (PR):</a:t>
            </a:r>
            <a:r>
              <a:rPr lang="en-US" dirty="0" smtClean="0"/>
              <a:t> Building and maintaining a positive image and relationship with the public. PR activities include media relations, community engagement, and managing the overall perception of the brand</a:t>
            </a:r>
            <a:r>
              <a:rPr lang="en-US" dirty="0" smtClean="0"/>
              <a:t>.</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Personal Selling:</a:t>
            </a:r>
            <a:r>
              <a:rPr lang="en-US" dirty="0" smtClean="0"/>
              <a:t> Direct communication between a sales representative and potential customers. This involves one-on-one interaction to understand customer needs and persuade them to make a purchase.</a:t>
            </a:r>
          </a:p>
          <a:p>
            <a:r>
              <a:rPr lang="en-US" b="1" dirty="0" smtClean="0"/>
              <a:t>Direct Marketing:</a:t>
            </a:r>
            <a:r>
              <a:rPr lang="en-US" dirty="0" smtClean="0"/>
              <a:t> Direct communication with individual customers, often using methods like email marketing, direct mail, and telemarketing. This allows for personalized messages tailored to specific target audiences.</a:t>
            </a:r>
          </a:p>
          <a:p>
            <a:r>
              <a:rPr lang="en-US" b="1" dirty="0" smtClean="0"/>
              <a:t>Content Marketing:</a:t>
            </a:r>
            <a:r>
              <a:rPr lang="en-US" dirty="0" smtClean="0"/>
              <a:t> Creating and distributing valuable content to attract and engage a target audience. This can include blog posts, articles, videos, and other forms of content that provide information and build brand credibility.</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371600"/>
            <a:ext cx="5410200" cy="1066800"/>
          </a:xfrm>
        </p:spPr>
        <p:txBody>
          <a:bodyPr/>
          <a:lstStyle/>
          <a:p>
            <a:pPr algn="ctr"/>
            <a:r>
              <a:rPr lang="en-US" dirty="0" smtClean="0"/>
              <a:t>Sales promotion</a:t>
            </a:r>
            <a:endParaRPr lang="en-US" dirty="0"/>
          </a:p>
        </p:txBody>
      </p:sp>
      <p:sp>
        <p:nvSpPr>
          <p:cNvPr id="3" name="Content Placeholder 2"/>
          <p:cNvSpPr>
            <a:spLocks noGrp="1"/>
          </p:cNvSpPr>
          <p:nvPr>
            <p:ph idx="1"/>
          </p:nvPr>
        </p:nvSpPr>
        <p:spPr>
          <a:xfrm>
            <a:off x="914400" y="2667000"/>
            <a:ext cx="7010400" cy="2743200"/>
          </a:xfrm>
        </p:spPr>
        <p:txBody>
          <a:bodyPr>
            <a:normAutofit fontScale="92500" lnSpcReduction="20000"/>
          </a:bodyPr>
          <a:lstStyle/>
          <a:p>
            <a:r>
              <a:rPr lang="en-US" dirty="0" smtClean="0"/>
              <a:t>Sales promotion refers to the set of marketing activities or tactics designed to encourage the purchase of a product or service within a specific period. Unlike advertising, which focuses on long-term brand building, sales promotion is typically used for short-term boosts in sales. Sales promotions can take various forms and are often used in conjunction with other elements of the marketing mix.</a:t>
            </a:r>
            <a:endParaRPr lang="en-US" dirty="0"/>
          </a:p>
        </p:txBody>
      </p:sp>
      <p:sp>
        <p:nvSpPr>
          <p:cNvPr id="4098" name="AutoShape 2" descr="8 Proven Sales Promotion Ideas And Examples To Close More Dea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cstate="print"/>
          <a:srcRect/>
          <a:stretch>
            <a:fillRect/>
          </a:stretch>
        </p:blipFill>
        <p:spPr bwMode="auto">
          <a:xfrm>
            <a:off x="381000" y="1143000"/>
            <a:ext cx="2514600" cy="1335881"/>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5486400" y="5257800"/>
            <a:ext cx="2971800" cy="1295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86600" cy="1389888"/>
          </a:xfrm>
        </p:spPr>
        <p:txBody>
          <a:bodyPr>
            <a:normAutofit fontScale="90000"/>
          </a:bodyPr>
          <a:lstStyle/>
          <a:p>
            <a:pPr algn="ctr"/>
            <a:r>
              <a:rPr lang="en-US" dirty="0" smtClean="0"/>
              <a:t>sales promotion </a:t>
            </a:r>
            <a:r>
              <a:rPr lang="en-US" dirty="0" smtClean="0"/>
              <a:t>techniques</a:t>
            </a:r>
            <a:endParaRPr lang="en-US" dirty="0"/>
          </a:p>
        </p:txBody>
      </p:sp>
      <p:sp>
        <p:nvSpPr>
          <p:cNvPr id="3" name="Content Placeholder 2"/>
          <p:cNvSpPr>
            <a:spLocks noGrp="1"/>
          </p:cNvSpPr>
          <p:nvPr>
            <p:ph idx="1"/>
          </p:nvPr>
        </p:nvSpPr>
        <p:spPr>
          <a:xfrm>
            <a:off x="457200" y="2057400"/>
            <a:ext cx="8229600" cy="3962400"/>
          </a:xfrm>
        </p:spPr>
        <p:txBody>
          <a:bodyPr>
            <a:normAutofit fontScale="62500" lnSpcReduction="20000"/>
          </a:bodyPr>
          <a:lstStyle/>
          <a:p>
            <a:r>
              <a:rPr lang="en-US" b="1" dirty="0" smtClean="0"/>
              <a:t>Discounts and Price Reductions:</a:t>
            </a:r>
            <a:endParaRPr lang="en-US" dirty="0" smtClean="0"/>
          </a:p>
          <a:p>
            <a:pPr lvl="1"/>
            <a:r>
              <a:rPr lang="en-US" dirty="0" smtClean="0"/>
              <a:t>Offering a temporary reduction in the regular price of a product to stimulate immediate sales. This can include percentage discounts, buy-one-get-one-free (BOGO) offers, or clearance sales.</a:t>
            </a:r>
          </a:p>
          <a:p>
            <a:r>
              <a:rPr lang="en-US" b="1" dirty="0" smtClean="0"/>
              <a:t>Coupons:</a:t>
            </a:r>
            <a:endParaRPr lang="en-US" dirty="0" smtClean="0"/>
          </a:p>
          <a:p>
            <a:pPr lvl="1"/>
            <a:r>
              <a:rPr lang="en-US" dirty="0" smtClean="0"/>
              <a:t>Providing customers with a coupon that offers a discount on a particular product or service. Coupons can be distributed through various channels, including print media, online platforms, or mobile apps.</a:t>
            </a:r>
          </a:p>
          <a:p>
            <a:r>
              <a:rPr lang="en-US" b="1" dirty="0" smtClean="0"/>
              <a:t>Rebates:</a:t>
            </a:r>
            <a:endParaRPr lang="en-US" dirty="0" smtClean="0"/>
          </a:p>
          <a:p>
            <a:pPr lvl="1"/>
            <a:r>
              <a:rPr lang="en-US" dirty="0" smtClean="0"/>
              <a:t>Offering a refund on a portion of the purchase price after the sale is made. Customers are typically required to submit proof of purchase to receive the rebate.</a:t>
            </a:r>
          </a:p>
          <a:p>
            <a:r>
              <a:rPr lang="en-US" b="1" dirty="0" smtClean="0"/>
              <a:t>Contests and Sweepstakes:</a:t>
            </a:r>
            <a:endParaRPr lang="en-US" dirty="0" smtClean="0"/>
          </a:p>
          <a:p>
            <a:pPr lvl="1"/>
            <a:r>
              <a:rPr lang="en-US" dirty="0" smtClean="0"/>
              <a:t>Creating a competitive or game-like environment to engage customers. Contests and sweepstakes often involve prizes or rewards for participants.</a:t>
            </a:r>
          </a:p>
          <a:p>
            <a:r>
              <a:rPr lang="en-US" b="1" dirty="0" smtClean="0"/>
              <a:t>Free Samples:</a:t>
            </a:r>
            <a:endParaRPr lang="en-US" dirty="0" smtClean="0"/>
          </a:p>
          <a:p>
            <a:pPr lvl="1"/>
            <a:r>
              <a:rPr lang="en-US" dirty="0" smtClean="0"/>
              <a:t>Distributing free samples of a product to encourage customers to try it before making a purchase. This is common in industries such as food, cosmetics, and personal care.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4294967295"/>
          </p:nvPr>
        </p:nvPicPr>
        <p:blipFill>
          <a:blip r:embed="rId2"/>
          <a:srcRect/>
          <a:stretch>
            <a:fillRect/>
          </a:stretch>
        </p:blipFill>
        <p:spPr bwMode="auto">
          <a:xfrm>
            <a:off x="838200" y="762000"/>
            <a:ext cx="7391400" cy="5791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990600"/>
            <a:ext cx="7467600" cy="4770537"/>
          </a:xfrm>
          <a:prstGeom prst="rect">
            <a:avLst/>
          </a:prstGeom>
        </p:spPr>
        <p:txBody>
          <a:bodyPr wrap="square">
            <a:spAutoFit/>
          </a:bodyPr>
          <a:lstStyle/>
          <a:p>
            <a:r>
              <a:rPr lang="en-US" sz="1600" b="1" dirty="0" smtClean="0"/>
              <a:t>Loyalty Programs:</a:t>
            </a:r>
            <a:endParaRPr lang="en-US" sz="1600" dirty="0" smtClean="0"/>
          </a:p>
          <a:p>
            <a:pPr lvl="1"/>
            <a:r>
              <a:rPr lang="en-US" sz="1600" dirty="0" smtClean="0"/>
              <a:t>Offering rewards or discounts to customers who make repeat purchases or demonstrate brand loyalty. Loyalty programs often involve points or membership tiers.</a:t>
            </a:r>
          </a:p>
          <a:p>
            <a:r>
              <a:rPr lang="en-US" sz="1600" b="1" dirty="0" smtClean="0"/>
              <a:t>Flash Sales:</a:t>
            </a:r>
            <a:endParaRPr lang="en-US" sz="1600" dirty="0" smtClean="0"/>
          </a:p>
          <a:p>
            <a:pPr lvl="1"/>
            <a:r>
              <a:rPr lang="en-US" sz="1600" dirty="0" smtClean="0"/>
              <a:t>Limited-time sales events with deeply discounted prices to create a sense of urgency and encourage immediate purchases.</a:t>
            </a:r>
          </a:p>
          <a:p>
            <a:r>
              <a:rPr lang="en-US" sz="1600" b="1" dirty="0" smtClean="0"/>
              <a:t>Bundle Offers:</a:t>
            </a:r>
            <a:endParaRPr lang="en-US" sz="1600" dirty="0" smtClean="0"/>
          </a:p>
          <a:p>
            <a:pPr lvl="1"/>
            <a:r>
              <a:rPr lang="en-US" sz="1600" dirty="0" smtClean="0"/>
              <a:t>Combining two or more products or services at a discounted price when purchased together. This encourages customers to buy more items.</a:t>
            </a:r>
          </a:p>
          <a:p>
            <a:r>
              <a:rPr lang="en-US" sz="1600" b="1" dirty="0" smtClean="0"/>
              <a:t>Gift with Purchase:</a:t>
            </a:r>
            <a:endParaRPr lang="en-US" sz="1600" dirty="0" smtClean="0"/>
          </a:p>
          <a:p>
            <a:pPr lvl="1"/>
            <a:r>
              <a:rPr lang="en-US" sz="1600" dirty="0" smtClean="0"/>
              <a:t>Providing a free item or gift when a customer makes a purchase. This can incentivize customers to choose one product over another.</a:t>
            </a:r>
          </a:p>
          <a:p>
            <a:r>
              <a:rPr lang="en-US" sz="1600" b="1" dirty="0" smtClean="0"/>
              <a:t>Limited-Time Offers:</a:t>
            </a:r>
            <a:endParaRPr lang="en-US" sz="1600" dirty="0" smtClean="0"/>
          </a:p>
          <a:p>
            <a:pPr lvl="1"/>
            <a:r>
              <a:rPr lang="en-US" sz="1600" dirty="0" smtClean="0"/>
              <a:t>Promoting special deals or prices for a short duration, creating a sense of urgency for customers to take advantage of the offer.</a:t>
            </a:r>
          </a:p>
          <a:p>
            <a:r>
              <a:rPr lang="en-US" sz="1600" b="1" dirty="0" smtClean="0"/>
              <a:t>Trade-In Promotions:</a:t>
            </a:r>
            <a:endParaRPr lang="en-US" sz="1600" dirty="0" smtClean="0"/>
          </a:p>
          <a:p>
            <a:pPr lvl="1"/>
            <a:r>
              <a:rPr lang="en-US" sz="1600" dirty="0" smtClean="0"/>
              <a:t>Offering discounts or incentives to customers who trade in an old product when purchasing a new one.</a:t>
            </a:r>
            <a:endParaRPr lang="en-US" sz="1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590800"/>
            <a:ext cx="5715000" cy="1754326"/>
          </a:xfrm>
          <a:prstGeom prst="rect">
            <a:avLst/>
          </a:prstGeom>
        </p:spPr>
        <p:txBody>
          <a:bodyPr wrap="square">
            <a:spAutoFit/>
          </a:bodyPr>
          <a:lstStyle/>
          <a:p>
            <a:r>
              <a:rPr lang="en-US" dirty="0"/>
              <a:t>Advertising is a marketing communication strategy that aims to promote a product, service, or idea through various media channels to a target audience. The primary goal of advertising is to create awareness, generate interest, and persuade people to take a specific action, such as purchasing a product or service.</a:t>
            </a:r>
          </a:p>
        </p:txBody>
      </p:sp>
      <p:sp>
        <p:nvSpPr>
          <p:cNvPr id="3" name="Title 2"/>
          <p:cNvSpPr>
            <a:spLocks noGrp="1"/>
          </p:cNvSpPr>
          <p:nvPr>
            <p:ph type="title"/>
          </p:nvPr>
        </p:nvSpPr>
        <p:spPr>
          <a:xfrm>
            <a:off x="685800" y="704088"/>
            <a:ext cx="8001000" cy="1505712"/>
          </a:xfrm>
        </p:spPr>
        <p:txBody>
          <a:bodyPr/>
          <a:lstStyle/>
          <a:p>
            <a:pPr algn="ctr"/>
            <a:r>
              <a:rPr lang="en-US" dirty="0" smtClean="0"/>
              <a:t>ADVERTISING </a:t>
            </a:r>
            <a:endParaRPr lang="en-US" dirty="0"/>
          </a:p>
        </p:txBody>
      </p:sp>
      <p:pic>
        <p:nvPicPr>
          <p:cNvPr id="21506" name="Picture 2"/>
          <p:cNvPicPr>
            <a:picLocks noGrp="1" noChangeAspect="1" noChangeArrowheads="1"/>
          </p:cNvPicPr>
          <p:nvPr>
            <p:ph idx="1"/>
          </p:nvPr>
        </p:nvPicPr>
        <p:blipFill>
          <a:blip r:embed="rId2"/>
          <a:srcRect/>
          <a:stretch>
            <a:fillRect/>
          </a:stretch>
        </p:blipFill>
        <p:spPr bwMode="auto">
          <a:xfrm rot="16200000">
            <a:off x="-32647" y="2699647"/>
            <a:ext cx="2895599" cy="1306306"/>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2743200" y="4648200"/>
            <a:ext cx="5791200" cy="183747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TotalTime>
  <Words>1183</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Slide 1</vt:lpstr>
      <vt:lpstr>promotion</vt:lpstr>
      <vt:lpstr>Components </vt:lpstr>
      <vt:lpstr>Slide 4</vt:lpstr>
      <vt:lpstr>Sales promotion</vt:lpstr>
      <vt:lpstr>sales promotion techniques</vt:lpstr>
      <vt:lpstr>Slide 7</vt:lpstr>
      <vt:lpstr>Slide 8</vt:lpstr>
      <vt:lpstr>ADVERTISING </vt:lpstr>
      <vt:lpstr>Slide 10</vt:lpstr>
      <vt:lpstr>Slide 11</vt:lpstr>
      <vt:lpstr>Slide 12</vt:lpstr>
      <vt:lpstr>Some common forms of direct marketing</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pcUG1</dc:creator>
  <cp:lastModifiedBy>pcUG1</cp:lastModifiedBy>
  <cp:revision>9</cp:revision>
  <dcterms:created xsi:type="dcterms:W3CDTF">2023-12-28T05:35:50Z</dcterms:created>
  <dcterms:modified xsi:type="dcterms:W3CDTF">2023-12-28T07:00:08Z</dcterms:modified>
</cp:coreProperties>
</file>