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65" r:id="rId2"/>
    <p:sldId id="273" r:id="rId3"/>
    <p:sldId id="267" r:id="rId4"/>
    <p:sldId id="268" r:id="rId5"/>
    <p:sldId id="284" r:id="rId6"/>
    <p:sldId id="285" r:id="rId7"/>
    <p:sldId id="286" r:id="rId8"/>
    <p:sldId id="287" r:id="rId9"/>
    <p:sldId id="288" r:id="rId10"/>
    <p:sldId id="289" r:id="rId11"/>
    <p:sldId id="290" r:id="rId12"/>
    <p:sldId id="258" r:id="rId13"/>
    <p:sldId id="259" r:id="rId14"/>
    <p:sldId id="260" r:id="rId15"/>
    <p:sldId id="261" r:id="rId16"/>
    <p:sldId id="262" r:id="rId17"/>
    <p:sldId id="263" r:id="rId18"/>
    <p:sldId id="264" r:id="rId19"/>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11"/>
    <p:restoredTop sz="94610"/>
  </p:normalViewPr>
  <p:slideViewPr>
    <p:cSldViewPr snapToGrid="0" snapToObjects="1">
      <p:cViewPr varScale="1">
        <p:scale>
          <a:sx n="62" d="100"/>
          <a:sy n="62" d="100"/>
        </p:scale>
        <p:origin x="-516" y="-84"/>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1096963"/>
            <a:ext cx="9753600" cy="5486400"/>
          </a:xfrm>
          <a:prstGeom prst="rect">
            <a:avLst/>
          </a:prstGeom>
        </p:spPr>
      </p:sp>
      <p:sp>
        <p:nvSpPr>
          <p:cNvPr id="3" name="Notes Placeholder 2"/>
          <p:cNvSpPr>
            <a:spLocks noGrp="1"/>
          </p:cNvSpPr>
          <p:nvPr>
            <p:ph type="body" idx="1"/>
          </p:nvPr>
        </p:nvSpPr>
        <p:spPr>
          <a:xfrm>
            <a:off x="822325" y="6950075"/>
            <a:ext cx="6584950" cy="65833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4660900" y="13896975"/>
            <a:ext cx="3567113" cy="730250"/>
          </a:xfrm>
          <a:prstGeom prst="rect">
            <a:avLst/>
          </a:prstGeom>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16</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17</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18</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1096963"/>
            <a:ext cx="9753600" cy="5486400"/>
          </a:xfrm>
          <a:prstGeom prst="rect">
            <a:avLst/>
          </a:prstGeom>
        </p:spPr>
      </p:sp>
      <p:sp>
        <p:nvSpPr>
          <p:cNvPr id="3" name="Notes Placeholder 2"/>
          <p:cNvSpPr>
            <a:spLocks noGrp="1"/>
          </p:cNvSpPr>
          <p:nvPr>
            <p:ph type="body" idx="1"/>
          </p:nvPr>
        </p:nvSpPr>
        <p:spPr>
          <a:xfrm>
            <a:off x="822325" y="6950075"/>
            <a:ext cx="6584950" cy="65833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4660900" y="13896975"/>
            <a:ext cx="3567113" cy="730250"/>
          </a:xfrm>
          <a:prstGeom prst="rect">
            <a:avLst/>
          </a:prstGeom>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1096963"/>
            <a:ext cx="9753600" cy="5486400"/>
          </a:xfrm>
          <a:prstGeom prst="rect">
            <a:avLst/>
          </a:prstGeom>
        </p:spPr>
      </p:sp>
      <p:sp>
        <p:nvSpPr>
          <p:cNvPr id="3" name="Notes Placeholder 2"/>
          <p:cNvSpPr>
            <a:spLocks noGrp="1"/>
          </p:cNvSpPr>
          <p:nvPr>
            <p:ph type="body" idx="1"/>
          </p:nvPr>
        </p:nvSpPr>
        <p:spPr>
          <a:xfrm>
            <a:off x="822325" y="6950075"/>
            <a:ext cx="6584950" cy="65833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4660900" y="13896975"/>
            <a:ext cx="3567113" cy="730250"/>
          </a:xfrm>
          <a:prstGeom prst="rect">
            <a:avLst/>
          </a:prstGeom>
        </p:spPr>
        <p:txBody>
          <a:bodyPr/>
          <a:lstStyle/>
          <a:p>
            <a:fld id="{F7021451-1387-4CA6-816F-3879F97B5CBC}" type="slidenum">
              <a:rPr lang="en-US"/>
              <a:pPr/>
              <a:t>7</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1096963"/>
            <a:ext cx="9753600" cy="5486400"/>
          </a:xfrm>
          <a:prstGeom prst="rect">
            <a:avLst/>
          </a:prstGeom>
        </p:spPr>
      </p:sp>
      <p:sp>
        <p:nvSpPr>
          <p:cNvPr id="3" name="Notes Placeholder 2"/>
          <p:cNvSpPr>
            <a:spLocks noGrp="1"/>
          </p:cNvSpPr>
          <p:nvPr>
            <p:ph type="body" idx="1"/>
          </p:nvPr>
        </p:nvSpPr>
        <p:spPr>
          <a:xfrm>
            <a:off x="822325" y="6950075"/>
            <a:ext cx="6584950" cy="65833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4660900" y="13896975"/>
            <a:ext cx="3567113" cy="730250"/>
          </a:xfrm>
          <a:prstGeom prst="rect">
            <a:avLst/>
          </a:prstGeom>
        </p:spPr>
        <p:txBody>
          <a:bodyPr/>
          <a:lstStyle/>
          <a:p>
            <a:fld id="{F7021451-1387-4CA6-816F-3879F97B5CBC}" type="slidenum">
              <a:rPr lang="en-US"/>
              <a:pPr/>
              <a:t>8</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1096963"/>
            <a:ext cx="9753600" cy="5486400"/>
          </a:xfrm>
          <a:prstGeom prst="rect">
            <a:avLst/>
          </a:prstGeom>
        </p:spPr>
      </p:sp>
      <p:sp>
        <p:nvSpPr>
          <p:cNvPr id="3" name="Notes Placeholder 2"/>
          <p:cNvSpPr>
            <a:spLocks noGrp="1"/>
          </p:cNvSpPr>
          <p:nvPr>
            <p:ph type="body" idx="1"/>
          </p:nvPr>
        </p:nvSpPr>
        <p:spPr>
          <a:xfrm>
            <a:off x="822325" y="6950075"/>
            <a:ext cx="6584950" cy="65833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4660900" y="13896975"/>
            <a:ext cx="3567113" cy="730250"/>
          </a:xfrm>
          <a:prstGeom prst="rect">
            <a:avLst/>
          </a:prstGeom>
        </p:spPr>
        <p:txBody>
          <a:bodyPr/>
          <a:lstStyle/>
          <a:p>
            <a:fld id="{F7021451-1387-4CA6-816F-3879F97B5CBC}" type="slidenum">
              <a:rPr lang="en-US"/>
              <a:pPr/>
              <a:t>9</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1096963"/>
            <a:ext cx="9753600" cy="5486400"/>
          </a:xfrm>
          <a:prstGeom prst="rect">
            <a:avLst/>
          </a:prstGeom>
        </p:spPr>
      </p:sp>
      <p:sp>
        <p:nvSpPr>
          <p:cNvPr id="3" name="Notes Placeholder 2"/>
          <p:cNvSpPr>
            <a:spLocks noGrp="1"/>
          </p:cNvSpPr>
          <p:nvPr>
            <p:ph type="body" idx="1"/>
          </p:nvPr>
        </p:nvSpPr>
        <p:spPr>
          <a:xfrm>
            <a:off x="822325" y="6950075"/>
            <a:ext cx="6584950" cy="65833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4660900" y="13896975"/>
            <a:ext cx="3567113" cy="730250"/>
          </a:xfrm>
          <a:prstGeom prst="rect">
            <a:avLst/>
          </a:prstGeom>
        </p:spPr>
        <p:txBody>
          <a:bodyPr/>
          <a:lstStyle/>
          <a:p>
            <a:fld id="{F7021451-1387-4CA6-816F-3879F97B5CBC}" type="slidenum">
              <a:rPr lang="en-US"/>
              <a:pPr/>
              <a:t>10</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1096963"/>
            <a:ext cx="9753600" cy="5486400"/>
          </a:xfrm>
          <a:prstGeom prst="rect">
            <a:avLst/>
          </a:prstGeom>
        </p:spPr>
      </p:sp>
      <p:sp>
        <p:nvSpPr>
          <p:cNvPr id="3" name="Notes Placeholder 2"/>
          <p:cNvSpPr>
            <a:spLocks noGrp="1"/>
          </p:cNvSpPr>
          <p:nvPr>
            <p:ph type="body" idx="1"/>
          </p:nvPr>
        </p:nvSpPr>
        <p:spPr>
          <a:xfrm>
            <a:off x="822325" y="6950075"/>
            <a:ext cx="6584950" cy="65833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4660900" y="13896975"/>
            <a:ext cx="3567113" cy="730250"/>
          </a:xfrm>
          <a:prstGeom prst="rect">
            <a:avLst/>
          </a:prstGeom>
        </p:spPr>
        <p:txBody>
          <a:bodyPr/>
          <a:lstStyle/>
          <a:p>
            <a:fld id="{F7021451-1387-4CA6-816F-3879F97B5CBC}" type="slidenum">
              <a:rPr lang="en-US"/>
              <a:pPr/>
              <a:t>11</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13</a:t>
            </a:fld>
            <a:endParaRPr lang="en-US"/>
          </a:p>
        </p:txBody>
      </p:sp>
    </p:spTree>
    <p:extLst>
      <p:ext uri="{BB962C8B-B14F-4D97-AF65-F5344CB8AC3E}">
        <p14:creationId xmlns:p14="http://schemas.microsoft.com/office/powerpoint/2010/main" xmlns=""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gamma.app"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0" y="-1"/>
            <a:ext cx="14630400" cy="8141938"/>
          </a:xfrm>
          <a:prstGeom prst="rect">
            <a:avLst/>
          </a:prstGeom>
          <a:solidFill>
            <a:srgbClr val="FFFFFF"/>
          </a:solidFill>
          <a:ln w="9525">
            <a:noFill/>
            <a:miter lim="800000"/>
            <a:headEnd/>
            <a:tailEnd/>
          </a:ln>
          <a:effectLst/>
        </p:spPr>
        <p:txBody>
          <a:bodyPr vert="horz" wrap="square" lIns="91440" tIns="0" rIns="91440" bIns="10791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444444"/>
                </a:solidFill>
                <a:effectLst/>
                <a:latin typeface="Poppins"/>
                <a:cs typeface="Arial" pitchFamily="34" charset="0"/>
              </a:rPr>
              <a:t>Meaning of Stock Exchange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444444"/>
              </a:solidFill>
              <a:effectLst/>
              <a:latin typeface="Poppi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444444"/>
                </a:solidFill>
                <a:effectLst/>
                <a:latin typeface="Poppins"/>
                <a:cs typeface="Arial" pitchFamily="34" charset="0"/>
              </a:rPr>
              <a:t>A stock exchange is an important factor in the capital market. It is a secure place where trading is done in a systematic way. Here, the securities are bought and sold as per well-structured rules and regulations. Securities mentioned here includes debenture and share issued by a public company that is correctly listed at the stock exchange, debenture and bonds issued by the government bodies, municipal and public bodies.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444444"/>
                </a:solidFill>
                <a:effectLst/>
                <a:latin typeface="Poppins"/>
                <a:cs typeface="Arial" pitchFamily="34"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444444"/>
                </a:solidFill>
                <a:effectLst/>
                <a:latin typeface="Poppins"/>
                <a:cs typeface="Arial" pitchFamily="34" charset="0"/>
              </a:rPr>
              <a:t>Typically bonds are traded Over-the-Counter (OTC), but a few corporate bonds are sold in a stock exchange. It can enforce rules and regulation on the brokers and firms that are enrolled with them. In other words, a stock exchange is a forum where securities like bonds and stocks are purchased and traded. This can be both an online trading platform and offline (physical location).</a:t>
            </a:r>
            <a:endParaRPr kumimoji="0" lang="en-US" sz="2800" b="1" i="0" u="none" strike="noStrike" cap="none" normalizeH="0" baseline="0" dirty="0" smtClean="0">
              <a:ln>
                <a:noFill/>
              </a:ln>
              <a:solidFill>
                <a:srgbClr val="444444"/>
              </a:solidFill>
              <a:effectLst/>
              <a:latin typeface="Poppi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5000" b="0" i="0" u="none" strike="noStrike" cap="none" normalizeH="0" baseline="0" dirty="0" smtClean="0">
              <a:ln>
                <a:noFill/>
              </a:ln>
              <a:solidFill>
                <a:srgbClr val="444444"/>
              </a:solidFill>
              <a:effectLst/>
              <a:latin typeface="Poppins"/>
              <a:cs typeface="Arial" pitchFamily="34" charset="0"/>
            </a:endParaRPr>
          </a:p>
        </p:txBody>
      </p:sp>
      <p:pic>
        <p:nvPicPr>
          <p:cNvPr id="8194" name="Picture 2" descr="What is the Stock Exchange?"/>
          <p:cNvPicPr>
            <a:picLocks noChangeAspect="1" noChangeArrowheads="1"/>
          </p:cNvPicPr>
          <p:nvPr/>
        </p:nvPicPr>
        <p:blipFill>
          <a:blip r:embed="rId2"/>
          <a:srcRect/>
          <a:stretch>
            <a:fillRect/>
          </a:stretch>
        </p:blipFill>
        <p:spPr bwMode="auto">
          <a:xfrm>
            <a:off x="10683240" y="5760686"/>
            <a:ext cx="3201988" cy="238125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w="13811">
            <a:solidFill>
              <a:srgbClr val="E5E0DF"/>
            </a:solidFill>
            <a:prstDash val="solid"/>
          </a:ln>
        </p:spPr>
      </p:sp>
      <p:pic>
        <p:nvPicPr>
          <p:cNvPr id="4"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5" name="Text 2"/>
          <p:cNvSpPr/>
          <p:nvPr/>
        </p:nvSpPr>
        <p:spPr>
          <a:xfrm>
            <a:off x="4490799" y="2177772"/>
            <a:ext cx="9306401" cy="1388745"/>
          </a:xfrm>
          <a:prstGeom prst="rect">
            <a:avLst/>
          </a:prstGeom>
          <a:noFill/>
          <a:ln/>
        </p:spPr>
        <p:txBody>
          <a:bodyPr wrap="squar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ESOP (Employee Stock Ownership Plan)</a:t>
            </a:r>
            <a:endParaRPr lang="en-US" sz="4374" dirty="0"/>
          </a:p>
        </p:txBody>
      </p:sp>
      <p:sp>
        <p:nvSpPr>
          <p:cNvPr id="6" name="Shape 3"/>
          <p:cNvSpPr/>
          <p:nvPr/>
        </p:nvSpPr>
        <p:spPr>
          <a:xfrm>
            <a:off x="4490799" y="4073366"/>
            <a:ext cx="499943" cy="499943"/>
          </a:xfrm>
          <a:prstGeom prst="roundRect">
            <a:avLst>
              <a:gd name="adj" fmla="val 20000"/>
            </a:avLst>
          </a:prstGeom>
          <a:solidFill>
            <a:srgbClr val="DADBF1"/>
          </a:solidFill>
          <a:ln w="13811">
            <a:solidFill>
              <a:srgbClr val="B5B7E3"/>
            </a:solidFill>
            <a:prstDash val="solid"/>
          </a:ln>
        </p:spPr>
      </p:sp>
      <p:sp>
        <p:nvSpPr>
          <p:cNvPr id="7" name="Text 4"/>
          <p:cNvSpPr/>
          <p:nvPr/>
        </p:nvSpPr>
        <p:spPr>
          <a:xfrm>
            <a:off x="4659154" y="4115038"/>
            <a:ext cx="163235" cy="416481"/>
          </a:xfrm>
          <a:prstGeom prst="rect">
            <a:avLst/>
          </a:prstGeom>
          <a:noFill/>
          <a:ln/>
        </p:spPr>
        <p:txBody>
          <a:bodyPr wrap="none" rtlCol="0" anchor="t"/>
          <a:lstStyle/>
          <a:p>
            <a:pPr marL="0" indent="0" algn="ctr">
              <a:lnSpc>
                <a:spcPts val="3281"/>
              </a:lnSpc>
              <a:buNone/>
            </a:pPr>
            <a:r>
              <a:rPr lang="en-US" sz="2624" b="1" kern="0" spc="-35" dirty="0">
                <a:solidFill>
                  <a:srgbClr val="272525"/>
                </a:solidFill>
                <a:latin typeface="Inter" pitchFamily="34" charset="0"/>
                <a:ea typeface="Inter" pitchFamily="34" charset="-122"/>
                <a:cs typeface="Inter" pitchFamily="34" charset="-120"/>
              </a:rPr>
              <a:t>1</a:t>
            </a:r>
            <a:endParaRPr lang="en-US" sz="2624" dirty="0"/>
          </a:p>
        </p:txBody>
      </p:sp>
      <p:sp>
        <p:nvSpPr>
          <p:cNvPr id="8" name="Text 5"/>
          <p:cNvSpPr/>
          <p:nvPr/>
        </p:nvSpPr>
        <p:spPr>
          <a:xfrm>
            <a:off x="5212913" y="4149685"/>
            <a:ext cx="3085028"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Incentivizing Employees</a:t>
            </a:r>
            <a:endParaRPr lang="en-US" sz="2187" dirty="0"/>
          </a:p>
        </p:txBody>
      </p:sp>
      <p:sp>
        <p:nvSpPr>
          <p:cNvPr id="9" name="Text 6"/>
          <p:cNvSpPr/>
          <p:nvPr/>
        </p:nvSpPr>
        <p:spPr>
          <a:xfrm>
            <a:off x="5212913" y="4630103"/>
            <a:ext cx="3820001"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ESOPs provide employees the opportunity to own a stake in the company, aligning their goals with its success.</a:t>
            </a:r>
            <a:endParaRPr lang="en-US" sz="1750" dirty="0"/>
          </a:p>
        </p:txBody>
      </p:sp>
      <p:sp>
        <p:nvSpPr>
          <p:cNvPr id="10" name="Shape 7"/>
          <p:cNvSpPr/>
          <p:nvPr/>
        </p:nvSpPr>
        <p:spPr>
          <a:xfrm>
            <a:off x="9255085" y="4073366"/>
            <a:ext cx="499943" cy="499943"/>
          </a:xfrm>
          <a:prstGeom prst="roundRect">
            <a:avLst>
              <a:gd name="adj" fmla="val 20000"/>
            </a:avLst>
          </a:prstGeom>
          <a:solidFill>
            <a:srgbClr val="DADBF1"/>
          </a:solidFill>
          <a:ln w="13811">
            <a:solidFill>
              <a:srgbClr val="B5B7E3"/>
            </a:solidFill>
            <a:prstDash val="solid"/>
          </a:ln>
        </p:spPr>
      </p:sp>
      <p:sp>
        <p:nvSpPr>
          <p:cNvPr id="11" name="Text 8"/>
          <p:cNvSpPr/>
          <p:nvPr/>
        </p:nvSpPr>
        <p:spPr>
          <a:xfrm>
            <a:off x="9404390" y="4115038"/>
            <a:ext cx="201335" cy="416481"/>
          </a:xfrm>
          <a:prstGeom prst="rect">
            <a:avLst/>
          </a:prstGeom>
          <a:noFill/>
          <a:ln/>
        </p:spPr>
        <p:txBody>
          <a:bodyPr wrap="none" rtlCol="0" anchor="t"/>
          <a:lstStyle/>
          <a:p>
            <a:pPr marL="0" indent="0" algn="ctr">
              <a:lnSpc>
                <a:spcPts val="3281"/>
              </a:lnSpc>
              <a:buNone/>
            </a:pPr>
            <a:r>
              <a:rPr lang="en-US" sz="2624" b="1" kern="0" spc="-35" dirty="0">
                <a:solidFill>
                  <a:srgbClr val="272525"/>
                </a:solidFill>
                <a:latin typeface="Inter" pitchFamily="34" charset="0"/>
                <a:ea typeface="Inter" pitchFamily="34" charset="-122"/>
                <a:cs typeface="Inter" pitchFamily="34" charset="-120"/>
              </a:rPr>
              <a:t>2</a:t>
            </a:r>
            <a:endParaRPr lang="en-US" sz="2624" dirty="0"/>
          </a:p>
        </p:txBody>
      </p:sp>
      <p:sp>
        <p:nvSpPr>
          <p:cNvPr id="12" name="Text 9"/>
          <p:cNvSpPr/>
          <p:nvPr/>
        </p:nvSpPr>
        <p:spPr>
          <a:xfrm>
            <a:off x="9977199" y="4149685"/>
            <a:ext cx="3183374"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Retention and Motivation</a:t>
            </a:r>
            <a:endParaRPr lang="en-US" sz="2187" dirty="0"/>
          </a:p>
        </p:txBody>
      </p:sp>
      <p:sp>
        <p:nvSpPr>
          <p:cNvPr id="13" name="Text 10"/>
          <p:cNvSpPr/>
          <p:nvPr/>
        </p:nvSpPr>
        <p:spPr>
          <a:xfrm>
            <a:off x="9977199" y="4630103"/>
            <a:ext cx="3820001"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By granting employees stock options, companies can retain top talent and motivate them to contribute to the company's growth and profitability.</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268605" y="0"/>
            <a:ext cx="14630400" cy="8229600"/>
          </a:xfrm>
          <a:prstGeom prst="rect">
            <a:avLst/>
          </a:prstGeom>
          <a:solidFill>
            <a:srgbClr val="FFFFFF"/>
          </a:solidFill>
          <a:ln w="13811">
            <a:solidFill>
              <a:srgbClr val="E5E0DF"/>
            </a:solidFill>
            <a:prstDash val="solid"/>
          </a:ln>
        </p:spPr>
      </p:sp>
      <p:sp>
        <p:nvSpPr>
          <p:cNvPr id="5" name="Text 2"/>
          <p:cNvSpPr/>
          <p:nvPr/>
        </p:nvSpPr>
        <p:spPr>
          <a:xfrm>
            <a:off x="833199" y="1325881"/>
            <a:ext cx="4443889" cy="1066799"/>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Sweat Equity</a:t>
            </a:r>
            <a:endParaRPr lang="en-US" sz="4374" dirty="0"/>
          </a:p>
        </p:txBody>
      </p:sp>
      <p:sp>
        <p:nvSpPr>
          <p:cNvPr id="6" name="Text 3"/>
          <p:cNvSpPr/>
          <p:nvPr/>
        </p:nvSpPr>
        <p:spPr>
          <a:xfrm>
            <a:off x="833199" y="2865120"/>
            <a:ext cx="4729401" cy="4312920"/>
          </a:xfrm>
          <a:prstGeom prst="rect">
            <a:avLst/>
          </a:prstGeom>
          <a:noFill/>
          <a:ln/>
        </p:spPr>
        <p:txBody>
          <a:bodyPr wrap="square" rtlCol="0" anchor="t"/>
          <a:lstStyle/>
          <a:p>
            <a:pPr marL="0" indent="0">
              <a:lnSpc>
                <a:spcPts val="2799"/>
              </a:lnSpc>
              <a:buNone/>
            </a:pPr>
            <a:r>
              <a:rPr lang="en-US" sz="2400" kern="0" spc="-35" dirty="0">
                <a:solidFill>
                  <a:srgbClr val="272525"/>
                </a:solidFill>
                <a:latin typeface="Inter" pitchFamily="34" charset="0"/>
                <a:ea typeface="Inter" pitchFamily="34" charset="-122"/>
                <a:cs typeface="Inter" pitchFamily="34" charset="-120"/>
              </a:rPr>
              <a:t>Sweat equity refers to the effort put in by an individual or a company in the form of physical or intellectual work, rather than monetary investment, to increase the value of a project or asset.</a:t>
            </a:r>
            <a:endParaRPr lang="en-US" sz="2400" dirty="0"/>
          </a:p>
        </p:txBody>
      </p:sp>
      <p:sp>
        <p:nvSpPr>
          <p:cNvPr id="44034" name="AutoShape 2" descr="Process of Issue of Sweat Equity Shares in Unlisted Private Compan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4035" name="Picture 3"/>
          <p:cNvPicPr>
            <a:picLocks noChangeAspect="1" noChangeArrowheads="1"/>
          </p:cNvPicPr>
          <p:nvPr/>
        </p:nvPicPr>
        <p:blipFill>
          <a:blip r:embed="rId3"/>
          <a:srcRect/>
          <a:stretch>
            <a:fillRect/>
          </a:stretch>
        </p:blipFill>
        <p:spPr bwMode="auto">
          <a:xfrm>
            <a:off x="6151245" y="396240"/>
            <a:ext cx="8210550" cy="760476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
        <p:nvSpPr>
          <p:cNvPr id="4" name="Text 2"/>
          <p:cNvSpPr/>
          <p:nvPr/>
        </p:nvSpPr>
        <p:spPr>
          <a:xfrm>
            <a:off x="2037993" y="1263491"/>
            <a:ext cx="7406640" cy="694373"/>
          </a:xfrm>
          <a:prstGeom prst="rect">
            <a:avLst/>
          </a:prstGeom>
          <a:noFill/>
          <a:ln/>
        </p:spPr>
        <p:txBody>
          <a:bodyPr wrap="none" rtlCol="0" anchor="t"/>
          <a:lstStyle/>
          <a:p>
            <a:pPr marL="0" indent="0">
              <a:lnSpc>
                <a:spcPts val="5468"/>
              </a:lnSpc>
              <a:buNone/>
            </a:pPr>
            <a:r>
              <a:rPr lang="en-US" sz="4374" dirty="0">
                <a:solidFill>
                  <a:srgbClr val="476FD6"/>
                </a:solidFill>
                <a:latin typeface="Roboto Slab" pitchFamily="34" charset="0"/>
                <a:ea typeface="Roboto Slab" pitchFamily="34" charset="-122"/>
                <a:cs typeface="Roboto Slab" pitchFamily="34" charset="-120"/>
              </a:rPr>
              <a:t>How Stock Exchanges Work</a:t>
            </a:r>
            <a:endParaRPr lang="en-US" sz="4374" dirty="0"/>
          </a:p>
        </p:txBody>
      </p:sp>
      <p:sp>
        <p:nvSpPr>
          <p:cNvPr id="5" name="Shape 3"/>
          <p:cNvSpPr/>
          <p:nvPr/>
        </p:nvSpPr>
        <p:spPr>
          <a:xfrm>
            <a:off x="7293054" y="2402205"/>
            <a:ext cx="44410" cy="4563785"/>
          </a:xfrm>
          <a:prstGeom prst="rect">
            <a:avLst/>
          </a:prstGeom>
          <a:solidFill>
            <a:srgbClr val="E7EDF9"/>
          </a:solidFill>
          <a:ln/>
        </p:spPr>
      </p:sp>
      <p:sp>
        <p:nvSpPr>
          <p:cNvPr id="6" name="Shape 4"/>
          <p:cNvSpPr/>
          <p:nvPr/>
        </p:nvSpPr>
        <p:spPr>
          <a:xfrm>
            <a:off x="7565172" y="2803505"/>
            <a:ext cx="777597" cy="44410"/>
          </a:xfrm>
          <a:prstGeom prst="rect">
            <a:avLst/>
          </a:prstGeom>
          <a:solidFill>
            <a:srgbClr val="E7EDF9"/>
          </a:solidFill>
          <a:ln/>
        </p:spPr>
      </p:sp>
      <p:sp>
        <p:nvSpPr>
          <p:cNvPr id="7" name="Shape 5"/>
          <p:cNvSpPr/>
          <p:nvPr/>
        </p:nvSpPr>
        <p:spPr>
          <a:xfrm>
            <a:off x="7065228" y="2575798"/>
            <a:ext cx="499943" cy="499943"/>
          </a:xfrm>
          <a:prstGeom prst="roundRect">
            <a:avLst>
              <a:gd name="adj" fmla="val 26667"/>
            </a:avLst>
          </a:prstGeom>
          <a:solidFill>
            <a:srgbClr val="E7EDF9"/>
          </a:solidFill>
          <a:ln/>
        </p:spPr>
      </p:sp>
      <p:sp>
        <p:nvSpPr>
          <p:cNvPr id="8" name="Text 6"/>
          <p:cNvSpPr/>
          <p:nvPr/>
        </p:nvSpPr>
        <p:spPr>
          <a:xfrm>
            <a:off x="7246560" y="2617470"/>
            <a:ext cx="137160" cy="416481"/>
          </a:xfrm>
          <a:prstGeom prst="rect">
            <a:avLst/>
          </a:prstGeom>
          <a:noFill/>
          <a:ln/>
        </p:spPr>
        <p:txBody>
          <a:bodyPr wrap="none" rtlCol="0" anchor="t"/>
          <a:lstStyle/>
          <a:p>
            <a:pPr marL="0" indent="0" algn="ctr">
              <a:lnSpc>
                <a:spcPts val="3281"/>
              </a:lnSpc>
              <a:buNone/>
            </a:pPr>
            <a:r>
              <a:rPr lang="en-US" sz="2624" dirty="0">
                <a:solidFill>
                  <a:srgbClr val="476FD6"/>
                </a:solidFill>
                <a:latin typeface="Roboto Slab" pitchFamily="34" charset="0"/>
                <a:ea typeface="Roboto Slab" pitchFamily="34" charset="-122"/>
                <a:cs typeface="Roboto Slab" pitchFamily="34" charset="-120"/>
              </a:rPr>
              <a:t>1</a:t>
            </a:r>
            <a:endParaRPr lang="en-US" sz="2624" dirty="0"/>
          </a:p>
        </p:txBody>
      </p:sp>
      <p:sp>
        <p:nvSpPr>
          <p:cNvPr id="9" name="Text 7"/>
          <p:cNvSpPr/>
          <p:nvPr/>
        </p:nvSpPr>
        <p:spPr>
          <a:xfrm>
            <a:off x="8537258" y="2624376"/>
            <a:ext cx="2346960" cy="347186"/>
          </a:xfrm>
          <a:prstGeom prst="rect">
            <a:avLst/>
          </a:prstGeom>
          <a:noFill/>
          <a:ln/>
        </p:spPr>
        <p:txBody>
          <a:bodyPr wrap="none" rtlCol="0" anchor="t"/>
          <a:lstStyle/>
          <a:p>
            <a:pPr marL="0" indent="0" algn="l">
              <a:lnSpc>
                <a:spcPts val="2734"/>
              </a:lnSpc>
              <a:buNone/>
            </a:pPr>
            <a:r>
              <a:rPr lang="en-US" sz="2187" dirty="0">
                <a:solidFill>
                  <a:srgbClr val="476FD6"/>
                </a:solidFill>
                <a:latin typeface="Roboto Slab" pitchFamily="34" charset="0"/>
                <a:ea typeface="Roboto Slab" pitchFamily="34" charset="-122"/>
                <a:cs typeface="Roboto Slab" pitchFamily="34" charset="-120"/>
              </a:rPr>
              <a:t>Listed Companies</a:t>
            </a:r>
            <a:endParaRPr lang="en-US" sz="2187" dirty="0"/>
          </a:p>
        </p:txBody>
      </p:sp>
      <p:sp>
        <p:nvSpPr>
          <p:cNvPr id="10" name="Text 8"/>
          <p:cNvSpPr/>
          <p:nvPr/>
        </p:nvSpPr>
        <p:spPr>
          <a:xfrm>
            <a:off x="8537258" y="3104793"/>
            <a:ext cx="4055150" cy="1066205"/>
          </a:xfrm>
          <a:prstGeom prst="rect">
            <a:avLst/>
          </a:prstGeom>
          <a:noFill/>
          <a:ln/>
        </p:spPr>
        <p:txBody>
          <a:bodyPr wrap="square" rtlCol="0" anchor="t"/>
          <a:lstStyle/>
          <a:p>
            <a:pPr marL="0" indent="0" algn="l">
              <a:lnSpc>
                <a:spcPts val="2799"/>
              </a:lnSpc>
              <a:buNone/>
            </a:pPr>
            <a:r>
              <a:rPr lang="en-US" sz="1750" dirty="0">
                <a:solidFill>
                  <a:srgbClr val="15213F"/>
                </a:solidFill>
                <a:latin typeface="Roboto" pitchFamily="34" charset="0"/>
                <a:ea typeface="Roboto" pitchFamily="34" charset="-122"/>
                <a:cs typeface="Roboto" pitchFamily="34" charset="-120"/>
              </a:rPr>
              <a:t>Companies list their shares on stock exchanges, allowing investors to buy and sell them in the secondary market.</a:t>
            </a:r>
            <a:endParaRPr lang="en-US" sz="1750" dirty="0"/>
          </a:p>
        </p:txBody>
      </p:sp>
      <p:sp>
        <p:nvSpPr>
          <p:cNvPr id="11" name="Shape 9"/>
          <p:cNvSpPr/>
          <p:nvPr/>
        </p:nvSpPr>
        <p:spPr>
          <a:xfrm>
            <a:off x="6287631" y="3914358"/>
            <a:ext cx="777597" cy="44410"/>
          </a:xfrm>
          <a:prstGeom prst="rect">
            <a:avLst/>
          </a:prstGeom>
          <a:solidFill>
            <a:srgbClr val="E7EDF9"/>
          </a:solidFill>
          <a:ln/>
        </p:spPr>
      </p:sp>
      <p:sp>
        <p:nvSpPr>
          <p:cNvPr id="12" name="Shape 10"/>
          <p:cNvSpPr/>
          <p:nvPr/>
        </p:nvSpPr>
        <p:spPr>
          <a:xfrm>
            <a:off x="7065228" y="3686651"/>
            <a:ext cx="499943" cy="499943"/>
          </a:xfrm>
          <a:prstGeom prst="roundRect">
            <a:avLst>
              <a:gd name="adj" fmla="val 26667"/>
            </a:avLst>
          </a:prstGeom>
          <a:solidFill>
            <a:srgbClr val="E7EDF9"/>
          </a:solidFill>
          <a:ln/>
        </p:spPr>
      </p:sp>
      <p:sp>
        <p:nvSpPr>
          <p:cNvPr id="13" name="Text 11"/>
          <p:cNvSpPr/>
          <p:nvPr/>
        </p:nvSpPr>
        <p:spPr>
          <a:xfrm>
            <a:off x="7223700" y="3728323"/>
            <a:ext cx="182880" cy="416481"/>
          </a:xfrm>
          <a:prstGeom prst="rect">
            <a:avLst/>
          </a:prstGeom>
          <a:noFill/>
          <a:ln/>
        </p:spPr>
        <p:txBody>
          <a:bodyPr wrap="none" rtlCol="0" anchor="t"/>
          <a:lstStyle/>
          <a:p>
            <a:pPr marL="0" indent="0" algn="ctr">
              <a:lnSpc>
                <a:spcPts val="3281"/>
              </a:lnSpc>
              <a:buNone/>
            </a:pPr>
            <a:r>
              <a:rPr lang="en-US" sz="2624" dirty="0">
                <a:solidFill>
                  <a:srgbClr val="476FD6"/>
                </a:solidFill>
                <a:latin typeface="Roboto Slab" pitchFamily="34" charset="0"/>
                <a:ea typeface="Roboto Slab" pitchFamily="34" charset="-122"/>
                <a:cs typeface="Roboto Slab" pitchFamily="34" charset="-120"/>
              </a:rPr>
              <a:t>2</a:t>
            </a:r>
            <a:endParaRPr lang="en-US" sz="2624" dirty="0"/>
          </a:p>
        </p:txBody>
      </p:sp>
      <p:sp>
        <p:nvSpPr>
          <p:cNvPr id="14" name="Text 12"/>
          <p:cNvSpPr/>
          <p:nvPr/>
        </p:nvSpPr>
        <p:spPr>
          <a:xfrm>
            <a:off x="3871198" y="3735229"/>
            <a:ext cx="2221944" cy="347186"/>
          </a:xfrm>
          <a:prstGeom prst="rect">
            <a:avLst/>
          </a:prstGeom>
          <a:noFill/>
          <a:ln/>
        </p:spPr>
        <p:txBody>
          <a:bodyPr wrap="none" rtlCol="0" anchor="t"/>
          <a:lstStyle/>
          <a:p>
            <a:pPr marL="0" indent="0" algn="r">
              <a:lnSpc>
                <a:spcPts val="2734"/>
              </a:lnSpc>
              <a:buNone/>
            </a:pPr>
            <a:r>
              <a:rPr lang="en-US" sz="2187" dirty="0">
                <a:solidFill>
                  <a:srgbClr val="476FD6"/>
                </a:solidFill>
                <a:latin typeface="Roboto Slab" pitchFamily="34" charset="0"/>
                <a:ea typeface="Roboto Slab" pitchFamily="34" charset="-122"/>
                <a:cs typeface="Roboto Slab" pitchFamily="34" charset="-120"/>
              </a:rPr>
              <a:t>Market Orders</a:t>
            </a:r>
            <a:endParaRPr lang="en-US" sz="2187" dirty="0"/>
          </a:p>
        </p:txBody>
      </p:sp>
      <p:sp>
        <p:nvSpPr>
          <p:cNvPr id="15" name="Text 13"/>
          <p:cNvSpPr/>
          <p:nvPr/>
        </p:nvSpPr>
        <p:spPr>
          <a:xfrm>
            <a:off x="2037993" y="4215646"/>
            <a:ext cx="4055150" cy="1066205"/>
          </a:xfrm>
          <a:prstGeom prst="rect">
            <a:avLst/>
          </a:prstGeom>
          <a:noFill/>
          <a:ln/>
        </p:spPr>
        <p:txBody>
          <a:bodyPr wrap="square" rtlCol="0" anchor="t"/>
          <a:lstStyle/>
          <a:p>
            <a:pPr marL="0" indent="0" algn="r">
              <a:lnSpc>
                <a:spcPts val="2799"/>
              </a:lnSpc>
              <a:buNone/>
            </a:pPr>
            <a:r>
              <a:rPr lang="en-US" sz="1750" dirty="0">
                <a:solidFill>
                  <a:srgbClr val="15213F"/>
                </a:solidFill>
                <a:latin typeface="Roboto" pitchFamily="34" charset="0"/>
                <a:ea typeface="Roboto" pitchFamily="34" charset="-122"/>
                <a:cs typeface="Roboto" pitchFamily="34" charset="-120"/>
              </a:rPr>
              <a:t>Investors place buy or sell orders, which are matched by the exchange to facilitate seamless transactions.</a:t>
            </a:r>
            <a:endParaRPr lang="en-US" sz="1750" dirty="0"/>
          </a:p>
        </p:txBody>
      </p:sp>
      <p:sp>
        <p:nvSpPr>
          <p:cNvPr id="16" name="Shape 14"/>
          <p:cNvSpPr/>
          <p:nvPr/>
        </p:nvSpPr>
        <p:spPr>
          <a:xfrm>
            <a:off x="7565172" y="5020925"/>
            <a:ext cx="777597" cy="44410"/>
          </a:xfrm>
          <a:prstGeom prst="rect">
            <a:avLst/>
          </a:prstGeom>
          <a:solidFill>
            <a:srgbClr val="E7EDF9"/>
          </a:solidFill>
          <a:ln/>
        </p:spPr>
      </p:sp>
      <p:sp>
        <p:nvSpPr>
          <p:cNvPr id="17" name="Shape 15"/>
          <p:cNvSpPr/>
          <p:nvPr/>
        </p:nvSpPr>
        <p:spPr>
          <a:xfrm>
            <a:off x="7065228" y="4793218"/>
            <a:ext cx="499943" cy="499943"/>
          </a:xfrm>
          <a:prstGeom prst="roundRect">
            <a:avLst>
              <a:gd name="adj" fmla="val 26667"/>
            </a:avLst>
          </a:prstGeom>
          <a:solidFill>
            <a:srgbClr val="E7EDF9"/>
          </a:solidFill>
          <a:ln/>
        </p:spPr>
      </p:sp>
      <p:sp>
        <p:nvSpPr>
          <p:cNvPr id="18" name="Text 16"/>
          <p:cNvSpPr/>
          <p:nvPr/>
        </p:nvSpPr>
        <p:spPr>
          <a:xfrm>
            <a:off x="7223700" y="4834890"/>
            <a:ext cx="182880" cy="416481"/>
          </a:xfrm>
          <a:prstGeom prst="rect">
            <a:avLst/>
          </a:prstGeom>
          <a:noFill/>
          <a:ln/>
        </p:spPr>
        <p:txBody>
          <a:bodyPr wrap="none" rtlCol="0" anchor="t"/>
          <a:lstStyle/>
          <a:p>
            <a:pPr marL="0" indent="0" algn="ctr">
              <a:lnSpc>
                <a:spcPts val="3281"/>
              </a:lnSpc>
              <a:buNone/>
            </a:pPr>
            <a:r>
              <a:rPr lang="en-US" sz="2624" dirty="0">
                <a:solidFill>
                  <a:srgbClr val="476FD6"/>
                </a:solidFill>
                <a:latin typeface="Roboto Slab" pitchFamily="34" charset="0"/>
                <a:ea typeface="Roboto Slab" pitchFamily="34" charset="-122"/>
                <a:cs typeface="Roboto Slab" pitchFamily="34" charset="-120"/>
              </a:rPr>
              <a:t>3</a:t>
            </a:r>
            <a:endParaRPr lang="en-US" sz="2624" dirty="0"/>
          </a:p>
        </p:txBody>
      </p:sp>
      <p:sp>
        <p:nvSpPr>
          <p:cNvPr id="19" name="Text 17"/>
          <p:cNvSpPr/>
          <p:nvPr/>
        </p:nvSpPr>
        <p:spPr>
          <a:xfrm>
            <a:off x="8537258" y="4841796"/>
            <a:ext cx="2221944" cy="347186"/>
          </a:xfrm>
          <a:prstGeom prst="rect">
            <a:avLst/>
          </a:prstGeom>
          <a:noFill/>
          <a:ln/>
        </p:spPr>
        <p:txBody>
          <a:bodyPr wrap="none" rtlCol="0" anchor="t"/>
          <a:lstStyle/>
          <a:p>
            <a:pPr marL="0" indent="0" algn="l">
              <a:lnSpc>
                <a:spcPts val="2734"/>
              </a:lnSpc>
              <a:buNone/>
            </a:pPr>
            <a:r>
              <a:rPr lang="en-US" sz="2187" dirty="0">
                <a:solidFill>
                  <a:srgbClr val="476FD6"/>
                </a:solidFill>
                <a:latin typeface="Roboto Slab" pitchFamily="34" charset="0"/>
                <a:ea typeface="Roboto Slab" pitchFamily="34" charset="-122"/>
                <a:cs typeface="Roboto Slab" pitchFamily="34" charset="-120"/>
              </a:rPr>
              <a:t>Price Discovery</a:t>
            </a:r>
            <a:endParaRPr lang="en-US" sz="2187" dirty="0"/>
          </a:p>
        </p:txBody>
      </p:sp>
      <p:sp>
        <p:nvSpPr>
          <p:cNvPr id="20" name="Text 18"/>
          <p:cNvSpPr/>
          <p:nvPr/>
        </p:nvSpPr>
        <p:spPr>
          <a:xfrm>
            <a:off x="8537258" y="5322213"/>
            <a:ext cx="4055150" cy="1421606"/>
          </a:xfrm>
          <a:prstGeom prst="rect">
            <a:avLst/>
          </a:prstGeom>
          <a:noFill/>
          <a:ln/>
        </p:spPr>
        <p:txBody>
          <a:bodyPr wrap="square" rtlCol="0" anchor="t"/>
          <a:lstStyle/>
          <a:p>
            <a:pPr marL="0" indent="0" algn="l">
              <a:lnSpc>
                <a:spcPts val="2799"/>
              </a:lnSpc>
              <a:buNone/>
            </a:pPr>
            <a:r>
              <a:rPr lang="en-US" sz="1750" dirty="0">
                <a:solidFill>
                  <a:srgbClr val="15213F"/>
                </a:solidFill>
                <a:latin typeface="Roboto" pitchFamily="34" charset="0"/>
                <a:ea typeface="Roboto" pitchFamily="34" charset="-122"/>
                <a:cs typeface="Roboto" pitchFamily="34" charset="-120"/>
              </a:rPr>
              <a:t>The constant buying and selling of shares leads to price fluctuations, reflecting the market's perception of a company's value.</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5" name="Text 2"/>
          <p:cNvSpPr/>
          <p:nvPr/>
        </p:nvSpPr>
        <p:spPr>
          <a:xfrm>
            <a:off x="833199" y="1693307"/>
            <a:ext cx="6827520" cy="694373"/>
          </a:xfrm>
          <a:prstGeom prst="rect">
            <a:avLst/>
          </a:prstGeom>
          <a:noFill/>
          <a:ln/>
        </p:spPr>
        <p:txBody>
          <a:bodyPr wrap="none" rtlCol="0" anchor="t"/>
          <a:lstStyle/>
          <a:p>
            <a:pPr marL="0" indent="0">
              <a:lnSpc>
                <a:spcPts val="5468"/>
              </a:lnSpc>
              <a:buNone/>
            </a:pPr>
            <a:r>
              <a:rPr lang="en-US" sz="4374" dirty="0">
                <a:solidFill>
                  <a:srgbClr val="476FD6"/>
                </a:solidFill>
                <a:latin typeface="Roboto Slab" pitchFamily="34" charset="0"/>
                <a:ea typeface="Roboto Slab" pitchFamily="34" charset="-122"/>
                <a:cs typeface="Roboto Slab" pitchFamily="34" charset="-120"/>
              </a:rPr>
              <a:t>Types of Stock Exchanges</a:t>
            </a:r>
            <a:endParaRPr lang="en-US" sz="4374" dirty="0"/>
          </a:p>
        </p:txBody>
      </p:sp>
      <p:sp>
        <p:nvSpPr>
          <p:cNvPr id="6" name="Shape 3"/>
          <p:cNvSpPr/>
          <p:nvPr/>
        </p:nvSpPr>
        <p:spPr>
          <a:xfrm>
            <a:off x="833199" y="2894528"/>
            <a:ext cx="499943" cy="499943"/>
          </a:xfrm>
          <a:prstGeom prst="roundRect">
            <a:avLst>
              <a:gd name="adj" fmla="val 26667"/>
            </a:avLst>
          </a:prstGeom>
          <a:solidFill>
            <a:srgbClr val="E7EDF9"/>
          </a:solidFill>
          <a:ln/>
        </p:spPr>
      </p:sp>
      <p:sp>
        <p:nvSpPr>
          <p:cNvPr id="7" name="Text 4"/>
          <p:cNvSpPr/>
          <p:nvPr/>
        </p:nvSpPr>
        <p:spPr>
          <a:xfrm>
            <a:off x="1014532" y="2936200"/>
            <a:ext cx="137160" cy="416481"/>
          </a:xfrm>
          <a:prstGeom prst="rect">
            <a:avLst/>
          </a:prstGeom>
          <a:noFill/>
          <a:ln/>
        </p:spPr>
        <p:txBody>
          <a:bodyPr wrap="none" rtlCol="0" anchor="t"/>
          <a:lstStyle/>
          <a:p>
            <a:pPr marL="0" indent="0" algn="ctr">
              <a:lnSpc>
                <a:spcPts val="3281"/>
              </a:lnSpc>
              <a:buNone/>
            </a:pPr>
            <a:r>
              <a:rPr lang="en-US" sz="2624" dirty="0">
                <a:solidFill>
                  <a:srgbClr val="476FD6"/>
                </a:solidFill>
                <a:latin typeface="Roboto Slab" pitchFamily="34" charset="0"/>
                <a:ea typeface="Roboto Slab" pitchFamily="34" charset="-122"/>
                <a:cs typeface="Roboto Slab" pitchFamily="34" charset="-120"/>
              </a:rPr>
              <a:t>1</a:t>
            </a:r>
            <a:endParaRPr lang="en-US" sz="2624" dirty="0"/>
          </a:p>
        </p:txBody>
      </p:sp>
      <p:sp>
        <p:nvSpPr>
          <p:cNvPr id="8" name="Text 5"/>
          <p:cNvSpPr/>
          <p:nvPr/>
        </p:nvSpPr>
        <p:spPr>
          <a:xfrm>
            <a:off x="1555313" y="2970848"/>
            <a:ext cx="2636520" cy="347186"/>
          </a:xfrm>
          <a:prstGeom prst="rect">
            <a:avLst/>
          </a:prstGeom>
          <a:noFill/>
          <a:ln/>
        </p:spPr>
        <p:txBody>
          <a:bodyPr wrap="none" rtlCol="0" anchor="t"/>
          <a:lstStyle/>
          <a:p>
            <a:pPr marL="0" indent="0">
              <a:lnSpc>
                <a:spcPts val="2734"/>
              </a:lnSpc>
              <a:buNone/>
            </a:pPr>
            <a:r>
              <a:rPr lang="en-US" sz="2187" dirty="0">
                <a:solidFill>
                  <a:srgbClr val="476FD6"/>
                </a:solidFill>
                <a:latin typeface="Roboto Slab" pitchFamily="34" charset="0"/>
                <a:ea typeface="Roboto Slab" pitchFamily="34" charset="-122"/>
                <a:cs typeface="Roboto Slab" pitchFamily="34" charset="-120"/>
              </a:rPr>
              <a:t>National Exchanges</a:t>
            </a:r>
            <a:endParaRPr lang="en-US" sz="2187" dirty="0"/>
          </a:p>
        </p:txBody>
      </p:sp>
      <p:sp>
        <p:nvSpPr>
          <p:cNvPr id="9" name="Text 6"/>
          <p:cNvSpPr/>
          <p:nvPr/>
        </p:nvSpPr>
        <p:spPr>
          <a:xfrm>
            <a:off x="1555313" y="3451265"/>
            <a:ext cx="3820001" cy="1066205"/>
          </a:xfrm>
          <a:prstGeom prst="rect">
            <a:avLst/>
          </a:prstGeom>
          <a:noFill/>
          <a:ln/>
        </p:spPr>
        <p:txBody>
          <a:bodyPr wrap="square" rtlCol="0" anchor="t"/>
          <a:lstStyle/>
          <a:p>
            <a:pPr marL="0" indent="0">
              <a:lnSpc>
                <a:spcPts val="2799"/>
              </a:lnSpc>
              <a:buNone/>
            </a:pPr>
            <a:r>
              <a:rPr lang="en-US" sz="1750" dirty="0">
                <a:solidFill>
                  <a:srgbClr val="15213F"/>
                </a:solidFill>
                <a:latin typeface="Roboto" pitchFamily="34" charset="0"/>
                <a:ea typeface="Roboto" pitchFamily="34" charset="-122"/>
                <a:cs typeface="Roboto" pitchFamily="34" charset="-120"/>
              </a:rPr>
              <a:t>These exchanges serve as primary platforms for trading stocks of companies within a specific country.</a:t>
            </a:r>
            <a:endParaRPr lang="en-US" sz="1750" dirty="0"/>
          </a:p>
        </p:txBody>
      </p:sp>
      <p:sp>
        <p:nvSpPr>
          <p:cNvPr id="10" name="Shape 7"/>
          <p:cNvSpPr/>
          <p:nvPr/>
        </p:nvSpPr>
        <p:spPr>
          <a:xfrm>
            <a:off x="5597485" y="2894528"/>
            <a:ext cx="499943" cy="499943"/>
          </a:xfrm>
          <a:prstGeom prst="roundRect">
            <a:avLst>
              <a:gd name="adj" fmla="val 26667"/>
            </a:avLst>
          </a:prstGeom>
          <a:solidFill>
            <a:srgbClr val="E7EDF9"/>
          </a:solidFill>
          <a:ln/>
        </p:spPr>
      </p:sp>
      <p:sp>
        <p:nvSpPr>
          <p:cNvPr id="11" name="Text 8"/>
          <p:cNvSpPr/>
          <p:nvPr/>
        </p:nvSpPr>
        <p:spPr>
          <a:xfrm>
            <a:off x="5755957" y="2936200"/>
            <a:ext cx="182880" cy="416481"/>
          </a:xfrm>
          <a:prstGeom prst="rect">
            <a:avLst/>
          </a:prstGeom>
          <a:noFill/>
          <a:ln/>
        </p:spPr>
        <p:txBody>
          <a:bodyPr wrap="none" rtlCol="0" anchor="t"/>
          <a:lstStyle/>
          <a:p>
            <a:pPr marL="0" indent="0" algn="ctr">
              <a:lnSpc>
                <a:spcPts val="3281"/>
              </a:lnSpc>
              <a:buNone/>
            </a:pPr>
            <a:r>
              <a:rPr lang="en-US" sz="2624" dirty="0">
                <a:solidFill>
                  <a:srgbClr val="476FD6"/>
                </a:solidFill>
                <a:latin typeface="Roboto Slab" pitchFamily="34" charset="0"/>
                <a:ea typeface="Roboto Slab" pitchFamily="34" charset="-122"/>
                <a:cs typeface="Roboto Slab" pitchFamily="34" charset="-120"/>
              </a:rPr>
              <a:t>2</a:t>
            </a:r>
            <a:endParaRPr lang="en-US" sz="2624" dirty="0"/>
          </a:p>
        </p:txBody>
      </p:sp>
      <p:sp>
        <p:nvSpPr>
          <p:cNvPr id="12" name="Text 9"/>
          <p:cNvSpPr/>
          <p:nvPr/>
        </p:nvSpPr>
        <p:spPr>
          <a:xfrm>
            <a:off x="6319599" y="2970848"/>
            <a:ext cx="2674620" cy="347186"/>
          </a:xfrm>
          <a:prstGeom prst="rect">
            <a:avLst/>
          </a:prstGeom>
          <a:noFill/>
          <a:ln/>
        </p:spPr>
        <p:txBody>
          <a:bodyPr wrap="none" rtlCol="0" anchor="t"/>
          <a:lstStyle/>
          <a:p>
            <a:pPr marL="0" indent="0">
              <a:lnSpc>
                <a:spcPts val="2734"/>
              </a:lnSpc>
              <a:buNone/>
            </a:pPr>
            <a:r>
              <a:rPr lang="en-US" sz="2187" dirty="0">
                <a:solidFill>
                  <a:srgbClr val="476FD6"/>
                </a:solidFill>
                <a:latin typeface="Roboto Slab" pitchFamily="34" charset="0"/>
                <a:ea typeface="Roboto Slab" pitchFamily="34" charset="-122"/>
                <a:cs typeface="Roboto Slab" pitchFamily="34" charset="-120"/>
              </a:rPr>
              <a:t>Regional Exchanges</a:t>
            </a:r>
            <a:endParaRPr lang="en-US" sz="2187" dirty="0"/>
          </a:p>
        </p:txBody>
      </p:sp>
      <p:sp>
        <p:nvSpPr>
          <p:cNvPr id="13" name="Text 10"/>
          <p:cNvSpPr/>
          <p:nvPr/>
        </p:nvSpPr>
        <p:spPr>
          <a:xfrm>
            <a:off x="6319599" y="3451265"/>
            <a:ext cx="3820001" cy="1421606"/>
          </a:xfrm>
          <a:prstGeom prst="rect">
            <a:avLst/>
          </a:prstGeom>
          <a:noFill/>
          <a:ln/>
        </p:spPr>
        <p:txBody>
          <a:bodyPr wrap="square" rtlCol="0" anchor="t"/>
          <a:lstStyle/>
          <a:p>
            <a:pPr marL="0" indent="0">
              <a:lnSpc>
                <a:spcPts val="2799"/>
              </a:lnSpc>
              <a:buNone/>
            </a:pPr>
            <a:r>
              <a:rPr lang="en-US" sz="1750" dirty="0">
                <a:solidFill>
                  <a:srgbClr val="15213F"/>
                </a:solidFill>
                <a:latin typeface="Roboto" pitchFamily="34" charset="0"/>
                <a:ea typeface="Roboto" pitchFamily="34" charset="-122"/>
                <a:cs typeface="Roboto" pitchFamily="34" charset="-120"/>
              </a:rPr>
              <a:t>Catering to specific geographic areas, regional exchanges provide local companies with a platform to access capital markets.</a:t>
            </a:r>
            <a:endParaRPr lang="en-US" sz="1750" dirty="0"/>
          </a:p>
        </p:txBody>
      </p:sp>
      <p:sp>
        <p:nvSpPr>
          <p:cNvPr id="14" name="Shape 11"/>
          <p:cNvSpPr/>
          <p:nvPr/>
        </p:nvSpPr>
        <p:spPr>
          <a:xfrm>
            <a:off x="833199" y="5268635"/>
            <a:ext cx="499943" cy="499943"/>
          </a:xfrm>
          <a:prstGeom prst="roundRect">
            <a:avLst>
              <a:gd name="adj" fmla="val 26667"/>
            </a:avLst>
          </a:prstGeom>
          <a:solidFill>
            <a:srgbClr val="E7EDF9"/>
          </a:solidFill>
          <a:ln/>
        </p:spPr>
      </p:sp>
      <p:sp>
        <p:nvSpPr>
          <p:cNvPr id="15" name="Text 12"/>
          <p:cNvSpPr/>
          <p:nvPr/>
        </p:nvSpPr>
        <p:spPr>
          <a:xfrm>
            <a:off x="991672" y="5310307"/>
            <a:ext cx="182880" cy="416481"/>
          </a:xfrm>
          <a:prstGeom prst="rect">
            <a:avLst/>
          </a:prstGeom>
          <a:noFill/>
          <a:ln/>
        </p:spPr>
        <p:txBody>
          <a:bodyPr wrap="none" rtlCol="0" anchor="t"/>
          <a:lstStyle/>
          <a:p>
            <a:pPr marL="0" indent="0" algn="ctr">
              <a:lnSpc>
                <a:spcPts val="3281"/>
              </a:lnSpc>
              <a:buNone/>
            </a:pPr>
            <a:r>
              <a:rPr lang="en-US" sz="2624" dirty="0">
                <a:solidFill>
                  <a:srgbClr val="476FD6"/>
                </a:solidFill>
                <a:latin typeface="Roboto Slab" pitchFamily="34" charset="0"/>
                <a:ea typeface="Roboto Slab" pitchFamily="34" charset="-122"/>
                <a:cs typeface="Roboto Slab" pitchFamily="34" charset="-120"/>
              </a:rPr>
              <a:t>3</a:t>
            </a:r>
            <a:endParaRPr lang="en-US" sz="2624" dirty="0"/>
          </a:p>
        </p:txBody>
      </p:sp>
      <p:sp>
        <p:nvSpPr>
          <p:cNvPr id="16" name="Text 13"/>
          <p:cNvSpPr/>
          <p:nvPr/>
        </p:nvSpPr>
        <p:spPr>
          <a:xfrm>
            <a:off x="1555313" y="5344954"/>
            <a:ext cx="2849880" cy="347186"/>
          </a:xfrm>
          <a:prstGeom prst="rect">
            <a:avLst/>
          </a:prstGeom>
          <a:noFill/>
          <a:ln/>
        </p:spPr>
        <p:txBody>
          <a:bodyPr wrap="none" rtlCol="0" anchor="t"/>
          <a:lstStyle/>
          <a:p>
            <a:pPr marL="0" indent="0">
              <a:lnSpc>
                <a:spcPts val="2734"/>
              </a:lnSpc>
              <a:buNone/>
            </a:pPr>
            <a:r>
              <a:rPr lang="en-US" sz="2187" dirty="0">
                <a:solidFill>
                  <a:srgbClr val="476FD6"/>
                </a:solidFill>
                <a:latin typeface="Roboto Slab" pitchFamily="34" charset="0"/>
                <a:ea typeface="Roboto Slab" pitchFamily="34" charset="-122"/>
                <a:cs typeface="Roboto Slab" pitchFamily="34" charset="-120"/>
              </a:rPr>
              <a:t>Electronic Exchanges</a:t>
            </a:r>
            <a:endParaRPr lang="en-US" sz="2187" dirty="0"/>
          </a:p>
        </p:txBody>
      </p:sp>
      <p:sp>
        <p:nvSpPr>
          <p:cNvPr id="17" name="Text 14"/>
          <p:cNvSpPr/>
          <p:nvPr/>
        </p:nvSpPr>
        <p:spPr>
          <a:xfrm>
            <a:off x="1555313" y="5825371"/>
            <a:ext cx="8584287" cy="710803"/>
          </a:xfrm>
          <a:prstGeom prst="rect">
            <a:avLst/>
          </a:prstGeom>
          <a:noFill/>
          <a:ln/>
        </p:spPr>
        <p:txBody>
          <a:bodyPr wrap="square" rtlCol="0" anchor="t"/>
          <a:lstStyle/>
          <a:p>
            <a:pPr marL="0" indent="0">
              <a:lnSpc>
                <a:spcPts val="2799"/>
              </a:lnSpc>
              <a:buNone/>
            </a:pPr>
            <a:r>
              <a:rPr lang="en-US" sz="1750" dirty="0">
                <a:solidFill>
                  <a:srgbClr val="15213F"/>
                </a:solidFill>
                <a:latin typeface="Roboto" pitchFamily="34" charset="0"/>
                <a:ea typeface="Roboto" pitchFamily="34" charset="-122"/>
                <a:cs typeface="Roboto" pitchFamily="34" charset="-120"/>
              </a:rPr>
              <a:t>Digital platforms like NASDAQ have revolutionized stock trading, offering fast and accessible markets.</a:t>
            </a:r>
            <a:endParaRPr lang="en-US" sz="1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
        <p:nvSpPr>
          <p:cNvPr id="4" name="Text 2"/>
          <p:cNvSpPr/>
          <p:nvPr/>
        </p:nvSpPr>
        <p:spPr>
          <a:xfrm>
            <a:off x="2037993" y="1437084"/>
            <a:ext cx="5219700" cy="694373"/>
          </a:xfrm>
          <a:prstGeom prst="rect">
            <a:avLst/>
          </a:prstGeom>
          <a:noFill/>
          <a:ln/>
        </p:spPr>
        <p:txBody>
          <a:bodyPr wrap="none" rtlCol="0" anchor="t"/>
          <a:lstStyle/>
          <a:p>
            <a:pPr marL="0" indent="0">
              <a:lnSpc>
                <a:spcPts val="5468"/>
              </a:lnSpc>
              <a:buNone/>
            </a:pPr>
            <a:r>
              <a:rPr lang="en-US" sz="4374" dirty="0">
                <a:solidFill>
                  <a:srgbClr val="476FD6"/>
                </a:solidFill>
                <a:latin typeface="Roboto Slab" pitchFamily="34" charset="0"/>
                <a:ea typeface="Roboto Slab" pitchFamily="34" charset="-122"/>
                <a:cs typeface="Roboto Slab" pitchFamily="34" charset="-120"/>
              </a:rPr>
              <a:t>Market Participants</a:t>
            </a:r>
            <a:endParaRPr lang="en-US" sz="4374" dirty="0"/>
          </a:p>
        </p:txBody>
      </p:sp>
      <p:pic>
        <p:nvPicPr>
          <p:cNvPr id="5" name="Image 0" descr="preencoded.png"/>
          <p:cNvPicPr>
            <a:picLocks noChangeAspect="1"/>
          </p:cNvPicPr>
          <p:nvPr/>
        </p:nvPicPr>
        <p:blipFill>
          <a:blip r:embed="rId3"/>
          <a:stretch>
            <a:fillRect/>
          </a:stretch>
        </p:blipFill>
        <p:spPr>
          <a:xfrm>
            <a:off x="2037993" y="2575798"/>
            <a:ext cx="3295888" cy="2036921"/>
          </a:xfrm>
          <a:prstGeom prst="rect">
            <a:avLst/>
          </a:prstGeom>
        </p:spPr>
      </p:pic>
      <p:sp>
        <p:nvSpPr>
          <p:cNvPr id="6" name="Text 3"/>
          <p:cNvSpPr/>
          <p:nvPr/>
        </p:nvSpPr>
        <p:spPr>
          <a:xfrm>
            <a:off x="2037993" y="4890373"/>
            <a:ext cx="2221944" cy="347186"/>
          </a:xfrm>
          <a:prstGeom prst="rect">
            <a:avLst/>
          </a:prstGeom>
          <a:noFill/>
          <a:ln/>
        </p:spPr>
        <p:txBody>
          <a:bodyPr wrap="none" rtlCol="0" anchor="t"/>
          <a:lstStyle/>
          <a:p>
            <a:pPr marL="0" indent="0" algn="l">
              <a:lnSpc>
                <a:spcPts val="2734"/>
              </a:lnSpc>
              <a:buNone/>
            </a:pPr>
            <a:r>
              <a:rPr lang="en-US" sz="2187" dirty="0">
                <a:solidFill>
                  <a:srgbClr val="476FD6"/>
                </a:solidFill>
                <a:latin typeface="Roboto Slab" pitchFamily="34" charset="0"/>
                <a:ea typeface="Roboto Slab" pitchFamily="34" charset="-122"/>
                <a:cs typeface="Roboto Slab" pitchFamily="34" charset="-120"/>
              </a:rPr>
              <a:t>Traders</a:t>
            </a:r>
            <a:endParaRPr lang="en-US" sz="2187" dirty="0"/>
          </a:p>
        </p:txBody>
      </p:sp>
      <p:sp>
        <p:nvSpPr>
          <p:cNvPr id="7" name="Text 4"/>
          <p:cNvSpPr/>
          <p:nvPr/>
        </p:nvSpPr>
        <p:spPr>
          <a:xfrm>
            <a:off x="2037993" y="5370790"/>
            <a:ext cx="3295888" cy="1421606"/>
          </a:xfrm>
          <a:prstGeom prst="rect">
            <a:avLst/>
          </a:prstGeom>
          <a:noFill/>
          <a:ln/>
        </p:spPr>
        <p:txBody>
          <a:bodyPr wrap="square" rtlCol="0" anchor="t"/>
          <a:lstStyle/>
          <a:p>
            <a:pPr marL="0" indent="0" algn="l">
              <a:lnSpc>
                <a:spcPts val="2799"/>
              </a:lnSpc>
              <a:buNone/>
            </a:pPr>
            <a:r>
              <a:rPr lang="en-US" sz="1750" dirty="0">
                <a:solidFill>
                  <a:srgbClr val="15213F"/>
                </a:solidFill>
                <a:latin typeface="Roboto" pitchFamily="34" charset="0"/>
                <a:ea typeface="Roboto" pitchFamily="34" charset="-122"/>
                <a:cs typeface="Roboto" pitchFamily="34" charset="-120"/>
              </a:rPr>
              <a:t>Professional traders execute buy and sell orders on behalf of themselves, clients, or institutions.</a:t>
            </a:r>
            <a:endParaRPr lang="en-US" sz="1750" dirty="0"/>
          </a:p>
        </p:txBody>
      </p:sp>
      <p:pic>
        <p:nvPicPr>
          <p:cNvPr id="8" name="Image 1" descr="preencoded.png"/>
          <p:cNvPicPr>
            <a:picLocks noChangeAspect="1"/>
          </p:cNvPicPr>
          <p:nvPr/>
        </p:nvPicPr>
        <p:blipFill>
          <a:blip r:embed="rId4"/>
          <a:stretch>
            <a:fillRect/>
          </a:stretch>
        </p:blipFill>
        <p:spPr>
          <a:xfrm>
            <a:off x="5667137" y="2575798"/>
            <a:ext cx="3296007" cy="2037040"/>
          </a:xfrm>
          <a:prstGeom prst="rect">
            <a:avLst/>
          </a:prstGeom>
        </p:spPr>
      </p:pic>
      <p:sp>
        <p:nvSpPr>
          <p:cNvPr id="9" name="Text 5"/>
          <p:cNvSpPr/>
          <p:nvPr/>
        </p:nvSpPr>
        <p:spPr>
          <a:xfrm>
            <a:off x="5667137" y="4890492"/>
            <a:ext cx="2221944" cy="347186"/>
          </a:xfrm>
          <a:prstGeom prst="rect">
            <a:avLst/>
          </a:prstGeom>
          <a:noFill/>
          <a:ln/>
        </p:spPr>
        <p:txBody>
          <a:bodyPr wrap="none" rtlCol="0" anchor="t"/>
          <a:lstStyle/>
          <a:p>
            <a:pPr marL="0" indent="0" algn="l">
              <a:lnSpc>
                <a:spcPts val="2734"/>
              </a:lnSpc>
              <a:buNone/>
            </a:pPr>
            <a:r>
              <a:rPr lang="en-US" sz="2187" dirty="0">
                <a:solidFill>
                  <a:srgbClr val="476FD6"/>
                </a:solidFill>
                <a:latin typeface="Roboto Slab" pitchFamily="34" charset="0"/>
                <a:ea typeface="Roboto Slab" pitchFamily="34" charset="-122"/>
                <a:cs typeface="Roboto Slab" pitchFamily="34" charset="-120"/>
              </a:rPr>
              <a:t>Investors</a:t>
            </a:r>
            <a:endParaRPr lang="en-US" sz="2187" dirty="0"/>
          </a:p>
        </p:txBody>
      </p:sp>
      <p:sp>
        <p:nvSpPr>
          <p:cNvPr id="10" name="Text 6"/>
          <p:cNvSpPr/>
          <p:nvPr/>
        </p:nvSpPr>
        <p:spPr>
          <a:xfrm>
            <a:off x="5667137" y="5370909"/>
            <a:ext cx="3296007" cy="1421606"/>
          </a:xfrm>
          <a:prstGeom prst="rect">
            <a:avLst/>
          </a:prstGeom>
          <a:noFill/>
          <a:ln/>
        </p:spPr>
        <p:txBody>
          <a:bodyPr wrap="square" rtlCol="0" anchor="t"/>
          <a:lstStyle/>
          <a:p>
            <a:pPr marL="0" indent="0" algn="l">
              <a:lnSpc>
                <a:spcPts val="2799"/>
              </a:lnSpc>
              <a:buNone/>
            </a:pPr>
            <a:r>
              <a:rPr lang="en-US" sz="1750" dirty="0">
                <a:solidFill>
                  <a:srgbClr val="15213F"/>
                </a:solidFill>
                <a:latin typeface="Roboto" pitchFamily="34" charset="0"/>
                <a:ea typeface="Roboto" pitchFamily="34" charset="-122"/>
                <a:cs typeface="Roboto" pitchFamily="34" charset="-120"/>
              </a:rPr>
              <a:t>Individuals and institutions invest in stocks for long-term wealth accumulation and income generation.</a:t>
            </a:r>
            <a:endParaRPr lang="en-US" sz="1750" dirty="0"/>
          </a:p>
        </p:txBody>
      </p:sp>
      <p:pic>
        <p:nvPicPr>
          <p:cNvPr id="11" name="Image 2" descr="preencoded.png"/>
          <p:cNvPicPr>
            <a:picLocks noChangeAspect="1"/>
          </p:cNvPicPr>
          <p:nvPr/>
        </p:nvPicPr>
        <p:blipFill>
          <a:blip r:embed="rId5"/>
          <a:stretch>
            <a:fillRect/>
          </a:stretch>
        </p:blipFill>
        <p:spPr>
          <a:xfrm>
            <a:off x="9296400" y="2575798"/>
            <a:ext cx="3296007" cy="2037040"/>
          </a:xfrm>
          <a:prstGeom prst="rect">
            <a:avLst/>
          </a:prstGeom>
        </p:spPr>
      </p:pic>
      <p:sp>
        <p:nvSpPr>
          <p:cNvPr id="12" name="Text 7"/>
          <p:cNvSpPr/>
          <p:nvPr/>
        </p:nvSpPr>
        <p:spPr>
          <a:xfrm>
            <a:off x="9296400" y="4890492"/>
            <a:ext cx="2221944" cy="347186"/>
          </a:xfrm>
          <a:prstGeom prst="rect">
            <a:avLst/>
          </a:prstGeom>
          <a:noFill/>
          <a:ln/>
        </p:spPr>
        <p:txBody>
          <a:bodyPr wrap="none" rtlCol="0" anchor="t"/>
          <a:lstStyle/>
          <a:p>
            <a:pPr marL="0" indent="0" algn="l">
              <a:lnSpc>
                <a:spcPts val="2734"/>
              </a:lnSpc>
              <a:buNone/>
            </a:pPr>
            <a:r>
              <a:rPr lang="en-US" sz="2187" dirty="0">
                <a:solidFill>
                  <a:srgbClr val="476FD6"/>
                </a:solidFill>
                <a:latin typeface="Roboto Slab" pitchFamily="34" charset="0"/>
                <a:ea typeface="Roboto Slab" pitchFamily="34" charset="-122"/>
                <a:cs typeface="Roboto Slab" pitchFamily="34" charset="-120"/>
              </a:rPr>
              <a:t>Regulators</a:t>
            </a:r>
            <a:endParaRPr lang="en-US" sz="2187" dirty="0"/>
          </a:p>
        </p:txBody>
      </p:sp>
      <p:sp>
        <p:nvSpPr>
          <p:cNvPr id="13" name="Text 8"/>
          <p:cNvSpPr/>
          <p:nvPr/>
        </p:nvSpPr>
        <p:spPr>
          <a:xfrm>
            <a:off x="9296400" y="5370909"/>
            <a:ext cx="3296007" cy="1421606"/>
          </a:xfrm>
          <a:prstGeom prst="rect">
            <a:avLst/>
          </a:prstGeom>
          <a:noFill/>
          <a:ln/>
        </p:spPr>
        <p:txBody>
          <a:bodyPr wrap="square" rtlCol="0" anchor="t"/>
          <a:lstStyle/>
          <a:p>
            <a:pPr marL="0" indent="0" algn="l">
              <a:lnSpc>
                <a:spcPts val="2799"/>
              </a:lnSpc>
              <a:buNone/>
            </a:pPr>
            <a:r>
              <a:rPr lang="en-US" sz="1750" dirty="0">
                <a:solidFill>
                  <a:srgbClr val="15213F"/>
                </a:solidFill>
                <a:latin typeface="Roboto" pitchFamily="34" charset="0"/>
                <a:ea typeface="Roboto" pitchFamily="34" charset="-122"/>
                <a:cs typeface="Roboto" pitchFamily="34" charset="-120"/>
              </a:rPr>
              <a:t>Government bodies and regulatory agencies oversee stock exchanges to maintain fair and transparent markets.</a:t>
            </a:r>
            <a:endParaRPr lang="en-US" sz="17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6" name="Text 3"/>
          <p:cNvSpPr/>
          <p:nvPr/>
        </p:nvSpPr>
        <p:spPr>
          <a:xfrm>
            <a:off x="2037993" y="1496735"/>
            <a:ext cx="10226040" cy="694373"/>
          </a:xfrm>
          <a:prstGeom prst="rect">
            <a:avLst/>
          </a:prstGeom>
          <a:noFill/>
          <a:ln/>
        </p:spPr>
        <p:txBody>
          <a:bodyPr wrap="none" rtlCol="0" anchor="t"/>
          <a:lstStyle/>
          <a:p>
            <a:pPr marL="0" indent="0">
              <a:lnSpc>
                <a:spcPts val="5468"/>
              </a:lnSpc>
              <a:buNone/>
            </a:pPr>
            <a:r>
              <a:rPr lang="en-US" sz="4374" dirty="0">
                <a:solidFill>
                  <a:srgbClr val="476FD6"/>
                </a:solidFill>
                <a:latin typeface="Roboto Slab" pitchFamily="34" charset="0"/>
                <a:ea typeface="Roboto Slab" pitchFamily="34" charset="-122"/>
                <a:cs typeface="Roboto Slab" pitchFamily="34" charset="-120"/>
              </a:rPr>
              <a:t>Trading Strategies on Stock Exchanges</a:t>
            </a:r>
            <a:endParaRPr lang="en-US" sz="4374" dirty="0"/>
          </a:p>
        </p:txBody>
      </p:sp>
      <p:sp>
        <p:nvSpPr>
          <p:cNvPr id="7" name="Shape 4"/>
          <p:cNvSpPr/>
          <p:nvPr/>
        </p:nvSpPr>
        <p:spPr>
          <a:xfrm>
            <a:off x="7293054" y="2524363"/>
            <a:ext cx="44410" cy="4208383"/>
          </a:xfrm>
          <a:prstGeom prst="rect">
            <a:avLst/>
          </a:prstGeom>
          <a:solidFill>
            <a:srgbClr val="E7EDF9"/>
          </a:solidFill>
          <a:ln/>
        </p:spPr>
      </p:sp>
      <p:sp>
        <p:nvSpPr>
          <p:cNvPr id="8" name="Shape 5"/>
          <p:cNvSpPr/>
          <p:nvPr/>
        </p:nvSpPr>
        <p:spPr>
          <a:xfrm>
            <a:off x="7565172" y="2925663"/>
            <a:ext cx="777597" cy="44410"/>
          </a:xfrm>
          <a:prstGeom prst="rect">
            <a:avLst/>
          </a:prstGeom>
          <a:solidFill>
            <a:srgbClr val="E7EDF9"/>
          </a:solidFill>
          <a:ln/>
        </p:spPr>
      </p:sp>
      <p:sp>
        <p:nvSpPr>
          <p:cNvPr id="9" name="Shape 6"/>
          <p:cNvSpPr/>
          <p:nvPr/>
        </p:nvSpPr>
        <p:spPr>
          <a:xfrm>
            <a:off x="7065228" y="2697956"/>
            <a:ext cx="499943" cy="499943"/>
          </a:xfrm>
          <a:prstGeom prst="roundRect">
            <a:avLst>
              <a:gd name="adj" fmla="val 26667"/>
            </a:avLst>
          </a:prstGeom>
          <a:solidFill>
            <a:srgbClr val="E7EDF9"/>
          </a:solidFill>
          <a:ln/>
        </p:spPr>
      </p:sp>
      <p:sp>
        <p:nvSpPr>
          <p:cNvPr id="10" name="Text 7"/>
          <p:cNvSpPr/>
          <p:nvPr/>
        </p:nvSpPr>
        <p:spPr>
          <a:xfrm>
            <a:off x="7246560" y="2739628"/>
            <a:ext cx="137160" cy="416481"/>
          </a:xfrm>
          <a:prstGeom prst="rect">
            <a:avLst/>
          </a:prstGeom>
          <a:noFill/>
          <a:ln/>
        </p:spPr>
        <p:txBody>
          <a:bodyPr wrap="none" rtlCol="0" anchor="t"/>
          <a:lstStyle/>
          <a:p>
            <a:pPr marL="0" indent="0" algn="ctr">
              <a:lnSpc>
                <a:spcPts val="3281"/>
              </a:lnSpc>
              <a:buNone/>
            </a:pPr>
            <a:r>
              <a:rPr lang="en-US" sz="2624" dirty="0">
                <a:solidFill>
                  <a:srgbClr val="476FD6"/>
                </a:solidFill>
                <a:latin typeface="Roboto Slab" pitchFamily="34" charset="0"/>
                <a:ea typeface="Roboto Slab" pitchFamily="34" charset="-122"/>
                <a:cs typeface="Roboto Slab" pitchFamily="34" charset="-120"/>
              </a:rPr>
              <a:t>1</a:t>
            </a:r>
            <a:endParaRPr lang="en-US" sz="2624" dirty="0"/>
          </a:p>
        </p:txBody>
      </p:sp>
      <p:sp>
        <p:nvSpPr>
          <p:cNvPr id="11" name="Text 8"/>
          <p:cNvSpPr/>
          <p:nvPr/>
        </p:nvSpPr>
        <p:spPr>
          <a:xfrm>
            <a:off x="8537258" y="2746534"/>
            <a:ext cx="2221944" cy="347186"/>
          </a:xfrm>
          <a:prstGeom prst="rect">
            <a:avLst/>
          </a:prstGeom>
          <a:noFill/>
          <a:ln/>
        </p:spPr>
        <p:txBody>
          <a:bodyPr wrap="none" rtlCol="0" anchor="t"/>
          <a:lstStyle/>
          <a:p>
            <a:pPr marL="0" indent="0" algn="l">
              <a:lnSpc>
                <a:spcPts val="2734"/>
              </a:lnSpc>
              <a:buNone/>
            </a:pPr>
            <a:r>
              <a:rPr lang="en-US" sz="2187" dirty="0">
                <a:solidFill>
                  <a:srgbClr val="476FD6"/>
                </a:solidFill>
                <a:latin typeface="Roboto Slab" pitchFamily="34" charset="0"/>
                <a:ea typeface="Roboto Slab" pitchFamily="34" charset="-122"/>
                <a:cs typeface="Roboto Slab" pitchFamily="34" charset="-120"/>
              </a:rPr>
              <a:t>Day Trading</a:t>
            </a:r>
            <a:endParaRPr lang="en-US" sz="2187" dirty="0"/>
          </a:p>
        </p:txBody>
      </p:sp>
      <p:sp>
        <p:nvSpPr>
          <p:cNvPr id="12" name="Text 9"/>
          <p:cNvSpPr/>
          <p:nvPr/>
        </p:nvSpPr>
        <p:spPr>
          <a:xfrm>
            <a:off x="8537258" y="3226951"/>
            <a:ext cx="4055150" cy="1066205"/>
          </a:xfrm>
          <a:prstGeom prst="rect">
            <a:avLst/>
          </a:prstGeom>
          <a:noFill/>
          <a:ln/>
        </p:spPr>
        <p:txBody>
          <a:bodyPr wrap="square" rtlCol="0" anchor="t"/>
          <a:lstStyle/>
          <a:p>
            <a:pPr marL="0" indent="0" algn="l">
              <a:lnSpc>
                <a:spcPts val="2799"/>
              </a:lnSpc>
              <a:buNone/>
            </a:pPr>
            <a:r>
              <a:rPr lang="en-US" sz="1750" dirty="0">
                <a:solidFill>
                  <a:srgbClr val="15213F"/>
                </a:solidFill>
                <a:latin typeface="Roboto" pitchFamily="34" charset="0"/>
                <a:ea typeface="Roboto" pitchFamily="34" charset="-122"/>
                <a:cs typeface="Roboto" pitchFamily="34" charset="-120"/>
              </a:rPr>
              <a:t>Short-term traders aim to profit from intraday price movements, capitalizing on market volatility.</a:t>
            </a:r>
            <a:endParaRPr lang="en-US" sz="1750" dirty="0"/>
          </a:p>
        </p:txBody>
      </p:sp>
      <p:sp>
        <p:nvSpPr>
          <p:cNvPr id="13" name="Shape 10"/>
          <p:cNvSpPr/>
          <p:nvPr/>
        </p:nvSpPr>
        <p:spPr>
          <a:xfrm>
            <a:off x="6287631" y="4036516"/>
            <a:ext cx="777597" cy="44410"/>
          </a:xfrm>
          <a:prstGeom prst="rect">
            <a:avLst/>
          </a:prstGeom>
          <a:solidFill>
            <a:srgbClr val="E7EDF9"/>
          </a:solidFill>
          <a:ln/>
        </p:spPr>
      </p:sp>
      <p:sp>
        <p:nvSpPr>
          <p:cNvPr id="14" name="Shape 11"/>
          <p:cNvSpPr/>
          <p:nvPr/>
        </p:nvSpPr>
        <p:spPr>
          <a:xfrm>
            <a:off x="7065228" y="3808809"/>
            <a:ext cx="499943" cy="499943"/>
          </a:xfrm>
          <a:prstGeom prst="roundRect">
            <a:avLst>
              <a:gd name="adj" fmla="val 26667"/>
            </a:avLst>
          </a:prstGeom>
          <a:solidFill>
            <a:srgbClr val="E7EDF9"/>
          </a:solidFill>
          <a:ln/>
        </p:spPr>
      </p:sp>
      <p:sp>
        <p:nvSpPr>
          <p:cNvPr id="15" name="Text 12"/>
          <p:cNvSpPr/>
          <p:nvPr/>
        </p:nvSpPr>
        <p:spPr>
          <a:xfrm>
            <a:off x="7223700" y="3850481"/>
            <a:ext cx="182880" cy="416481"/>
          </a:xfrm>
          <a:prstGeom prst="rect">
            <a:avLst/>
          </a:prstGeom>
          <a:noFill/>
          <a:ln/>
        </p:spPr>
        <p:txBody>
          <a:bodyPr wrap="none" rtlCol="0" anchor="t"/>
          <a:lstStyle/>
          <a:p>
            <a:pPr marL="0" indent="0" algn="ctr">
              <a:lnSpc>
                <a:spcPts val="3281"/>
              </a:lnSpc>
              <a:buNone/>
            </a:pPr>
            <a:r>
              <a:rPr lang="en-US" sz="2624" dirty="0">
                <a:solidFill>
                  <a:srgbClr val="476FD6"/>
                </a:solidFill>
                <a:latin typeface="Roboto Slab" pitchFamily="34" charset="0"/>
                <a:ea typeface="Roboto Slab" pitchFamily="34" charset="-122"/>
                <a:cs typeface="Roboto Slab" pitchFamily="34" charset="-120"/>
              </a:rPr>
              <a:t>2</a:t>
            </a:r>
            <a:endParaRPr lang="en-US" sz="2624" dirty="0"/>
          </a:p>
        </p:txBody>
      </p:sp>
      <p:sp>
        <p:nvSpPr>
          <p:cNvPr id="16" name="Text 13"/>
          <p:cNvSpPr/>
          <p:nvPr/>
        </p:nvSpPr>
        <p:spPr>
          <a:xfrm>
            <a:off x="3871198" y="3857387"/>
            <a:ext cx="2221944" cy="347186"/>
          </a:xfrm>
          <a:prstGeom prst="rect">
            <a:avLst/>
          </a:prstGeom>
          <a:noFill/>
          <a:ln/>
        </p:spPr>
        <p:txBody>
          <a:bodyPr wrap="none" rtlCol="0" anchor="t"/>
          <a:lstStyle/>
          <a:p>
            <a:pPr marL="0" indent="0" algn="r">
              <a:lnSpc>
                <a:spcPts val="2734"/>
              </a:lnSpc>
              <a:buNone/>
            </a:pPr>
            <a:r>
              <a:rPr lang="en-US" sz="2187" dirty="0">
                <a:solidFill>
                  <a:srgbClr val="476FD6"/>
                </a:solidFill>
                <a:latin typeface="Roboto Slab" pitchFamily="34" charset="0"/>
                <a:ea typeface="Roboto Slab" pitchFamily="34" charset="-122"/>
                <a:cs typeface="Roboto Slab" pitchFamily="34" charset="-120"/>
              </a:rPr>
              <a:t>Value Investing</a:t>
            </a:r>
            <a:endParaRPr lang="en-US" sz="2187" dirty="0"/>
          </a:p>
        </p:txBody>
      </p:sp>
      <p:sp>
        <p:nvSpPr>
          <p:cNvPr id="17" name="Text 14"/>
          <p:cNvSpPr/>
          <p:nvPr/>
        </p:nvSpPr>
        <p:spPr>
          <a:xfrm>
            <a:off x="2037993" y="4337804"/>
            <a:ext cx="4055150" cy="1066205"/>
          </a:xfrm>
          <a:prstGeom prst="rect">
            <a:avLst/>
          </a:prstGeom>
          <a:noFill/>
          <a:ln/>
        </p:spPr>
        <p:txBody>
          <a:bodyPr wrap="square" rtlCol="0" anchor="t"/>
          <a:lstStyle/>
          <a:p>
            <a:pPr marL="0" indent="0" algn="r">
              <a:lnSpc>
                <a:spcPts val="2799"/>
              </a:lnSpc>
              <a:buNone/>
            </a:pPr>
            <a:r>
              <a:rPr lang="en-US" sz="1750" dirty="0">
                <a:solidFill>
                  <a:srgbClr val="15213F"/>
                </a:solidFill>
                <a:latin typeface="Roboto" pitchFamily="34" charset="0"/>
                <a:ea typeface="Roboto" pitchFamily="34" charset="-122"/>
                <a:cs typeface="Roboto" pitchFamily="34" charset="-120"/>
              </a:rPr>
              <a:t>Investors seek undervalued stocks, with the belief that their true value will be recognized over time.</a:t>
            </a:r>
            <a:endParaRPr lang="en-US" sz="1750" dirty="0"/>
          </a:p>
        </p:txBody>
      </p:sp>
      <p:sp>
        <p:nvSpPr>
          <p:cNvPr id="18" name="Shape 15"/>
          <p:cNvSpPr/>
          <p:nvPr/>
        </p:nvSpPr>
        <p:spPr>
          <a:xfrm>
            <a:off x="7565172" y="5143083"/>
            <a:ext cx="777597" cy="44410"/>
          </a:xfrm>
          <a:prstGeom prst="rect">
            <a:avLst/>
          </a:prstGeom>
          <a:solidFill>
            <a:srgbClr val="E7EDF9"/>
          </a:solidFill>
          <a:ln/>
        </p:spPr>
      </p:sp>
      <p:sp>
        <p:nvSpPr>
          <p:cNvPr id="19" name="Shape 16"/>
          <p:cNvSpPr/>
          <p:nvPr/>
        </p:nvSpPr>
        <p:spPr>
          <a:xfrm>
            <a:off x="7065228" y="4915376"/>
            <a:ext cx="499943" cy="499943"/>
          </a:xfrm>
          <a:prstGeom prst="roundRect">
            <a:avLst>
              <a:gd name="adj" fmla="val 26667"/>
            </a:avLst>
          </a:prstGeom>
          <a:solidFill>
            <a:srgbClr val="E7EDF9"/>
          </a:solidFill>
          <a:ln/>
        </p:spPr>
      </p:sp>
      <p:sp>
        <p:nvSpPr>
          <p:cNvPr id="20" name="Text 17"/>
          <p:cNvSpPr/>
          <p:nvPr/>
        </p:nvSpPr>
        <p:spPr>
          <a:xfrm>
            <a:off x="7223700" y="4957048"/>
            <a:ext cx="182880" cy="416481"/>
          </a:xfrm>
          <a:prstGeom prst="rect">
            <a:avLst/>
          </a:prstGeom>
          <a:noFill/>
          <a:ln/>
        </p:spPr>
        <p:txBody>
          <a:bodyPr wrap="none" rtlCol="0" anchor="t"/>
          <a:lstStyle/>
          <a:p>
            <a:pPr marL="0" indent="0" algn="ctr">
              <a:lnSpc>
                <a:spcPts val="3281"/>
              </a:lnSpc>
              <a:buNone/>
            </a:pPr>
            <a:r>
              <a:rPr lang="en-US" sz="2624" dirty="0">
                <a:solidFill>
                  <a:srgbClr val="476FD6"/>
                </a:solidFill>
                <a:latin typeface="Roboto Slab" pitchFamily="34" charset="0"/>
                <a:ea typeface="Roboto Slab" pitchFamily="34" charset="-122"/>
                <a:cs typeface="Roboto Slab" pitchFamily="34" charset="-120"/>
              </a:rPr>
              <a:t>3</a:t>
            </a:r>
            <a:endParaRPr lang="en-US" sz="2624" dirty="0"/>
          </a:p>
        </p:txBody>
      </p:sp>
      <p:sp>
        <p:nvSpPr>
          <p:cNvPr id="21" name="Text 18"/>
          <p:cNvSpPr/>
          <p:nvPr/>
        </p:nvSpPr>
        <p:spPr>
          <a:xfrm>
            <a:off x="8537258" y="4963954"/>
            <a:ext cx="2263140" cy="347186"/>
          </a:xfrm>
          <a:prstGeom prst="rect">
            <a:avLst/>
          </a:prstGeom>
          <a:noFill/>
          <a:ln/>
        </p:spPr>
        <p:txBody>
          <a:bodyPr wrap="none" rtlCol="0" anchor="t"/>
          <a:lstStyle/>
          <a:p>
            <a:pPr marL="0" indent="0" algn="l">
              <a:lnSpc>
                <a:spcPts val="2734"/>
              </a:lnSpc>
              <a:buNone/>
            </a:pPr>
            <a:r>
              <a:rPr lang="en-US" sz="2187" dirty="0">
                <a:solidFill>
                  <a:srgbClr val="476FD6"/>
                </a:solidFill>
                <a:latin typeface="Roboto Slab" pitchFamily="34" charset="0"/>
                <a:ea typeface="Roboto Slab" pitchFamily="34" charset="-122"/>
                <a:cs typeface="Roboto Slab" pitchFamily="34" charset="-120"/>
              </a:rPr>
              <a:t>Growth Investing</a:t>
            </a:r>
            <a:endParaRPr lang="en-US" sz="2187" dirty="0"/>
          </a:p>
        </p:txBody>
      </p:sp>
      <p:sp>
        <p:nvSpPr>
          <p:cNvPr id="22" name="Text 19"/>
          <p:cNvSpPr/>
          <p:nvPr/>
        </p:nvSpPr>
        <p:spPr>
          <a:xfrm>
            <a:off x="8537258" y="5444371"/>
            <a:ext cx="4055150" cy="1066205"/>
          </a:xfrm>
          <a:prstGeom prst="rect">
            <a:avLst/>
          </a:prstGeom>
          <a:noFill/>
          <a:ln/>
        </p:spPr>
        <p:txBody>
          <a:bodyPr wrap="square" rtlCol="0" anchor="t"/>
          <a:lstStyle/>
          <a:p>
            <a:pPr marL="0" indent="0" algn="l">
              <a:lnSpc>
                <a:spcPts val="2799"/>
              </a:lnSpc>
              <a:buNone/>
            </a:pPr>
            <a:r>
              <a:rPr lang="en-US" sz="1750" dirty="0">
                <a:solidFill>
                  <a:srgbClr val="15213F"/>
                </a:solidFill>
                <a:latin typeface="Roboto" pitchFamily="34" charset="0"/>
                <a:ea typeface="Roboto" pitchFamily="34" charset="-122"/>
                <a:cs typeface="Roboto" pitchFamily="34" charset="-120"/>
              </a:rPr>
              <a:t>Investors target stocks of companies with high growth potential, expecting future earnings expansion.</a:t>
            </a:r>
            <a:endParaRPr lang="en-US" sz="17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5" name="Text 2"/>
          <p:cNvSpPr/>
          <p:nvPr/>
        </p:nvSpPr>
        <p:spPr>
          <a:xfrm>
            <a:off x="833199" y="1503045"/>
            <a:ext cx="6903720" cy="694373"/>
          </a:xfrm>
          <a:prstGeom prst="rect">
            <a:avLst/>
          </a:prstGeom>
          <a:noFill/>
          <a:ln/>
        </p:spPr>
        <p:txBody>
          <a:bodyPr wrap="none" rtlCol="0" anchor="t"/>
          <a:lstStyle/>
          <a:p>
            <a:pPr marL="0" indent="0">
              <a:lnSpc>
                <a:spcPts val="5468"/>
              </a:lnSpc>
              <a:buNone/>
            </a:pPr>
            <a:r>
              <a:rPr lang="en-US" sz="4374" dirty="0">
                <a:solidFill>
                  <a:srgbClr val="476FD6"/>
                </a:solidFill>
                <a:latin typeface="Roboto Slab" pitchFamily="34" charset="0"/>
                <a:ea typeface="Roboto Slab" pitchFamily="34" charset="-122"/>
                <a:cs typeface="Roboto Slab" pitchFamily="34" charset="-120"/>
              </a:rPr>
              <a:t>Regulations and Oversight</a:t>
            </a:r>
            <a:endParaRPr lang="en-US" sz="4374" dirty="0"/>
          </a:p>
        </p:txBody>
      </p:sp>
      <p:sp>
        <p:nvSpPr>
          <p:cNvPr id="6" name="Shape 3"/>
          <p:cNvSpPr/>
          <p:nvPr/>
        </p:nvSpPr>
        <p:spPr>
          <a:xfrm>
            <a:off x="833199" y="2530673"/>
            <a:ext cx="4542115" cy="2338149"/>
          </a:xfrm>
          <a:prstGeom prst="roundRect">
            <a:avLst>
              <a:gd name="adj" fmla="val 5702"/>
            </a:avLst>
          </a:prstGeom>
          <a:solidFill>
            <a:srgbClr val="E7EDF9"/>
          </a:solidFill>
          <a:ln/>
        </p:spPr>
      </p:sp>
      <p:sp>
        <p:nvSpPr>
          <p:cNvPr id="7" name="Text 4"/>
          <p:cNvSpPr/>
          <p:nvPr/>
        </p:nvSpPr>
        <p:spPr>
          <a:xfrm>
            <a:off x="1055370" y="2752844"/>
            <a:ext cx="4097774" cy="694373"/>
          </a:xfrm>
          <a:prstGeom prst="rect">
            <a:avLst/>
          </a:prstGeom>
          <a:noFill/>
          <a:ln/>
        </p:spPr>
        <p:txBody>
          <a:bodyPr wrap="square" rtlCol="0" anchor="t"/>
          <a:lstStyle/>
          <a:p>
            <a:pPr marL="0" indent="0">
              <a:lnSpc>
                <a:spcPts val="2734"/>
              </a:lnSpc>
              <a:buNone/>
            </a:pPr>
            <a:r>
              <a:rPr lang="en-US" sz="2187" dirty="0">
                <a:solidFill>
                  <a:srgbClr val="476FD6"/>
                </a:solidFill>
                <a:latin typeface="Roboto Slab" pitchFamily="34" charset="0"/>
                <a:ea typeface="Roboto Slab" pitchFamily="34" charset="-122"/>
                <a:cs typeface="Roboto Slab" pitchFamily="34" charset="-120"/>
              </a:rPr>
              <a:t>Securities and Exchange Commission (SEC)</a:t>
            </a:r>
            <a:endParaRPr lang="en-US" sz="2187" dirty="0"/>
          </a:p>
        </p:txBody>
      </p:sp>
      <p:sp>
        <p:nvSpPr>
          <p:cNvPr id="8" name="Text 5"/>
          <p:cNvSpPr/>
          <p:nvPr/>
        </p:nvSpPr>
        <p:spPr>
          <a:xfrm>
            <a:off x="1055370" y="3580448"/>
            <a:ext cx="4097774" cy="1066205"/>
          </a:xfrm>
          <a:prstGeom prst="rect">
            <a:avLst/>
          </a:prstGeom>
          <a:noFill/>
          <a:ln/>
        </p:spPr>
        <p:txBody>
          <a:bodyPr wrap="square" rtlCol="0" anchor="t"/>
          <a:lstStyle/>
          <a:p>
            <a:pPr marL="0" indent="0">
              <a:lnSpc>
                <a:spcPts val="2799"/>
              </a:lnSpc>
              <a:buNone/>
            </a:pPr>
            <a:r>
              <a:rPr lang="en-US" sz="1750" dirty="0">
                <a:solidFill>
                  <a:srgbClr val="15213F"/>
                </a:solidFill>
                <a:latin typeface="Roboto" pitchFamily="34" charset="0"/>
                <a:ea typeface="Roboto" pitchFamily="34" charset="-122"/>
                <a:cs typeface="Roboto" pitchFamily="34" charset="-120"/>
              </a:rPr>
              <a:t>The SEC oversees U.S. stock exchanges, protecting investors and ensuring fair market practices.</a:t>
            </a:r>
            <a:endParaRPr lang="en-US" sz="1750" dirty="0"/>
          </a:p>
        </p:txBody>
      </p:sp>
      <p:sp>
        <p:nvSpPr>
          <p:cNvPr id="9" name="Shape 6"/>
          <p:cNvSpPr/>
          <p:nvPr/>
        </p:nvSpPr>
        <p:spPr>
          <a:xfrm>
            <a:off x="5597485" y="2530673"/>
            <a:ext cx="4542115" cy="2338149"/>
          </a:xfrm>
          <a:prstGeom prst="roundRect">
            <a:avLst>
              <a:gd name="adj" fmla="val 5702"/>
            </a:avLst>
          </a:prstGeom>
          <a:solidFill>
            <a:srgbClr val="E7EDF9"/>
          </a:solidFill>
          <a:ln/>
        </p:spPr>
      </p:sp>
      <p:sp>
        <p:nvSpPr>
          <p:cNvPr id="10" name="Text 7"/>
          <p:cNvSpPr/>
          <p:nvPr/>
        </p:nvSpPr>
        <p:spPr>
          <a:xfrm>
            <a:off x="5819656" y="2752844"/>
            <a:ext cx="4097774" cy="694373"/>
          </a:xfrm>
          <a:prstGeom prst="rect">
            <a:avLst/>
          </a:prstGeom>
          <a:noFill/>
          <a:ln/>
        </p:spPr>
        <p:txBody>
          <a:bodyPr wrap="square" rtlCol="0" anchor="t"/>
          <a:lstStyle/>
          <a:p>
            <a:pPr marL="0" indent="0">
              <a:lnSpc>
                <a:spcPts val="2734"/>
              </a:lnSpc>
              <a:buNone/>
            </a:pPr>
            <a:r>
              <a:rPr lang="en-US" sz="2187" dirty="0">
                <a:solidFill>
                  <a:srgbClr val="476FD6"/>
                </a:solidFill>
                <a:latin typeface="Roboto Slab" pitchFamily="34" charset="0"/>
                <a:ea typeface="Roboto Slab" pitchFamily="34" charset="-122"/>
                <a:cs typeface="Roboto Slab" pitchFamily="34" charset="-120"/>
              </a:rPr>
              <a:t>Financial Conduct Authority (FCA)</a:t>
            </a:r>
            <a:endParaRPr lang="en-US" sz="2187" dirty="0"/>
          </a:p>
        </p:txBody>
      </p:sp>
      <p:sp>
        <p:nvSpPr>
          <p:cNvPr id="11" name="Text 8"/>
          <p:cNvSpPr/>
          <p:nvPr/>
        </p:nvSpPr>
        <p:spPr>
          <a:xfrm>
            <a:off x="5819656" y="3580448"/>
            <a:ext cx="4097774" cy="1066205"/>
          </a:xfrm>
          <a:prstGeom prst="rect">
            <a:avLst/>
          </a:prstGeom>
          <a:noFill/>
          <a:ln/>
        </p:spPr>
        <p:txBody>
          <a:bodyPr wrap="square" rtlCol="0" anchor="t"/>
          <a:lstStyle/>
          <a:p>
            <a:pPr marL="0" indent="0">
              <a:lnSpc>
                <a:spcPts val="2799"/>
              </a:lnSpc>
              <a:buNone/>
            </a:pPr>
            <a:r>
              <a:rPr lang="en-US" sz="1750" dirty="0">
                <a:solidFill>
                  <a:srgbClr val="15213F"/>
                </a:solidFill>
                <a:latin typeface="Roboto" pitchFamily="34" charset="0"/>
                <a:ea typeface="Roboto" pitchFamily="34" charset="-122"/>
                <a:cs typeface="Roboto" pitchFamily="34" charset="-120"/>
              </a:rPr>
              <a:t>The FCA regulates stock exchanges in the United Kingdom, promoting market integrity and consumer protection.</a:t>
            </a:r>
            <a:endParaRPr lang="en-US" sz="1750" dirty="0"/>
          </a:p>
        </p:txBody>
      </p:sp>
      <p:sp>
        <p:nvSpPr>
          <p:cNvPr id="12" name="Shape 9"/>
          <p:cNvSpPr/>
          <p:nvPr/>
        </p:nvSpPr>
        <p:spPr>
          <a:xfrm>
            <a:off x="833199" y="5090993"/>
            <a:ext cx="9306401" cy="1635562"/>
          </a:xfrm>
          <a:prstGeom prst="roundRect">
            <a:avLst>
              <a:gd name="adj" fmla="val 8151"/>
            </a:avLst>
          </a:prstGeom>
          <a:solidFill>
            <a:srgbClr val="E7EDF9"/>
          </a:solidFill>
          <a:ln/>
        </p:spPr>
      </p:sp>
      <p:sp>
        <p:nvSpPr>
          <p:cNvPr id="13" name="Text 10"/>
          <p:cNvSpPr/>
          <p:nvPr/>
        </p:nvSpPr>
        <p:spPr>
          <a:xfrm>
            <a:off x="1055370" y="5313164"/>
            <a:ext cx="3634740" cy="347186"/>
          </a:xfrm>
          <a:prstGeom prst="rect">
            <a:avLst/>
          </a:prstGeom>
          <a:noFill/>
          <a:ln/>
        </p:spPr>
        <p:txBody>
          <a:bodyPr wrap="none" rtlCol="0" anchor="t"/>
          <a:lstStyle/>
          <a:p>
            <a:pPr marL="0" indent="0">
              <a:lnSpc>
                <a:spcPts val="2734"/>
              </a:lnSpc>
              <a:buNone/>
            </a:pPr>
            <a:r>
              <a:rPr lang="en-US" sz="2187" dirty="0">
                <a:solidFill>
                  <a:srgbClr val="476FD6"/>
                </a:solidFill>
                <a:latin typeface="Roboto Slab" pitchFamily="34" charset="0"/>
                <a:ea typeface="Roboto Slab" pitchFamily="34" charset="-122"/>
                <a:cs typeface="Roboto Slab" pitchFamily="34" charset="-120"/>
              </a:rPr>
              <a:t>International Organizations</a:t>
            </a:r>
            <a:endParaRPr lang="en-US" sz="2187" dirty="0"/>
          </a:p>
        </p:txBody>
      </p:sp>
      <p:sp>
        <p:nvSpPr>
          <p:cNvPr id="14" name="Text 11"/>
          <p:cNvSpPr/>
          <p:nvPr/>
        </p:nvSpPr>
        <p:spPr>
          <a:xfrm>
            <a:off x="1055370" y="5793581"/>
            <a:ext cx="8862060" cy="710803"/>
          </a:xfrm>
          <a:prstGeom prst="rect">
            <a:avLst/>
          </a:prstGeom>
          <a:noFill/>
          <a:ln/>
        </p:spPr>
        <p:txBody>
          <a:bodyPr wrap="square" rtlCol="0" anchor="t"/>
          <a:lstStyle/>
          <a:p>
            <a:pPr marL="0" indent="0">
              <a:lnSpc>
                <a:spcPts val="2799"/>
              </a:lnSpc>
              <a:buNone/>
            </a:pPr>
            <a:r>
              <a:rPr lang="en-US" sz="1750" dirty="0">
                <a:solidFill>
                  <a:srgbClr val="15213F"/>
                </a:solidFill>
                <a:latin typeface="Roboto" pitchFamily="34" charset="0"/>
                <a:ea typeface="Roboto" pitchFamily="34" charset="-122"/>
                <a:cs typeface="Roboto" pitchFamily="34" charset="-120"/>
              </a:rPr>
              <a:t>Bodies like IOSCO work towards global coordination and standardization of securities regulations.</a:t>
            </a:r>
            <a:endParaRPr lang="en-US" sz="17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
        <p:nvSpPr>
          <p:cNvPr id="4" name="Text 2"/>
          <p:cNvSpPr/>
          <p:nvPr/>
        </p:nvSpPr>
        <p:spPr>
          <a:xfrm>
            <a:off x="2037993" y="2197537"/>
            <a:ext cx="8229600" cy="694373"/>
          </a:xfrm>
          <a:prstGeom prst="rect">
            <a:avLst/>
          </a:prstGeom>
          <a:noFill/>
          <a:ln/>
        </p:spPr>
        <p:txBody>
          <a:bodyPr wrap="none" rtlCol="0" anchor="t"/>
          <a:lstStyle/>
          <a:p>
            <a:pPr marL="0" indent="0">
              <a:lnSpc>
                <a:spcPts val="5468"/>
              </a:lnSpc>
              <a:buNone/>
            </a:pPr>
            <a:r>
              <a:rPr lang="en-US" sz="4374" dirty="0">
                <a:solidFill>
                  <a:srgbClr val="476FD6"/>
                </a:solidFill>
                <a:latin typeface="Roboto Slab" pitchFamily="34" charset="0"/>
                <a:ea typeface="Roboto Slab" pitchFamily="34" charset="-122"/>
                <a:cs typeface="Roboto Slab" pitchFamily="34" charset="-120"/>
              </a:rPr>
              <a:t>Primary and Secondary Market</a:t>
            </a:r>
            <a:endParaRPr lang="en-US" sz="4374" dirty="0"/>
          </a:p>
        </p:txBody>
      </p:sp>
      <p:sp>
        <p:nvSpPr>
          <p:cNvPr id="5" name="Shape 3"/>
          <p:cNvSpPr/>
          <p:nvPr/>
        </p:nvSpPr>
        <p:spPr>
          <a:xfrm>
            <a:off x="2037993" y="3336250"/>
            <a:ext cx="10554414" cy="1347907"/>
          </a:xfrm>
          <a:prstGeom prst="rect">
            <a:avLst/>
          </a:prstGeom>
          <a:solidFill>
            <a:srgbClr val="E7EDF9"/>
          </a:solidFill>
          <a:ln/>
        </p:spPr>
      </p:sp>
      <p:sp>
        <p:nvSpPr>
          <p:cNvPr id="6" name="Text 4"/>
          <p:cNvSpPr/>
          <p:nvPr/>
        </p:nvSpPr>
        <p:spPr>
          <a:xfrm>
            <a:off x="2260163" y="3477101"/>
            <a:ext cx="4829056" cy="355402"/>
          </a:xfrm>
          <a:prstGeom prst="rect">
            <a:avLst/>
          </a:prstGeom>
          <a:noFill/>
          <a:ln/>
        </p:spPr>
        <p:txBody>
          <a:bodyPr wrap="none" rtlCol="0" anchor="t"/>
          <a:lstStyle/>
          <a:p>
            <a:pPr marL="0" indent="0">
              <a:lnSpc>
                <a:spcPts val="2799"/>
              </a:lnSpc>
              <a:buNone/>
            </a:pPr>
            <a:r>
              <a:rPr lang="en-US" sz="1750" b="1" dirty="0">
                <a:solidFill>
                  <a:srgbClr val="15213F"/>
                </a:solidFill>
                <a:latin typeface="Roboto" pitchFamily="34" charset="0"/>
                <a:ea typeface="Roboto" pitchFamily="34" charset="-122"/>
                <a:cs typeface="Roboto" pitchFamily="34" charset="-120"/>
              </a:rPr>
              <a:t>Primary Market</a:t>
            </a:r>
            <a:endParaRPr lang="en-US" sz="1750" dirty="0"/>
          </a:p>
        </p:txBody>
      </p:sp>
      <p:sp>
        <p:nvSpPr>
          <p:cNvPr id="7" name="Text 5"/>
          <p:cNvSpPr/>
          <p:nvPr/>
        </p:nvSpPr>
        <p:spPr>
          <a:xfrm>
            <a:off x="7541181" y="3477101"/>
            <a:ext cx="4829056" cy="1066205"/>
          </a:xfrm>
          <a:prstGeom prst="rect">
            <a:avLst/>
          </a:prstGeom>
          <a:noFill/>
          <a:ln/>
        </p:spPr>
        <p:txBody>
          <a:bodyPr wrap="square" rtlCol="0" anchor="t"/>
          <a:lstStyle/>
          <a:p>
            <a:pPr marL="0" indent="0">
              <a:lnSpc>
                <a:spcPts val="2799"/>
              </a:lnSpc>
              <a:buNone/>
            </a:pPr>
            <a:r>
              <a:rPr lang="en-US" sz="1750" dirty="0">
                <a:solidFill>
                  <a:srgbClr val="15213F"/>
                </a:solidFill>
                <a:latin typeface="Roboto" pitchFamily="34" charset="0"/>
                <a:ea typeface="Roboto" pitchFamily="34" charset="-122"/>
                <a:cs typeface="Roboto" pitchFamily="34" charset="-120"/>
              </a:rPr>
              <a:t>Newly issued securities are sold directly by companies to investors, raising capital for expansion.</a:t>
            </a:r>
            <a:endParaRPr lang="en-US" sz="1750" dirty="0"/>
          </a:p>
        </p:txBody>
      </p:sp>
      <p:sp>
        <p:nvSpPr>
          <p:cNvPr id="8" name="Text 6"/>
          <p:cNvSpPr/>
          <p:nvPr/>
        </p:nvSpPr>
        <p:spPr>
          <a:xfrm>
            <a:off x="2260163" y="4825008"/>
            <a:ext cx="4829056" cy="355402"/>
          </a:xfrm>
          <a:prstGeom prst="rect">
            <a:avLst/>
          </a:prstGeom>
          <a:noFill/>
          <a:ln/>
        </p:spPr>
        <p:txBody>
          <a:bodyPr wrap="none" rtlCol="0" anchor="t"/>
          <a:lstStyle/>
          <a:p>
            <a:pPr marL="0" indent="0">
              <a:lnSpc>
                <a:spcPts val="2799"/>
              </a:lnSpc>
              <a:buNone/>
            </a:pPr>
            <a:r>
              <a:rPr lang="en-US" sz="1750" b="1" dirty="0">
                <a:solidFill>
                  <a:srgbClr val="15213F"/>
                </a:solidFill>
                <a:latin typeface="Roboto" pitchFamily="34" charset="0"/>
                <a:ea typeface="Roboto" pitchFamily="34" charset="-122"/>
                <a:cs typeface="Roboto" pitchFamily="34" charset="-120"/>
              </a:rPr>
              <a:t>Secondary Market</a:t>
            </a:r>
            <a:endParaRPr lang="en-US" sz="1750" dirty="0"/>
          </a:p>
        </p:txBody>
      </p:sp>
      <p:sp>
        <p:nvSpPr>
          <p:cNvPr id="9" name="Text 7"/>
          <p:cNvSpPr/>
          <p:nvPr/>
        </p:nvSpPr>
        <p:spPr>
          <a:xfrm>
            <a:off x="7541181" y="4825008"/>
            <a:ext cx="4829056" cy="1066205"/>
          </a:xfrm>
          <a:prstGeom prst="rect">
            <a:avLst/>
          </a:prstGeom>
          <a:noFill/>
          <a:ln/>
        </p:spPr>
        <p:txBody>
          <a:bodyPr wrap="square" rtlCol="0" anchor="t"/>
          <a:lstStyle/>
          <a:p>
            <a:pPr marL="0" indent="0">
              <a:lnSpc>
                <a:spcPts val="2799"/>
              </a:lnSpc>
              <a:buNone/>
            </a:pPr>
            <a:r>
              <a:rPr lang="en-US" sz="1750" dirty="0">
                <a:solidFill>
                  <a:srgbClr val="15213F"/>
                </a:solidFill>
                <a:latin typeface="Roboto" pitchFamily="34" charset="0"/>
                <a:ea typeface="Roboto" pitchFamily="34" charset="-122"/>
                <a:cs typeface="Roboto" pitchFamily="34" charset="-120"/>
              </a:rPr>
              <a:t>Investors buy and sell existing securities among themselves, allowing for liquidity and price discovery.</a:t>
            </a:r>
            <a:endParaRPr lang="en-US" sz="17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pic>
        <p:nvPicPr>
          <p:cNvPr id="4"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5" name="Text 2"/>
          <p:cNvSpPr/>
          <p:nvPr/>
        </p:nvSpPr>
        <p:spPr>
          <a:xfrm>
            <a:off x="4490798" y="2351365"/>
            <a:ext cx="6695361" cy="694373"/>
          </a:xfrm>
          <a:prstGeom prst="rect">
            <a:avLst/>
          </a:prstGeom>
          <a:noFill/>
          <a:ln/>
        </p:spPr>
        <p:txBody>
          <a:bodyPr wrap="none" rtlCol="0" anchor="t"/>
          <a:lstStyle/>
          <a:p>
            <a:pPr marL="0" indent="0" algn="ctr">
              <a:lnSpc>
                <a:spcPts val="5468"/>
              </a:lnSpc>
              <a:buNone/>
            </a:pPr>
            <a:r>
              <a:rPr lang="en-US" sz="4374" dirty="0">
                <a:solidFill>
                  <a:srgbClr val="476FD6"/>
                </a:solidFill>
                <a:latin typeface="Roboto Slab" pitchFamily="34" charset="0"/>
                <a:ea typeface="Roboto Slab" pitchFamily="34" charset="-122"/>
                <a:cs typeface="Roboto Slab" pitchFamily="34" charset="-120"/>
              </a:rPr>
              <a:t>IPO and </a:t>
            </a:r>
            <a:r>
              <a:rPr lang="en-US" sz="4374" dirty="0" smtClean="0">
                <a:solidFill>
                  <a:srgbClr val="476FD6"/>
                </a:solidFill>
                <a:latin typeface="Roboto Slab" pitchFamily="34" charset="0"/>
                <a:ea typeface="Roboto Slab" pitchFamily="34" charset="-122"/>
                <a:cs typeface="Roboto Slab" pitchFamily="34" charset="-120"/>
              </a:rPr>
              <a:t>FPO</a:t>
            </a:r>
            <a:endParaRPr lang="en-US" sz="4374" dirty="0"/>
          </a:p>
        </p:txBody>
      </p:sp>
      <p:sp>
        <p:nvSpPr>
          <p:cNvPr id="6" name="Shape 3"/>
          <p:cNvSpPr/>
          <p:nvPr/>
        </p:nvSpPr>
        <p:spPr>
          <a:xfrm>
            <a:off x="4490799" y="3552587"/>
            <a:ext cx="499943" cy="499943"/>
          </a:xfrm>
          <a:prstGeom prst="roundRect">
            <a:avLst>
              <a:gd name="adj" fmla="val 26667"/>
            </a:avLst>
          </a:prstGeom>
          <a:solidFill>
            <a:srgbClr val="E7EDF9"/>
          </a:solidFill>
          <a:ln/>
        </p:spPr>
      </p:sp>
      <p:sp>
        <p:nvSpPr>
          <p:cNvPr id="7" name="Text 4"/>
          <p:cNvSpPr/>
          <p:nvPr/>
        </p:nvSpPr>
        <p:spPr>
          <a:xfrm>
            <a:off x="4672132" y="3594259"/>
            <a:ext cx="137160" cy="416481"/>
          </a:xfrm>
          <a:prstGeom prst="rect">
            <a:avLst/>
          </a:prstGeom>
          <a:noFill/>
          <a:ln/>
        </p:spPr>
        <p:txBody>
          <a:bodyPr wrap="none" rtlCol="0" anchor="t"/>
          <a:lstStyle/>
          <a:p>
            <a:pPr marL="0" indent="0" algn="ctr">
              <a:lnSpc>
                <a:spcPts val="3281"/>
              </a:lnSpc>
              <a:buNone/>
            </a:pPr>
            <a:r>
              <a:rPr lang="en-US" sz="2624" dirty="0">
                <a:solidFill>
                  <a:srgbClr val="476FD6"/>
                </a:solidFill>
                <a:latin typeface="Roboto Slab" pitchFamily="34" charset="0"/>
                <a:ea typeface="Roboto Slab" pitchFamily="34" charset="-122"/>
                <a:cs typeface="Roboto Slab" pitchFamily="34" charset="-120"/>
              </a:rPr>
              <a:t>1</a:t>
            </a:r>
            <a:endParaRPr lang="en-US" sz="2624" dirty="0"/>
          </a:p>
        </p:txBody>
      </p:sp>
      <p:sp>
        <p:nvSpPr>
          <p:cNvPr id="8" name="Text 5"/>
          <p:cNvSpPr/>
          <p:nvPr/>
        </p:nvSpPr>
        <p:spPr>
          <a:xfrm>
            <a:off x="5212913" y="3628906"/>
            <a:ext cx="3535680" cy="347186"/>
          </a:xfrm>
          <a:prstGeom prst="rect">
            <a:avLst/>
          </a:prstGeom>
          <a:noFill/>
          <a:ln/>
        </p:spPr>
        <p:txBody>
          <a:bodyPr wrap="none" rtlCol="0" anchor="t"/>
          <a:lstStyle/>
          <a:p>
            <a:pPr marL="0" indent="0">
              <a:lnSpc>
                <a:spcPts val="2734"/>
              </a:lnSpc>
              <a:buNone/>
            </a:pPr>
            <a:r>
              <a:rPr lang="en-US" sz="2187" dirty="0">
                <a:solidFill>
                  <a:srgbClr val="476FD6"/>
                </a:solidFill>
                <a:latin typeface="Roboto Slab" pitchFamily="34" charset="0"/>
                <a:ea typeface="Roboto Slab" pitchFamily="34" charset="-122"/>
                <a:cs typeface="Roboto Slab" pitchFamily="34" charset="-120"/>
              </a:rPr>
              <a:t>IPO (Initial Public Offering)</a:t>
            </a:r>
            <a:endParaRPr lang="en-US" sz="2187" dirty="0"/>
          </a:p>
        </p:txBody>
      </p:sp>
      <p:sp>
        <p:nvSpPr>
          <p:cNvPr id="9" name="Text 6"/>
          <p:cNvSpPr/>
          <p:nvPr/>
        </p:nvSpPr>
        <p:spPr>
          <a:xfrm>
            <a:off x="5212913" y="4109323"/>
            <a:ext cx="3820001" cy="1421606"/>
          </a:xfrm>
          <a:prstGeom prst="rect">
            <a:avLst/>
          </a:prstGeom>
          <a:noFill/>
          <a:ln/>
        </p:spPr>
        <p:txBody>
          <a:bodyPr wrap="square" rtlCol="0" anchor="t"/>
          <a:lstStyle/>
          <a:p>
            <a:pPr marL="0" indent="0">
              <a:lnSpc>
                <a:spcPts val="2799"/>
              </a:lnSpc>
              <a:buNone/>
            </a:pPr>
            <a:r>
              <a:rPr lang="en-US" sz="1750" dirty="0">
                <a:solidFill>
                  <a:srgbClr val="15213F"/>
                </a:solidFill>
                <a:latin typeface="Roboto" pitchFamily="34" charset="0"/>
                <a:ea typeface="Roboto" pitchFamily="34" charset="-122"/>
                <a:cs typeface="Roboto" pitchFamily="34" charset="-120"/>
              </a:rPr>
              <a:t>Companies go public by offering shares to the public for the first time, often generating significant interest among investors.</a:t>
            </a:r>
            <a:endParaRPr lang="en-US" sz="1750" dirty="0"/>
          </a:p>
        </p:txBody>
      </p:sp>
      <p:sp>
        <p:nvSpPr>
          <p:cNvPr id="10" name="Shape 7"/>
          <p:cNvSpPr/>
          <p:nvPr/>
        </p:nvSpPr>
        <p:spPr>
          <a:xfrm>
            <a:off x="9255085" y="3552587"/>
            <a:ext cx="499943" cy="499943"/>
          </a:xfrm>
          <a:prstGeom prst="roundRect">
            <a:avLst>
              <a:gd name="adj" fmla="val 26667"/>
            </a:avLst>
          </a:prstGeom>
          <a:solidFill>
            <a:srgbClr val="E7EDF9"/>
          </a:solidFill>
          <a:ln/>
        </p:spPr>
      </p:sp>
      <p:sp>
        <p:nvSpPr>
          <p:cNvPr id="11" name="Text 8"/>
          <p:cNvSpPr/>
          <p:nvPr/>
        </p:nvSpPr>
        <p:spPr>
          <a:xfrm>
            <a:off x="9413558" y="3594259"/>
            <a:ext cx="182880" cy="416481"/>
          </a:xfrm>
          <a:prstGeom prst="rect">
            <a:avLst/>
          </a:prstGeom>
          <a:noFill/>
          <a:ln/>
        </p:spPr>
        <p:txBody>
          <a:bodyPr wrap="none" rtlCol="0" anchor="t"/>
          <a:lstStyle/>
          <a:p>
            <a:pPr marL="0" indent="0" algn="ctr">
              <a:lnSpc>
                <a:spcPts val="3281"/>
              </a:lnSpc>
              <a:buNone/>
            </a:pPr>
            <a:r>
              <a:rPr lang="en-US" sz="2624" dirty="0">
                <a:solidFill>
                  <a:srgbClr val="476FD6"/>
                </a:solidFill>
                <a:latin typeface="Roboto Slab" pitchFamily="34" charset="0"/>
                <a:ea typeface="Roboto Slab" pitchFamily="34" charset="-122"/>
                <a:cs typeface="Roboto Slab" pitchFamily="34" charset="-120"/>
              </a:rPr>
              <a:t>2</a:t>
            </a:r>
            <a:endParaRPr lang="en-US" sz="2624" dirty="0"/>
          </a:p>
        </p:txBody>
      </p:sp>
      <p:sp>
        <p:nvSpPr>
          <p:cNvPr id="12" name="Text 9"/>
          <p:cNvSpPr/>
          <p:nvPr/>
        </p:nvSpPr>
        <p:spPr>
          <a:xfrm>
            <a:off x="9977199" y="3628906"/>
            <a:ext cx="3820001" cy="694373"/>
          </a:xfrm>
          <a:prstGeom prst="rect">
            <a:avLst/>
          </a:prstGeom>
          <a:noFill/>
          <a:ln/>
        </p:spPr>
        <p:txBody>
          <a:bodyPr wrap="square" rtlCol="0" anchor="t"/>
          <a:lstStyle/>
          <a:p>
            <a:pPr marL="0" indent="0">
              <a:lnSpc>
                <a:spcPts val="2734"/>
              </a:lnSpc>
              <a:buNone/>
            </a:pPr>
            <a:r>
              <a:rPr lang="en-US" sz="2187" dirty="0">
                <a:solidFill>
                  <a:srgbClr val="476FD6"/>
                </a:solidFill>
                <a:latin typeface="Roboto Slab" pitchFamily="34" charset="0"/>
                <a:ea typeface="Roboto Slab" pitchFamily="34" charset="-122"/>
                <a:cs typeface="Roboto Slab" pitchFamily="34" charset="-120"/>
              </a:rPr>
              <a:t>FPO (Follow-on Public Offering)</a:t>
            </a:r>
            <a:endParaRPr lang="en-US" sz="2187" dirty="0"/>
          </a:p>
        </p:txBody>
      </p:sp>
      <p:sp>
        <p:nvSpPr>
          <p:cNvPr id="13" name="Text 10"/>
          <p:cNvSpPr/>
          <p:nvPr/>
        </p:nvSpPr>
        <p:spPr>
          <a:xfrm>
            <a:off x="9977199" y="4456509"/>
            <a:ext cx="3820001" cy="1421606"/>
          </a:xfrm>
          <a:prstGeom prst="rect">
            <a:avLst/>
          </a:prstGeom>
          <a:noFill/>
          <a:ln/>
        </p:spPr>
        <p:txBody>
          <a:bodyPr wrap="square" rtlCol="0" anchor="t"/>
          <a:lstStyle/>
          <a:p>
            <a:pPr marL="0" indent="0">
              <a:lnSpc>
                <a:spcPts val="2799"/>
              </a:lnSpc>
              <a:buNone/>
            </a:pPr>
            <a:r>
              <a:rPr lang="en-US" sz="1750" dirty="0">
                <a:solidFill>
                  <a:srgbClr val="15213F"/>
                </a:solidFill>
                <a:latin typeface="Roboto" pitchFamily="34" charset="0"/>
                <a:ea typeface="Roboto" pitchFamily="34" charset="-122"/>
                <a:cs typeface="Roboto" pitchFamily="34" charset="-120"/>
              </a:rPr>
              <a:t>Companies with already listed shares issue additional shares for sale, providing an opportunity for expansion or reducing debt.</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1844040" y="685800"/>
            <a:ext cx="10332720" cy="6476999"/>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5360" y="762000"/>
            <a:ext cx="8061960" cy="5909310"/>
          </a:xfrm>
          <a:prstGeom prst="rect">
            <a:avLst/>
          </a:prstGeom>
        </p:spPr>
        <p:txBody>
          <a:bodyPr wrap="square">
            <a:spAutoFit/>
          </a:bodyPr>
          <a:lstStyle/>
          <a:p>
            <a:pPr lvl="0" eaLnBrk="0" fontAlgn="base" hangingPunct="0">
              <a:spcBef>
                <a:spcPct val="0"/>
              </a:spcBef>
              <a:spcAft>
                <a:spcPct val="0"/>
              </a:spcAft>
            </a:pPr>
            <a:r>
              <a:rPr lang="en-US" sz="4000" b="1" dirty="0" smtClean="0">
                <a:solidFill>
                  <a:srgbClr val="444444"/>
                </a:solidFill>
                <a:latin typeface="Poppins"/>
                <a:cs typeface="Arial" pitchFamily="34" charset="0"/>
              </a:rPr>
              <a:t>Functions of Stock Exchange</a:t>
            </a:r>
          </a:p>
          <a:p>
            <a:pPr lvl="0" eaLnBrk="0" fontAlgn="base" hangingPunct="0">
              <a:spcBef>
                <a:spcPct val="0"/>
              </a:spcBef>
              <a:spcAft>
                <a:spcPct val="0"/>
              </a:spcAft>
            </a:pPr>
            <a:endParaRPr lang="en-US" sz="3200" dirty="0" smtClean="0">
              <a:latin typeface="Arial" pitchFamily="34" charset="0"/>
              <a:cs typeface="Arial" pitchFamily="34" charset="0"/>
            </a:endParaRPr>
          </a:p>
          <a:p>
            <a:pPr lvl="0" eaLnBrk="0" fontAlgn="base" hangingPunct="0">
              <a:spcBef>
                <a:spcPct val="0"/>
              </a:spcBef>
              <a:spcAft>
                <a:spcPct val="0"/>
              </a:spcAft>
              <a:buFontTx/>
              <a:buAutoNum type="arabicPeriod"/>
            </a:pPr>
            <a:r>
              <a:rPr lang="en-US" b="1" dirty="0" smtClean="0">
                <a:solidFill>
                  <a:srgbClr val="444444"/>
                </a:solidFill>
                <a:latin typeface="Poppins"/>
                <a:cs typeface="Arial" pitchFamily="34" charset="0"/>
              </a:rPr>
              <a:t>Role of an Economic Barometer:</a:t>
            </a:r>
            <a:r>
              <a:rPr lang="en-US" dirty="0" smtClean="0">
                <a:solidFill>
                  <a:srgbClr val="444444"/>
                </a:solidFill>
                <a:latin typeface="Poppins"/>
                <a:cs typeface="Arial" pitchFamily="34" charset="0"/>
              </a:rPr>
              <a:t>  Stock exchange serves as an economic barometer that is indicative of the state of the economy. It records all the major and minor changes in the share prices. It is rightly said to be the pulse of the economy, which reflects the state of the economy.</a:t>
            </a:r>
          </a:p>
          <a:p>
            <a:pPr lvl="0" eaLnBrk="0" fontAlgn="base" hangingPunct="0">
              <a:spcBef>
                <a:spcPct val="0"/>
              </a:spcBef>
              <a:spcAft>
                <a:spcPct val="0"/>
              </a:spcAft>
              <a:buFontTx/>
              <a:buAutoNum type="arabicPeriod" startAt="2"/>
            </a:pPr>
            <a:r>
              <a:rPr lang="en-US" b="1" dirty="0" smtClean="0">
                <a:solidFill>
                  <a:srgbClr val="444444"/>
                </a:solidFill>
                <a:latin typeface="Poppins"/>
                <a:cs typeface="Arial" pitchFamily="34" charset="0"/>
              </a:rPr>
              <a:t>Valuation of Securities:</a:t>
            </a:r>
            <a:r>
              <a:rPr lang="en-US" dirty="0" smtClean="0">
                <a:solidFill>
                  <a:srgbClr val="444444"/>
                </a:solidFill>
                <a:latin typeface="Poppins"/>
                <a:cs typeface="Arial" pitchFamily="34" charset="0"/>
              </a:rPr>
              <a:t> Stock market helps in the valuation of securities based on the factors of supply and demand. The securities offered by companies that are profitable and growth-oriented tend to be valued higher. Valuation of securities helps creditors, investors and government in performing their respective functions.</a:t>
            </a:r>
          </a:p>
          <a:p>
            <a:pPr lvl="0" eaLnBrk="0" fontAlgn="base" hangingPunct="0">
              <a:spcBef>
                <a:spcPct val="0"/>
              </a:spcBef>
              <a:spcAft>
                <a:spcPct val="0"/>
              </a:spcAft>
              <a:buFontTx/>
              <a:buAutoNum type="arabicPeriod" startAt="3"/>
            </a:pPr>
            <a:r>
              <a:rPr lang="en-US" b="1" dirty="0" smtClean="0">
                <a:solidFill>
                  <a:srgbClr val="444444"/>
                </a:solidFill>
                <a:latin typeface="Poppins"/>
                <a:cs typeface="Arial" pitchFamily="34" charset="0"/>
              </a:rPr>
              <a:t>Transactional Safety:</a:t>
            </a:r>
            <a:r>
              <a:rPr lang="en-US" dirty="0" smtClean="0">
                <a:solidFill>
                  <a:srgbClr val="444444"/>
                </a:solidFill>
                <a:latin typeface="Poppins"/>
                <a:cs typeface="Arial" pitchFamily="34" charset="0"/>
              </a:rPr>
              <a:t> Transactional safety is ensured as the securities that are traded in the stock exchange are listed, and the listing of securities is done after verifying the company’s position. All companies listed have to adhere to the rules and regulations as laid out by the governing body.</a:t>
            </a:r>
          </a:p>
          <a:p>
            <a:pPr lvl="0" eaLnBrk="0" fontAlgn="base" hangingPunct="0">
              <a:spcBef>
                <a:spcPct val="0"/>
              </a:spcBef>
              <a:spcAft>
                <a:spcPct val="0"/>
              </a:spcAft>
              <a:buFontTx/>
              <a:buAutoNum type="arabicPeriod" startAt="4"/>
            </a:pPr>
            <a:r>
              <a:rPr lang="en-US" b="1" dirty="0" smtClean="0">
                <a:solidFill>
                  <a:srgbClr val="444444"/>
                </a:solidFill>
                <a:latin typeface="Poppins"/>
                <a:cs typeface="Arial" pitchFamily="34" charset="0"/>
              </a:rPr>
              <a:t>Contributor to Economic Growth:</a:t>
            </a:r>
            <a:r>
              <a:rPr lang="en-US" dirty="0" smtClean="0">
                <a:solidFill>
                  <a:srgbClr val="444444"/>
                </a:solidFill>
                <a:latin typeface="Poppins"/>
                <a:cs typeface="Arial" pitchFamily="34" charset="0"/>
              </a:rPr>
              <a:t> Stock exchange offers a platform for trading of securities of the various companies. This process of trading involves continuous disinvestment and reinvestment, which offers opportunities for capital formation and subsequently, growth of the economy</a:t>
            </a:r>
            <a:r>
              <a:rPr lang="en-US" dirty="0" smtClean="0">
                <a:solidFill>
                  <a:srgbClr val="444444"/>
                </a:solidFill>
                <a:latin typeface="Poppins"/>
                <a:cs typeface="Arial" pitchFamily="34" charset="0"/>
              </a:rPr>
              <a:t>.</a:t>
            </a:r>
            <a:endParaRPr lang="en-US" dirty="0" smtClean="0">
              <a:solidFill>
                <a:srgbClr val="444444"/>
              </a:solidFill>
              <a:latin typeface="Poppins"/>
              <a:cs typeface="Arial" pitchFamily="34" charset="0"/>
            </a:endParaRPr>
          </a:p>
        </p:txBody>
      </p:sp>
      <p:pic>
        <p:nvPicPr>
          <p:cNvPr id="3" name="Image 0" descr="preencoded.png"/>
          <p:cNvPicPr>
            <a:picLocks noChangeAspect="1"/>
          </p:cNvPicPr>
          <p:nvPr/>
        </p:nvPicPr>
        <p:blipFill>
          <a:blip r:embed="rId2"/>
          <a:stretch>
            <a:fillRect/>
          </a:stretch>
        </p:blipFill>
        <p:spPr>
          <a:xfrm>
            <a:off x="10972800" y="0"/>
            <a:ext cx="3657600" cy="8229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929640"/>
            <a:ext cx="7528560" cy="5355312"/>
          </a:xfrm>
          <a:prstGeom prst="rect">
            <a:avLst/>
          </a:prstGeom>
        </p:spPr>
        <p:txBody>
          <a:bodyPr wrap="square">
            <a:spAutoFit/>
          </a:bodyPr>
          <a:lstStyle/>
          <a:p>
            <a:pPr lvl="0" eaLnBrk="0" fontAlgn="base" hangingPunct="0">
              <a:spcBef>
                <a:spcPct val="0"/>
              </a:spcBef>
              <a:spcAft>
                <a:spcPct val="0"/>
              </a:spcAft>
              <a:buFontTx/>
              <a:buAutoNum type="arabicPeriod" startAt="5"/>
            </a:pPr>
            <a:r>
              <a:rPr lang="en-US" b="1" dirty="0" smtClean="0">
                <a:solidFill>
                  <a:srgbClr val="444444"/>
                </a:solidFill>
                <a:latin typeface="Poppins"/>
                <a:cs typeface="Arial" pitchFamily="34" charset="0"/>
              </a:rPr>
              <a:t>Making the public aware of equity investment:</a:t>
            </a:r>
            <a:r>
              <a:rPr lang="en-US" dirty="0" smtClean="0">
                <a:solidFill>
                  <a:srgbClr val="444444"/>
                </a:solidFill>
                <a:latin typeface="Poppins"/>
                <a:cs typeface="Arial" pitchFamily="34" charset="0"/>
              </a:rPr>
              <a:t> Stock exchange helps in providing information about investing in equity markets and by rolling out new issues to encourage people to invest in securities. </a:t>
            </a:r>
          </a:p>
          <a:p>
            <a:pPr lvl="0" eaLnBrk="0" fontAlgn="base" hangingPunct="0">
              <a:spcBef>
                <a:spcPct val="0"/>
              </a:spcBef>
              <a:spcAft>
                <a:spcPct val="0"/>
              </a:spcAft>
              <a:buFontTx/>
              <a:buAutoNum type="arabicPeriod" startAt="6"/>
            </a:pPr>
            <a:r>
              <a:rPr lang="en-US" b="1" dirty="0" smtClean="0">
                <a:solidFill>
                  <a:srgbClr val="444444"/>
                </a:solidFill>
                <a:latin typeface="Poppins"/>
                <a:cs typeface="Arial" pitchFamily="34" charset="0"/>
              </a:rPr>
              <a:t>Offers scope for speculation:</a:t>
            </a:r>
            <a:r>
              <a:rPr lang="en-US" dirty="0" smtClean="0">
                <a:solidFill>
                  <a:srgbClr val="444444"/>
                </a:solidFill>
                <a:latin typeface="Poppins"/>
                <a:cs typeface="Arial" pitchFamily="34" charset="0"/>
              </a:rPr>
              <a:t> By permitting healthy speculation of the traded securities, the stock exchange ensures demand and supply of securities and liquidity.</a:t>
            </a:r>
          </a:p>
          <a:p>
            <a:pPr lvl="0" eaLnBrk="0" fontAlgn="base" hangingPunct="0">
              <a:spcBef>
                <a:spcPct val="0"/>
              </a:spcBef>
              <a:spcAft>
                <a:spcPct val="0"/>
              </a:spcAft>
              <a:buFontTx/>
              <a:buAutoNum type="arabicPeriod" startAt="7"/>
            </a:pPr>
            <a:r>
              <a:rPr lang="en-US" b="1" dirty="0" smtClean="0">
                <a:solidFill>
                  <a:srgbClr val="444444"/>
                </a:solidFill>
                <a:latin typeface="Poppins"/>
                <a:cs typeface="Arial" pitchFamily="34" charset="0"/>
              </a:rPr>
              <a:t>Facilitates liquidity:</a:t>
            </a:r>
            <a:r>
              <a:rPr lang="en-US" dirty="0" smtClean="0">
                <a:solidFill>
                  <a:srgbClr val="444444"/>
                </a:solidFill>
                <a:latin typeface="Poppins"/>
                <a:cs typeface="Arial" pitchFamily="34" charset="0"/>
              </a:rPr>
              <a:t> The most important role of the stock exchange is in ensuring a ready platform for the sale and purchase of securities. This gives investors the confidence that the existing investments can be converted into cash, or in other words, stock exchange offers liquidity in terms of investment.</a:t>
            </a:r>
          </a:p>
          <a:p>
            <a:pPr lvl="0" eaLnBrk="0" fontAlgn="base" hangingPunct="0">
              <a:spcBef>
                <a:spcPct val="0"/>
              </a:spcBef>
              <a:spcAft>
                <a:spcPct val="0"/>
              </a:spcAft>
              <a:buFontTx/>
              <a:buAutoNum type="arabicPeriod" startAt="8"/>
            </a:pPr>
            <a:r>
              <a:rPr lang="en-US" b="1" dirty="0" smtClean="0">
                <a:solidFill>
                  <a:srgbClr val="444444"/>
                </a:solidFill>
                <a:latin typeface="Poppins"/>
                <a:cs typeface="Arial" pitchFamily="34" charset="0"/>
              </a:rPr>
              <a:t>Better Capital Allocation:</a:t>
            </a:r>
            <a:r>
              <a:rPr lang="en-US" dirty="0" smtClean="0">
                <a:solidFill>
                  <a:srgbClr val="444444"/>
                </a:solidFill>
                <a:latin typeface="Poppins"/>
                <a:cs typeface="Arial" pitchFamily="34" charset="0"/>
              </a:rPr>
              <a:t> Profit-making companies will have their shares traded actively, and so such companies are able to raise fresh capital from the equity market. Stock market helps in better allocation of capital for the investors so that maximum profit can be earned.</a:t>
            </a:r>
          </a:p>
          <a:p>
            <a:pPr lvl="0" eaLnBrk="0" fontAlgn="base" hangingPunct="0">
              <a:spcBef>
                <a:spcPct val="0"/>
              </a:spcBef>
              <a:spcAft>
                <a:spcPct val="0"/>
              </a:spcAft>
              <a:buFontTx/>
              <a:buAutoNum type="arabicPeriod" startAt="9"/>
            </a:pPr>
            <a:r>
              <a:rPr lang="en-US" b="1" dirty="0" smtClean="0">
                <a:solidFill>
                  <a:srgbClr val="444444"/>
                </a:solidFill>
                <a:latin typeface="Poppins"/>
                <a:cs typeface="Arial" pitchFamily="34" charset="0"/>
              </a:rPr>
              <a:t>Encourages investment and savings:</a:t>
            </a:r>
            <a:r>
              <a:rPr lang="en-US" dirty="0" smtClean="0">
                <a:solidFill>
                  <a:srgbClr val="444444"/>
                </a:solidFill>
                <a:latin typeface="Poppins"/>
                <a:cs typeface="Arial" pitchFamily="34" charset="0"/>
              </a:rPr>
              <a:t> Stock market serves as an important source of investment in various securities which offer greater returns. Investing in the stock market makes for a better investment option than gold and silver.</a:t>
            </a:r>
            <a:endParaRPr lang="en-US" dirty="0" smtClean="0">
              <a:solidFill>
                <a:srgbClr val="444444"/>
              </a:solidFill>
              <a:latin typeface="Poppins"/>
              <a:cs typeface="Arial" pitchFamily="34" charset="0"/>
            </a:endParaRPr>
          </a:p>
        </p:txBody>
      </p:sp>
      <p:pic>
        <p:nvPicPr>
          <p:cNvPr id="3" name="Image 0" descr="preencoded.png"/>
          <p:cNvPicPr>
            <a:picLocks noChangeAspect="1"/>
          </p:cNvPicPr>
          <p:nvPr/>
        </p:nvPicPr>
        <p:blipFill>
          <a:blip r:embed="rId2"/>
          <a:stretch>
            <a:fillRect/>
          </a:stretch>
        </p:blipFill>
        <p:spPr>
          <a:xfrm>
            <a:off x="10972800" y="0"/>
            <a:ext cx="3657600" cy="8229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w="13811">
            <a:solidFill>
              <a:srgbClr val="E5E0DF"/>
            </a:solidFill>
            <a:prstDash val="solid"/>
          </a:ln>
        </p:spPr>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FFFFFF">
              <a:alpha val="85000"/>
            </a:srgbClr>
          </a:solidFill>
          <a:ln/>
        </p:spPr>
      </p:sp>
      <p:sp>
        <p:nvSpPr>
          <p:cNvPr id="6" name="Text 3"/>
          <p:cNvSpPr/>
          <p:nvPr/>
        </p:nvSpPr>
        <p:spPr>
          <a:xfrm>
            <a:off x="2037993" y="2524958"/>
            <a:ext cx="9973866"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Definition of Red Herring Prospectuses</a:t>
            </a:r>
            <a:endParaRPr lang="en-US" sz="4374" dirty="0"/>
          </a:p>
        </p:txBody>
      </p:sp>
      <p:sp>
        <p:nvSpPr>
          <p:cNvPr id="7" name="Shape 4"/>
          <p:cNvSpPr/>
          <p:nvPr/>
        </p:nvSpPr>
        <p:spPr>
          <a:xfrm>
            <a:off x="2037993" y="3726180"/>
            <a:ext cx="499943" cy="499943"/>
          </a:xfrm>
          <a:prstGeom prst="roundRect">
            <a:avLst>
              <a:gd name="adj" fmla="val 20000"/>
            </a:avLst>
          </a:prstGeom>
          <a:solidFill>
            <a:srgbClr val="DADBF1"/>
          </a:solidFill>
          <a:ln w="13811">
            <a:solidFill>
              <a:srgbClr val="B5B7E3"/>
            </a:solidFill>
            <a:prstDash val="solid"/>
          </a:ln>
        </p:spPr>
      </p:sp>
      <p:sp>
        <p:nvSpPr>
          <p:cNvPr id="8" name="Text 5"/>
          <p:cNvSpPr/>
          <p:nvPr/>
        </p:nvSpPr>
        <p:spPr>
          <a:xfrm>
            <a:off x="2206347" y="3767852"/>
            <a:ext cx="163235" cy="416481"/>
          </a:xfrm>
          <a:prstGeom prst="rect">
            <a:avLst/>
          </a:prstGeom>
          <a:noFill/>
          <a:ln/>
        </p:spPr>
        <p:txBody>
          <a:bodyPr wrap="none" rtlCol="0" anchor="t"/>
          <a:lstStyle/>
          <a:p>
            <a:pPr marL="0" indent="0" algn="ctr">
              <a:lnSpc>
                <a:spcPts val="3281"/>
              </a:lnSpc>
              <a:buNone/>
            </a:pPr>
            <a:r>
              <a:rPr lang="en-US" sz="2624" b="1" kern="0" spc="-35" dirty="0">
                <a:solidFill>
                  <a:srgbClr val="272525"/>
                </a:solidFill>
                <a:latin typeface="Inter" pitchFamily="34" charset="0"/>
                <a:ea typeface="Inter" pitchFamily="34" charset="-122"/>
                <a:cs typeface="Inter" pitchFamily="34" charset="-120"/>
              </a:rPr>
              <a:t>1</a:t>
            </a:r>
            <a:endParaRPr lang="en-US" sz="2624" dirty="0"/>
          </a:p>
        </p:txBody>
      </p:sp>
      <p:sp>
        <p:nvSpPr>
          <p:cNvPr id="9" name="Text 6"/>
          <p:cNvSpPr/>
          <p:nvPr/>
        </p:nvSpPr>
        <p:spPr>
          <a:xfrm>
            <a:off x="2760107" y="3802499"/>
            <a:ext cx="2594134"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Legal Documents </a:t>
            </a:r>
            <a:r>
              <a:rPr lang="en-US" sz="2187" b="1" kern="0" spc="-66" dirty="0">
                <a:solidFill>
                  <a:srgbClr val="000000"/>
                </a:solidFill>
                <a:latin typeface="Inter" pitchFamily="34" charset="0"/>
                <a:ea typeface="Inter" pitchFamily="34" charset="-122"/>
                <a:cs typeface="Inter" pitchFamily="34" charset="-120"/>
              </a:rPr>
              <a:t>📄</a:t>
            </a:r>
            <a:endParaRPr lang="en-US" sz="2187" dirty="0"/>
          </a:p>
        </p:txBody>
      </p:sp>
      <p:sp>
        <p:nvSpPr>
          <p:cNvPr id="10" name="Text 7"/>
          <p:cNvSpPr/>
          <p:nvPr/>
        </p:nvSpPr>
        <p:spPr>
          <a:xfrm>
            <a:off x="2760107" y="4282916"/>
            <a:ext cx="4444008"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A red herring prospectus is a preliminary version of a company's prospectus, containing information about its operations, management, and finances.</a:t>
            </a:r>
            <a:endParaRPr lang="en-US" sz="1750" dirty="0"/>
          </a:p>
        </p:txBody>
      </p:sp>
      <p:sp>
        <p:nvSpPr>
          <p:cNvPr id="11" name="Shape 8"/>
          <p:cNvSpPr/>
          <p:nvPr/>
        </p:nvSpPr>
        <p:spPr>
          <a:xfrm>
            <a:off x="7426285" y="3726180"/>
            <a:ext cx="499943" cy="499943"/>
          </a:xfrm>
          <a:prstGeom prst="roundRect">
            <a:avLst>
              <a:gd name="adj" fmla="val 20000"/>
            </a:avLst>
          </a:prstGeom>
          <a:solidFill>
            <a:srgbClr val="DADBF1"/>
          </a:solidFill>
          <a:ln w="13811">
            <a:solidFill>
              <a:srgbClr val="B5B7E3"/>
            </a:solidFill>
            <a:prstDash val="solid"/>
          </a:ln>
        </p:spPr>
      </p:sp>
      <p:sp>
        <p:nvSpPr>
          <p:cNvPr id="12" name="Text 9"/>
          <p:cNvSpPr/>
          <p:nvPr/>
        </p:nvSpPr>
        <p:spPr>
          <a:xfrm>
            <a:off x="7575590" y="3767852"/>
            <a:ext cx="201335" cy="416481"/>
          </a:xfrm>
          <a:prstGeom prst="rect">
            <a:avLst/>
          </a:prstGeom>
          <a:noFill/>
          <a:ln/>
        </p:spPr>
        <p:txBody>
          <a:bodyPr wrap="none" rtlCol="0" anchor="t"/>
          <a:lstStyle/>
          <a:p>
            <a:pPr marL="0" indent="0" algn="ctr">
              <a:lnSpc>
                <a:spcPts val="3281"/>
              </a:lnSpc>
              <a:buNone/>
            </a:pPr>
            <a:r>
              <a:rPr lang="en-US" sz="2624" b="1" kern="0" spc="-35" dirty="0">
                <a:solidFill>
                  <a:srgbClr val="272525"/>
                </a:solidFill>
                <a:latin typeface="Inter" pitchFamily="34" charset="0"/>
                <a:ea typeface="Inter" pitchFamily="34" charset="-122"/>
                <a:cs typeface="Inter" pitchFamily="34" charset="-120"/>
              </a:rPr>
              <a:t>2</a:t>
            </a:r>
            <a:endParaRPr lang="en-US" sz="2624" dirty="0"/>
          </a:p>
        </p:txBody>
      </p:sp>
      <p:sp>
        <p:nvSpPr>
          <p:cNvPr id="13" name="Text 10"/>
          <p:cNvSpPr/>
          <p:nvPr/>
        </p:nvSpPr>
        <p:spPr>
          <a:xfrm>
            <a:off x="8148399" y="3802499"/>
            <a:ext cx="3465433"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Regulatory Requirement </a:t>
            </a:r>
            <a:r>
              <a:rPr lang="en-US" sz="2187" b="1" kern="0" spc="-66" dirty="0">
                <a:solidFill>
                  <a:srgbClr val="000000"/>
                </a:solidFill>
                <a:latin typeface="Inter" pitchFamily="34" charset="0"/>
                <a:ea typeface="Inter" pitchFamily="34" charset="-122"/>
                <a:cs typeface="Inter" pitchFamily="34" charset="-120"/>
              </a:rPr>
              <a:t>📝</a:t>
            </a:r>
            <a:endParaRPr lang="en-US" sz="2187" dirty="0"/>
          </a:p>
        </p:txBody>
      </p:sp>
      <p:sp>
        <p:nvSpPr>
          <p:cNvPr id="14" name="Text 11"/>
          <p:cNvSpPr/>
          <p:nvPr/>
        </p:nvSpPr>
        <p:spPr>
          <a:xfrm>
            <a:off x="8148399" y="4282916"/>
            <a:ext cx="4444008"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It is a mandatory document that needs to be filed with the Securities and Exchange Board of India (SEBI) before an initial public offering (IPO) can occur.</a:t>
            </a:r>
            <a:endParaRPr lang="en-US" sz="1750" dirty="0"/>
          </a:p>
        </p:txBody>
      </p:sp>
      <p:pic>
        <p:nvPicPr>
          <p:cNvPr id="41986" name="Picture 2"/>
          <p:cNvPicPr>
            <a:picLocks noChangeAspect="1" noChangeArrowheads="1"/>
          </p:cNvPicPr>
          <p:nvPr/>
        </p:nvPicPr>
        <p:blipFill>
          <a:blip r:embed="rId4"/>
          <a:srcRect/>
          <a:stretch>
            <a:fillRect/>
          </a:stretch>
        </p:blipFill>
        <p:spPr bwMode="auto">
          <a:xfrm>
            <a:off x="2037993" y="511374"/>
            <a:ext cx="8721447" cy="2013584"/>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w="13811">
            <a:solidFill>
              <a:srgbClr val="E5E0DF"/>
            </a:solidFill>
            <a:prstDash val="solid"/>
          </a:ln>
        </p:spPr>
      </p:sp>
      <p:sp>
        <p:nvSpPr>
          <p:cNvPr id="4" name="Text 2"/>
          <p:cNvSpPr/>
          <p:nvPr/>
        </p:nvSpPr>
        <p:spPr>
          <a:xfrm>
            <a:off x="2037993" y="1259324"/>
            <a:ext cx="9999583"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Examples of Red Herring Prospectuses</a:t>
            </a:r>
            <a:endParaRPr lang="en-US" sz="4374" dirty="0"/>
          </a:p>
        </p:txBody>
      </p:sp>
      <p:pic>
        <p:nvPicPr>
          <p:cNvPr id="5" name="Image 0" descr="preencoded.png"/>
          <p:cNvPicPr>
            <a:picLocks noChangeAspect="1"/>
          </p:cNvPicPr>
          <p:nvPr/>
        </p:nvPicPr>
        <p:blipFill>
          <a:blip r:embed="rId3"/>
          <a:stretch>
            <a:fillRect/>
          </a:stretch>
        </p:blipFill>
        <p:spPr>
          <a:xfrm>
            <a:off x="2037993" y="2398038"/>
            <a:ext cx="3295888" cy="2036921"/>
          </a:xfrm>
          <a:prstGeom prst="rect">
            <a:avLst/>
          </a:prstGeom>
        </p:spPr>
      </p:pic>
      <p:sp>
        <p:nvSpPr>
          <p:cNvPr id="6" name="Text 3"/>
          <p:cNvSpPr/>
          <p:nvPr/>
        </p:nvSpPr>
        <p:spPr>
          <a:xfrm>
            <a:off x="2037993" y="4712613"/>
            <a:ext cx="2653546" cy="347186"/>
          </a:xfrm>
          <a:prstGeom prst="rect">
            <a:avLst/>
          </a:prstGeom>
          <a:noFill/>
          <a:ln/>
        </p:spPr>
        <p:txBody>
          <a:bodyPr wrap="none" rtlCol="0" anchor="t"/>
          <a:lstStyle/>
          <a:p>
            <a:pPr marL="0" indent="0" algn="l">
              <a:lnSpc>
                <a:spcPts val="2734"/>
              </a:lnSpc>
              <a:buNone/>
            </a:pPr>
            <a:r>
              <a:rPr lang="en-US" sz="2187" b="1" kern="0" spc="-66" dirty="0">
                <a:solidFill>
                  <a:srgbClr val="000000"/>
                </a:solidFill>
                <a:latin typeface="Inter" pitchFamily="34" charset="0"/>
                <a:ea typeface="Inter" pitchFamily="34" charset="-122"/>
                <a:cs typeface="Inter" pitchFamily="34" charset="-120"/>
              </a:rPr>
              <a:t>Technology Startups</a:t>
            </a:r>
            <a:endParaRPr lang="en-US" sz="2187" dirty="0"/>
          </a:p>
        </p:txBody>
      </p:sp>
      <p:sp>
        <p:nvSpPr>
          <p:cNvPr id="7" name="Text 4"/>
          <p:cNvSpPr/>
          <p:nvPr/>
        </p:nvSpPr>
        <p:spPr>
          <a:xfrm>
            <a:off x="2037993" y="5193030"/>
            <a:ext cx="3295888" cy="1777008"/>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Inter" pitchFamily="34" charset="0"/>
                <a:ea typeface="Inter" pitchFamily="34" charset="-122"/>
                <a:cs typeface="Inter" pitchFamily="34" charset="-120"/>
              </a:rPr>
              <a:t>Red herring prospectuses are commonly used by innovative tech startups looking to raise capital for their expansion and growth plans.</a:t>
            </a:r>
            <a:endParaRPr lang="en-US" sz="1750" dirty="0"/>
          </a:p>
        </p:txBody>
      </p:sp>
      <p:pic>
        <p:nvPicPr>
          <p:cNvPr id="8" name="Image 1" descr="preencoded.png"/>
          <p:cNvPicPr>
            <a:picLocks noChangeAspect="1"/>
          </p:cNvPicPr>
          <p:nvPr/>
        </p:nvPicPr>
        <p:blipFill>
          <a:blip r:embed="rId4"/>
          <a:stretch>
            <a:fillRect/>
          </a:stretch>
        </p:blipFill>
        <p:spPr>
          <a:xfrm>
            <a:off x="5667137" y="2398038"/>
            <a:ext cx="3296007" cy="2037040"/>
          </a:xfrm>
          <a:prstGeom prst="rect">
            <a:avLst/>
          </a:prstGeom>
        </p:spPr>
      </p:pic>
      <p:sp>
        <p:nvSpPr>
          <p:cNvPr id="9" name="Text 5"/>
          <p:cNvSpPr/>
          <p:nvPr/>
        </p:nvSpPr>
        <p:spPr>
          <a:xfrm>
            <a:off x="5667137" y="4712732"/>
            <a:ext cx="2221944" cy="347186"/>
          </a:xfrm>
          <a:prstGeom prst="rect">
            <a:avLst/>
          </a:prstGeom>
          <a:noFill/>
          <a:ln/>
        </p:spPr>
        <p:txBody>
          <a:bodyPr wrap="none" rtlCol="0" anchor="t"/>
          <a:lstStyle/>
          <a:p>
            <a:pPr marL="0" indent="0" algn="l">
              <a:lnSpc>
                <a:spcPts val="2734"/>
              </a:lnSpc>
              <a:buNone/>
            </a:pPr>
            <a:r>
              <a:rPr lang="en-US" sz="2187" b="1" kern="0" spc="-66" dirty="0">
                <a:solidFill>
                  <a:srgbClr val="000000"/>
                </a:solidFill>
                <a:latin typeface="Inter" pitchFamily="34" charset="0"/>
                <a:ea typeface="Inter" pitchFamily="34" charset="-122"/>
                <a:cs typeface="Inter" pitchFamily="34" charset="-120"/>
              </a:rPr>
              <a:t>Energy Sector</a:t>
            </a:r>
            <a:endParaRPr lang="en-US" sz="2187" dirty="0"/>
          </a:p>
        </p:txBody>
      </p:sp>
      <p:sp>
        <p:nvSpPr>
          <p:cNvPr id="10" name="Text 6"/>
          <p:cNvSpPr/>
          <p:nvPr/>
        </p:nvSpPr>
        <p:spPr>
          <a:xfrm>
            <a:off x="5667137" y="5193149"/>
            <a:ext cx="3296007" cy="1777008"/>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Inter" pitchFamily="34" charset="0"/>
                <a:ea typeface="Inter" pitchFamily="34" charset="-122"/>
                <a:cs typeface="Inter" pitchFamily="34" charset="-120"/>
              </a:rPr>
              <a:t>Large energy companies often release red herring prospectuses when planning major infrastructure projects or acquisitions.</a:t>
            </a:r>
            <a:endParaRPr lang="en-US" sz="1750" dirty="0"/>
          </a:p>
        </p:txBody>
      </p:sp>
      <p:pic>
        <p:nvPicPr>
          <p:cNvPr id="11" name="Image 2" descr="preencoded.png"/>
          <p:cNvPicPr>
            <a:picLocks noChangeAspect="1"/>
          </p:cNvPicPr>
          <p:nvPr/>
        </p:nvPicPr>
        <p:blipFill>
          <a:blip r:embed="rId5"/>
          <a:stretch>
            <a:fillRect/>
          </a:stretch>
        </p:blipFill>
        <p:spPr>
          <a:xfrm>
            <a:off x="9296400" y="2398038"/>
            <a:ext cx="3296007" cy="2037040"/>
          </a:xfrm>
          <a:prstGeom prst="rect">
            <a:avLst/>
          </a:prstGeom>
        </p:spPr>
      </p:pic>
      <p:sp>
        <p:nvSpPr>
          <p:cNvPr id="12" name="Text 7"/>
          <p:cNvSpPr/>
          <p:nvPr/>
        </p:nvSpPr>
        <p:spPr>
          <a:xfrm>
            <a:off x="9296400" y="4712732"/>
            <a:ext cx="2508052" cy="347186"/>
          </a:xfrm>
          <a:prstGeom prst="rect">
            <a:avLst/>
          </a:prstGeom>
          <a:noFill/>
          <a:ln/>
        </p:spPr>
        <p:txBody>
          <a:bodyPr wrap="none" rtlCol="0" anchor="t"/>
          <a:lstStyle/>
          <a:p>
            <a:pPr marL="0" indent="0" algn="l">
              <a:lnSpc>
                <a:spcPts val="2734"/>
              </a:lnSpc>
              <a:buNone/>
            </a:pPr>
            <a:r>
              <a:rPr lang="en-US" sz="2187" b="1" kern="0" spc="-66" dirty="0">
                <a:solidFill>
                  <a:srgbClr val="000000"/>
                </a:solidFill>
                <a:latin typeface="Inter" pitchFamily="34" charset="0"/>
                <a:ea typeface="Inter" pitchFamily="34" charset="-122"/>
                <a:cs typeface="Inter" pitchFamily="34" charset="-120"/>
              </a:rPr>
              <a:t>Hospitality Industry</a:t>
            </a:r>
            <a:endParaRPr lang="en-US" sz="2187" dirty="0"/>
          </a:p>
        </p:txBody>
      </p:sp>
      <p:sp>
        <p:nvSpPr>
          <p:cNvPr id="13" name="Text 8"/>
          <p:cNvSpPr/>
          <p:nvPr/>
        </p:nvSpPr>
        <p:spPr>
          <a:xfrm>
            <a:off x="9296400" y="5193149"/>
            <a:ext cx="3296007" cy="1777008"/>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Inter" pitchFamily="34" charset="0"/>
                <a:ea typeface="Inter" pitchFamily="34" charset="-122"/>
                <a:cs typeface="Inter" pitchFamily="34" charset="-120"/>
              </a:rPr>
              <a:t>Restaurant chains and hotels also publish red herring prospectuses when seeking funds for new locations or renovations.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398073"/>
          </a:xfrm>
          <a:prstGeom prst="rect">
            <a:avLst/>
          </a:prstGeom>
          <a:solidFill>
            <a:srgbClr val="FFFFFF"/>
          </a:solidFill>
          <a:ln w="13097">
            <a:solidFill>
              <a:srgbClr val="E5E0DF"/>
            </a:solidFill>
            <a:prstDash val="solid"/>
          </a:ln>
        </p:spPr>
      </p:sp>
      <p:sp>
        <p:nvSpPr>
          <p:cNvPr id="4" name="Text 2"/>
          <p:cNvSpPr/>
          <p:nvPr/>
        </p:nvSpPr>
        <p:spPr>
          <a:xfrm>
            <a:off x="2337554" y="576263"/>
            <a:ext cx="9955292" cy="1309926"/>
          </a:xfrm>
          <a:prstGeom prst="rect">
            <a:avLst/>
          </a:prstGeom>
          <a:noFill/>
          <a:ln/>
        </p:spPr>
        <p:txBody>
          <a:bodyPr wrap="square" rtlCol="0" anchor="t"/>
          <a:lstStyle/>
          <a:p>
            <a:pPr marL="0" indent="0">
              <a:lnSpc>
                <a:spcPts val="5157"/>
              </a:lnSpc>
              <a:buNone/>
            </a:pPr>
            <a:r>
              <a:rPr lang="en-US" sz="4126" b="1" kern="0" spc="-124" dirty="0">
                <a:solidFill>
                  <a:srgbClr val="000000"/>
                </a:solidFill>
                <a:latin typeface="Inter" pitchFamily="34" charset="0"/>
                <a:ea typeface="Inter" pitchFamily="34" charset="-122"/>
                <a:cs typeface="Inter" pitchFamily="34" charset="-120"/>
              </a:rPr>
              <a:t>Common Characteristics of Red Herring Prospectuses</a:t>
            </a:r>
            <a:endParaRPr lang="en-US" sz="4126" dirty="0"/>
          </a:p>
        </p:txBody>
      </p:sp>
      <p:sp>
        <p:nvSpPr>
          <p:cNvPr id="5" name="Shape 3"/>
          <p:cNvSpPr/>
          <p:nvPr/>
        </p:nvSpPr>
        <p:spPr>
          <a:xfrm>
            <a:off x="7294245" y="2305288"/>
            <a:ext cx="41910" cy="5516523"/>
          </a:xfrm>
          <a:prstGeom prst="roundRect">
            <a:avLst>
              <a:gd name="adj" fmla="val 225037"/>
            </a:avLst>
          </a:prstGeom>
          <a:solidFill>
            <a:srgbClr val="B5B7E3"/>
          </a:solidFill>
          <a:ln/>
        </p:spPr>
      </p:sp>
      <p:sp>
        <p:nvSpPr>
          <p:cNvPr id="6" name="Shape 4"/>
          <p:cNvSpPr/>
          <p:nvPr/>
        </p:nvSpPr>
        <p:spPr>
          <a:xfrm>
            <a:off x="7550944" y="2683788"/>
            <a:ext cx="733544" cy="41910"/>
          </a:xfrm>
          <a:prstGeom prst="roundRect">
            <a:avLst>
              <a:gd name="adj" fmla="val 225037"/>
            </a:avLst>
          </a:prstGeom>
          <a:solidFill>
            <a:srgbClr val="B5B7E3"/>
          </a:solidFill>
          <a:ln/>
        </p:spPr>
      </p:sp>
      <p:sp>
        <p:nvSpPr>
          <p:cNvPr id="7" name="Shape 5"/>
          <p:cNvSpPr/>
          <p:nvPr/>
        </p:nvSpPr>
        <p:spPr>
          <a:xfrm>
            <a:off x="7079456" y="2468999"/>
            <a:ext cx="471488" cy="471488"/>
          </a:xfrm>
          <a:prstGeom prst="roundRect">
            <a:avLst>
              <a:gd name="adj" fmla="val 20003"/>
            </a:avLst>
          </a:prstGeom>
          <a:solidFill>
            <a:srgbClr val="DADBF1"/>
          </a:solidFill>
          <a:ln w="13097">
            <a:solidFill>
              <a:srgbClr val="B5B7E3"/>
            </a:solidFill>
            <a:prstDash val="solid"/>
          </a:ln>
        </p:spPr>
      </p:sp>
      <p:sp>
        <p:nvSpPr>
          <p:cNvPr id="8" name="Text 6"/>
          <p:cNvSpPr/>
          <p:nvPr/>
        </p:nvSpPr>
        <p:spPr>
          <a:xfrm>
            <a:off x="7241024" y="2508290"/>
            <a:ext cx="148233" cy="392906"/>
          </a:xfrm>
          <a:prstGeom prst="rect">
            <a:avLst/>
          </a:prstGeom>
          <a:noFill/>
          <a:ln/>
        </p:spPr>
        <p:txBody>
          <a:bodyPr wrap="none" rtlCol="0" anchor="t"/>
          <a:lstStyle/>
          <a:p>
            <a:pPr marL="0" indent="0" algn="ctr">
              <a:lnSpc>
                <a:spcPts val="3094"/>
              </a:lnSpc>
              <a:buNone/>
            </a:pPr>
            <a:r>
              <a:rPr lang="en-US" sz="2475" b="1" kern="0" spc="-33" dirty="0">
                <a:solidFill>
                  <a:srgbClr val="272525"/>
                </a:solidFill>
                <a:latin typeface="Inter" pitchFamily="34" charset="0"/>
                <a:ea typeface="Inter" pitchFamily="34" charset="-122"/>
                <a:cs typeface="Inter" pitchFamily="34" charset="-120"/>
              </a:rPr>
              <a:t>1</a:t>
            </a:r>
            <a:endParaRPr lang="en-US" sz="2475" dirty="0"/>
          </a:p>
        </p:txBody>
      </p:sp>
      <p:sp>
        <p:nvSpPr>
          <p:cNvPr id="9" name="Text 7"/>
          <p:cNvSpPr/>
          <p:nvPr/>
        </p:nvSpPr>
        <p:spPr>
          <a:xfrm>
            <a:off x="8467844" y="2514838"/>
            <a:ext cx="2381012" cy="327422"/>
          </a:xfrm>
          <a:prstGeom prst="rect">
            <a:avLst/>
          </a:prstGeom>
          <a:noFill/>
          <a:ln/>
        </p:spPr>
        <p:txBody>
          <a:bodyPr wrap="none" rtlCol="0" anchor="t"/>
          <a:lstStyle/>
          <a:p>
            <a:pPr marL="0" indent="0" algn="l">
              <a:lnSpc>
                <a:spcPts val="2579"/>
              </a:lnSpc>
              <a:buNone/>
            </a:pPr>
            <a:r>
              <a:rPr lang="en-US" sz="2063" b="1" kern="0" spc="-62" dirty="0">
                <a:solidFill>
                  <a:srgbClr val="272525"/>
                </a:solidFill>
                <a:latin typeface="Inter" pitchFamily="34" charset="0"/>
                <a:ea typeface="Inter" pitchFamily="34" charset="-122"/>
                <a:cs typeface="Inter" pitchFamily="34" charset="-120"/>
              </a:rPr>
              <a:t>Executive Summary</a:t>
            </a:r>
            <a:endParaRPr lang="en-US" sz="2063" dirty="0"/>
          </a:p>
        </p:txBody>
      </p:sp>
      <p:sp>
        <p:nvSpPr>
          <p:cNvPr id="10" name="Text 8"/>
          <p:cNvSpPr/>
          <p:nvPr/>
        </p:nvSpPr>
        <p:spPr>
          <a:xfrm>
            <a:off x="8467844" y="2967990"/>
            <a:ext cx="3825002" cy="1005840"/>
          </a:xfrm>
          <a:prstGeom prst="rect">
            <a:avLst/>
          </a:prstGeom>
          <a:noFill/>
          <a:ln/>
        </p:spPr>
        <p:txBody>
          <a:bodyPr wrap="square" rtlCol="0" anchor="t"/>
          <a:lstStyle/>
          <a:p>
            <a:pPr marL="0" indent="0" algn="l">
              <a:lnSpc>
                <a:spcPts val="2640"/>
              </a:lnSpc>
              <a:buNone/>
            </a:pPr>
            <a:r>
              <a:rPr lang="en-US" sz="1650" kern="0" spc="-33" dirty="0">
                <a:solidFill>
                  <a:srgbClr val="272525"/>
                </a:solidFill>
                <a:latin typeface="Inter" pitchFamily="34" charset="0"/>
                <a:ea typeface="Inter" pitchFamily="34" charset="-122"/>
                <a:cs typeface="Inter" pitchFamily="34" charset="-120"/>
              </a:rPr>
              <a:t>A concise overview of the company's purpose, industry position, and financial highlights.</a:t>
            </a:r>
            <a:endParaRPr lang="en-US" sz="1650" dirty="0"/>
          </a:p>
        </p:txBody>
      </p:sp>
      <p:sp>
        <p:nvSpPr>
          <p:cNvPr id="11" name="Shape 9"/>
          <p:cNvSpPr/>
          <p:nvPr/>
        </p:nvSpPr>
        <p:spPr>
          <a:xfrm>
            <a:off x="6345912" y="3731657"/>
            <a:ext cx="733544" cy="41910"/>
          </a:xfrm>
          <a:prstGeom prst="roundRect">
            <a:avLst>
              <a:gd name="adj" fmla="val 225037"/>
            </a:avLst>
          </a:prstGeom>
          <a:solidFill>
            <a:srgbClr val="B5B7E3"/>
          </a:solidFill>
          <a:ln/>
        </p:spPr>
      </p:sp>
      <p:sp>
        <p:nvSpPr>
          <p:cNvPr id="12" name="Shape 10"/>
          <p:cNvSpPr/>
          <p:nvPr/>
        </p:nvSpPr>
        <p:spPr>
          <a:xfrm>
            <a:off x="7079456" y="3516868"/>
            <a:ext cx="471488" cy="471488"/>
          </a:xfrm>
          <a:prstGeom prst="roundRect">
            <a:avLst>
              <a:gd name="adj" fmla="val 20003"/>
            </a:avLst>
          </a:prstGeom>
          <a:solidFill>
            <a:srgbClr val="DADBF1"/>
          </a:solidFill>
          <a:ln w="13097">
            <a:solidFill>
              <a:srgbClr val="B5B7E3"/>
            </a:solidFill>
            <a:prstDash val="solid"/>
          </a:ln>
        </p:spPr>
      </p:sp>
      <p:sp>
        <p:nvSpPr>
          <p:cNvPr id="13" name="Text 11"/>
          <p:cNvSpPr/>
          <p:nvPr/>
        </p:nvSpPr>
        <p:spPr>
          <a:xfrm>
            <a:off x="7221974" y="3556159"/>
            <a:ext cx="186333" cy="392906"/>
          </a:xfrm>
          <a:prstGeom prst="rect">
            <a:avLst/>
          </a:prstGeom>
          <a:noFill/>
          <a:ln/>
        </p:spPr>
        <p:txBody>
          <a:bodyPr wrap="none" rtlCol="0" anchor="t"/>
          <a:lstStyle/>
          <a:p>
            <a:pPr marL="0" indent="0" algn="ctr">
              <a:lnSpc>
                <a:spcPts val="3094"/>
              </a:lnSpc>
              <a:buNone/>
            </a:pPr>
            <a:r>
              <a:rPr lang="en-US" sz="2475" b="1" kern="0" spc="-33" dirty="0">
                <a:solidFill>
                  <a:srgbClr val="272525"/>
                </a:solidFill>
                <a:latin typeface="Inter" pitchFamily="34" charset="0"/>
                <a:ea typeface="Inter" pitchFamily="34" charset="-122"/>
                <a:cs typeface="Inter" pitchFamily="34" charset="-120"/>
              </a:rPr>
              <a:t>2</a:t>
            </a:r>
            <a:endParaRPr lang="en-US" sz="2475" dirty="0"/>
          </a:p>
        </p:txBody>
      </p:sp>
      <p:sp>
        <p:nvSpPr>
          <p:cNvPr id="14" name="Text 12"/>
          <p:cNvSpPr/>
          <p:nvPr/>
        </p:nvSpPr>
        <p:spPr>
          <a:xfrm>
            <a:off x="3690580" y="3562707"/>
            <a:ext cx="2471976" cy="327422"/>
          </a:xfrm>
          <a:prstGeom prst="rect">
            <a:avLst/>
          </a:prstGeom>
          <a:noFill/>
          <a:ln/>
        </p:spPr>
        <p:txBody>
          <a:bodyPr wrap="none" rtlCol="0" anchor="t"/>
          <a:lstStyle/>
          <a:p>
            <a:pPr marL="0" indent="0" algn="r">
              <a:lnSpc>
                <a:spcPts val="2579"/>
              </a:lnSpc>
              <a:buNone/>
            </a:pPr>
            <a:r>
              <a:rPr lang="en-US" sz="2063" b="1" kern="0" spc="-62" dirty="0">
                <a:solidFill>
                  <a:srgbClr val="272525"/>
                </a:solidFill>
                <a:latin typeface="Inter" pitchFamily="34" charset="0"/>
                <a:ea typeface="Inter" pitchFamily="34" charset="-122"/>
                <a:cs typeface="Inter" pitchFamily="34" charset="-120"/>
              </a:rPr>
              <a:t>Business Operations</a:t>
            </a:r>
            <a:endParaRPr lang="en-US" sz="2063" dirty="0"/>
          </a:p>
        </p:txBody>
      </p:sp>
      <p:sp>
        <p:nvSpPr>
          <p:cNvPr id="15" name="Text 13"/>
          <p:cNvSpPr/>
          <p:nvPr/>
        </p:nvSpPr>
        <p:spPr>
          <a:xfrm>
            <a:off x="2337554" y="4015859"/>
            <a:ext cx="3825002" cy="1005840"/>
          </a:xfrm>
          <a:prstGeom prst="rect">
            <a:avLst/>
          </a:prstGeom>
          <a:noFill/>
          <a:ln/>
        </p:spPr>
        <p:txBody>
          <a:bodyPr wrap="square" rtlCol="0" anchor="t"/>
          <a:lstStyle/>
          <a:p>
            <a:pPr marL="0" indent="0" algn="r">
              <a:lnSpc>
                <a:spcPts val="2640"/>
              </a:lnSpc>
              <a:buNone/>
            </a:pPr>
            <a:r>
              <a:rPr lang="en-US" sz="1650" kern="0" spc="-33" dirty="0">
                <a:solidFill>
                  <a:srgbClr val="272525"/>
                </a:solidFill>
                <a:latin typeface="Inter" pitchFamily="34" charset="0"/>
                <a:ea typeface="Inter" pitchFamily="34" charset="-122"/>
                <a:cs typeface="Inter" pitchFamily="34" charset="-120"/>
              </a:rPr>
              <a:t>Detailed information on products or services, markets, distribution channels, and competition.</a:t>
            </a:r>
            <a:endParaRPr lang="en-US" sz="1650" dirty="0"/>
          </a:p>
        </p:txBody>
      </p:sp>
      <p:sp>
        <p:nvSpPr>
          <p:cNvPr id="16" name="Shape 14"/>
          <p:cNvSpPr/>
          <p:nvPr/>
        </p:nvSpPr>
        <p:spPr>
          <a:xfrm>
            <a:off x="7550944" y="4775478"/>
            <a:ext cx="733544" cy="41910"/>
          </a:xfrm>
          <a:prstGeom prst="roundRect">
            <a:avLst>
              <a:gd name="adj" fmla="val 225037"/>
            </a:avLst>
          </a:prstGeom>
          <a:solidFill>
            <a:srgbClr val="B5B7E3"/>
          </a:solidFill>
          <a:ln/>
        </p:spPr>
      </p:sp>
      <p:sp>
        <p:nvSpPr>
          <p:cNvPr id="17" name="Shape 15"/>
          <p:cNvSpPr/>
          <p:nvPr/>
        </p:nvSpPr>
        <p:spPr>
          <a:xfrm>
            <a:off x="7079456" y="4560689"/>
            <a:ext cx="471488" cy="471488"/>
          </a:xfrm>
          <a:prstGeom prst="roundRect">
            <a:avLst>
              <a:gd name="adj" fmla="val 20003"/>
            </a:avLst>
          </a:prstGeom>
          <a:solidFill>
            <a:srgbClr val="DADBF1"/>
          </a:solidFill>
          <a:ln w="13097">
            <a:solidFill>
              <a:srgbClr val="B5B7E3"/>
            </a:solidFill>
            <a:prstDash val="solid"/>
          </a:ln>
        </p:spPr>
      </p:sp>
      <p:sp>
        <p:nvSpPr>
          <p:cNvPr id="18" name="Text 16"/>
          <p:cNvSpPr/>
          <p:nvPr/>
        </p:nvSpPr>
        <p:spPr>
          <a:xfrm>
            <a:off x="7214354" y="4599980"/>
            <a:ext cx="201573" cy="392906"/>
          </a:xfrm>
          <a:prstGeom prst="rect">
            <a:avLst/>
          </a:prstGeom>
          <a:noFill/>
          <a:ln/>
        </p:spPr>
        <p:txBody>
          <a:bodyPr wrap="none" rtlCol="0" anchor="t"/>
          <a:lstStyle/>
          <a:p>
            <a:pPr marL="0" indent="0" algn="ctr">
              <a:lnSpc>
                <a:spcPts val="3094"/>
              </a:lnSpc>
              <a:buNone/>
            </a:pPr>
            <a:r>
              <a:rPr lang="en-US" sz="2475" b="1" kern="0" spc="-33" dirty="0">
                <a:solidFill>
                  <a:srgbClr val="272525"/>
                </a:solidFill>
                <a:latin typeface="Inter" pitchFamily="34" charset="0"/>
                <a:ea typeface="Inter" pitchFamily="34" charset="-122"/>
                <a:cs typeface="Inter" pitchFamily="34" charset="-120"/>
              </a:rPr>
              <a:t>3</a:t>
            </a:r>
            <a:endParaRPr lang="en-US" sz="2475" dirty="0"/>
          </a:p>
        </p:txBody>
      </p:sp>
      <p:sp>
        <p:nvSpPr>
          <p:cNvPr id="19" name="Text 17"/>
          <p:cNvSpPr/>
          <p:nvPr/>
        </p:nvSpPr>
        <p:spPr>
          <a:xfrm>
            <a:off x="8467844" y="4606528"/>
            <a:ext cx="2095738" cy="327422"/>
          </a:xfrm>
          <a:prstGeom prst="rect">
            <a:avLst/>
          </a:prstGeom>
          <a:noFill/>
          <a:ln/>
        </p:spPr>
        <p:txBody>
          <a:bodyPr wrap="none" rtlCol="0" anchor="t"/>
          <a:lstStyle/>
          <a:p>
            <a:pPr marL="0" indent="0" algn="l">
              <a:lnSpc>
                <a:spcPts val="2579"/>
              </a:lnSpc>
              <a:buNone/>
            </a:pPr>
            <a:r>
              <a:rPr lang="en-US" sz="2063" b="1" kern="0" spc="-62" dirty="0">
                <a:solidFill>
                  <a:srgbClr val="272525"/>
                </a:solidFill>
                <a:latin typeface="Inter" pitchFamily="34" charset="0"/>
                <a:ea typeface="Inter" pitchFamily="34" charset="-122"/>
                <a:cs typeface="Inter" pitchFamily="34" charset="-120"/>
              </a:rPr>
              <a:t>Financial Data</a:t>
            </a:r>
            <a:endParaRPr lang="en-US" sz="2063" dirty="0"/>
          </a:p>
        </p:txBody>
      </p:sp>
      <p:sp>
        <p:nvSpPr>
          <p:cNvPr id="20" name="Text 18"/>
          <p:cNvSpPr/>
          <p:nvPr/>
        </p:nvSpPr>
        <p:spPr>
          <a:xfrm>
            <a:off x="8467844" y="5059680"/>
            <a:ext cx="3825002" cy="1341120"/>
          </a:xfrm>
          <a:prstGeom prst="rect">
            <a:avLst/>
          </a:prstGeom>
          <a:noFill/>
          <a:ln/>
        </p:spPr>
        <p:txBody>
          <a:bodyPr wrap="square" rtlCol="0" anchor="t"/>
          <a:lstStyle/>
          <a:p>
            <a:pPr marL="0" indent="0" algn="l">
              <a:lnSpc>
                <a:spcPts val="2640"/>
              </a:lnSpc>
              <a:buNone/>
            </a:pPr>
            <a:r>
              <a:rPr lang="en-US" sz="1650" kern="0" spc="-33" dirty="0">
                <a:solidFill>
                  <a:srgbClr val="272525"/>
                </a:solidFill>
                <a:latin typeface="Inter" pitchFamily="34" charset="0"/>
                <a:ea typeface="Inter" pitchFamily="34" charset="-122"/>
                <a:cs typeface="Inter" pitchFamily="34" charset="-120"/>
              </a:rPr>
              <a:t>Comprehensive analysis of revenue, expenses, cash flow, assets, and liabilities, including historical performance and future projections.</a:t>
            </a:r>
            <a:endParaRPr lang="en-US" sz="1650" dirty="0"/>
          </a:p>
        </p:txBody>
      </p:sp>
      <p:sp>
        <p:nvSpPr>
          <p:cNvPr id="21" name="Shape 19"/>
          <p:cNvSpPr/>
          <p:nvPr/>
        </p:nvSpPr>
        <p:spPr>
          <a:xfrm>
            <a:off x="6345912" y="5986939"/>
            <a:ext cx="733544" cy="41910"/>
          </a:xfrm>
          <a:prstGeom prst="roundRect">
            <a:avLst>
              <a:gd name="adj" fmla="val 225037"/>
            </a:avLst>
          </a:prstGeom>
          <a:solidFill>
            <a:srgbClr val="B5B7E3"/>
          </a:solidFill>
          <a:ln/>
        </p:spPr>
      </p:sp>
      <p:sp>
        <p:nvSpPr>
          <p:cNvPr id="22" name="Shape 20"/>
          <p:cNvSpPr/>
          <p:nvPr/>
        </p:nvSpPr>
        <p:spPr>
          <a:xfrm>
            <a:off x="7079456" y="5772150"/>
            <a:ext cx="471488" cy="471488"/>
          </a:xfrm>
          <a:prstGeom prst="roundRect">
            <a:avLst>
              <a:gd name="adj" fmla="val 20003"/>
            </a:avLst>
          </a:prstGeom>
          <a:solidFill>
            <a:srgbClr val="DADBF1"/>
          </a:solidFill>
          <a:ln w="13097">
            <a:solidFill>
              <a:srgbClr val="B5B7E3"/>
            </a:solidFill>
            <a:prstDash val="solid"/>
          </a:ln>
        </p:spPr>
      </p:sp>
      <p:sp>
        <p:nvSpPr>
          <p:cNvPr id="23" name="Text 21"/>
          <p:cNvSpPr/>
          <p:nvPr/>
        </p:nvSpPr>
        <p:spPr>
          <a:xfrm>
            <a:off x="7214354" y="5811441"/>
            <a:ext cx="201573" cy="392906"/>
          </a:xfrm>
          <a:prstGeom prst="rect">
            <a:avLst/>
          </a:prstGeom>
          <a:noFill/>
          <a:ln/>
        </p:spPr>
        <p:txBody>
          <a:bodyPr wrap="none" rtlCol="0" anchor="t"/>
          <a:lstStyle/>
          <a:p>
            <a:pPr marL="0" indent="0" algn="ctr">
              <a:lnSpc>
                <a:spcPts val="3094"/>
              </a:lnSpc>
              <a:buNone/>
            </a:pPr>
            <a:r>
              <a:rPr lang="en-US" sz="2475" b="1" kern="0" spc="-33" dirty="0">
                <a:solidFill>
                  <a:srgbClr val="272525"/>
                </a:solidFill>
                <a:latin typeface="Inter" pitchFamily="34" charset="0"/>
                <a:ea typeface="Inter" pitchFamily="34" charset="-122"/>
                <a:cs typeface="Inter" pitchFamily="34" charset="-120"/>
              </a:rPr>
              <a:t>4</a:t>
            </a:r>
            <a:endParaRPr lang="en-US" sz="2475" dirty="0"/>
          </a:p>
        </p:txBody>
      </p:sp>
      <p:sp>
        <p:nvSpPr>
          <p:cNvPr id="24" name="Text 22"/>
          <p:cNvSpPr/>
          <p:nvPr/>
        </p:nvSpPr>
        <p:spPr>
          <a:xfrm>
            <a:off x="4066818" y="5817989"/>
            <a:ext cx="2095738" cy="327422"/>
          </a:xfrm>
          <a:prstGeom prst="rect">
            <a:avLst/>
          </a:prstGeom>
          <a:noFill/>
          <a:ln/>
        </p:spPr>
        <p:txBody>
          <a:bodyPr wrap="none" rtlCol="0" anchor="t"/>
          <a:lstStyle/>
          <a:p>
            <a:pPr marL="0" indent="0" algn="r">
              <a:lnSpc>
                <a:spcPts val="2579"/>
              </a:lnSpc>
              <a:buNone/>
            </a:pPr>
            <a:r>
              <a:rPr lang="en-US" sz="2063" b="1" kern="0" spc="-62" dirty="0">
                <a:solidFill>
                  <a:srgbClr val="272525"/>
                </a:solidFill>
                <a:latin typeface="Inter" pitchFamily="34" charset="0"/>
                <a:ea typeface="Inter" pitchFamily="34" charset="-122"/>
                <a:cs typeface="Inter" pitchFamily="34" charset="-120"/>
              </a:rPr>
              <a:t>Risk Factors</a:t>
            </a:r>
            <a:endParaRPr lang="en-US" sz="2063" dirty="0"/>
          </a:p>
        </p:txBody>
      </p:sp>
      <p:sp>
        <p:nvSpPr>
          <p:cNvPr id="25" name="Text 23"/>
          <p:cNvSpPr/>
          <p:nvPr/>
        </p:nvSpPr>
        <p:spPr>
          <a:xfrm>
            <a:off x="2337554" y="6271141"/>
            <a:ext cx="3825002" cy="1341120"/>
          </a:xfrm>
          <a:prstGeom prst="rect">
            <a:avLst/>
          </a:prstGeom>
          <a:noFill/>
          <a:ln/>
        </p:spPr>
        <p:txBody>
          <a:bodyPr wrap="square" rtlCol="0" anchor="t"/>
          <a:lstStyle/>
          <a:p>
            <a:pPr marL="0" indent="0" algn="r">
              <a:lnSpc>
                <a:spcPts val="2640"/>
              </a:lnSpc>
              <a:buNone/>
            </a:pPr>
            <a:r>
              <a:rPr lang="en-US" sz="1650" kern="0" spc="-33" dirty="0">
                <a:solidFill>
                  <a:srgbClr val="272525"/>
                </a:solidFill>
                <a:latin typeface="Inter" pitchFamily="34" charset="0"/>
                <a:ea typeface="Inter" pitchFamily="34" charset="-122"/>
                <a:cs typeface="Inter" pitchFamily="34" charset="-120"/>
              </a:rPr>
              <a:t>Identification and assessment of potential risks, such as industry volatility, regulatory changes, and competition.</a:t>
            </a:r>
            <a:endParaRPr lang="en-US" sz="16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4" name="Text 2"/>
          <p:cNvSpPr/>
          <p:nvPr/>
        </p:nvSpPr>
        <p:spPr>
          <a:xfrm>
            <a:off x="2037993" y="1554837"/>
            <a:ext cx="10554414" cy="1388745"/>
          </a:xfrm>
          <a:prstGeom prst="rect">
            <a:avLst/>
          </a:prstGeom>
          <a:noFill/>
          <a:ln/>
        </p:spPr>
        <p:txBody>
          <a:bodyPr wrap="squar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Difference Between Equity and Debt Market</a:t>
            </a:r>
            <a:endParaRPr lang="en-US" sz="4374" dirty="0"/>
          </a:p>
        </p:txBody>
      </p:sp>
      <p:sp>
        <p:nvSpPr>
          <p:cNvPr id="5" name="Shape 3"/>
          <p:cNvSpPr/>
          <p:nvPr/>
        </p:nvSpPr>
        <p:spPr>
          <a:xfrm>
            <a:off x="2037993" y="3387923"/>
            <a:ext cx="10554414" cy="3286839"/>
          </a:xfrm>
          <a:prstGeom prst="roundRect">
            <a:avLst>
              <a:gd name="adj" fmla="val 3042"/>
            </a:avLst>
          </a:prstGeom>
          <a:noFill/>
          <a:ln w="13811">
            <a:solidFill>
              <a:srgbClr val="000000">
                <a:alpha val="8000"/>
              </a:srgbClr>
            </a:solidFill>
            <a:prstDash val="solid"/>
          </a:ln>
        </p:spPr>
      </p:sp>
      <p:sp>
        <p:nvSpPr>
          <p:cNvPr id="6" name="Shape 4"/>
          <p:cNvSpPr/>
          <p:nvPr/>
        </p:nvSpPr>
        <p:spPr>
          <a:xfrm>
            <a:off x="2051804" y="3401735"/>
            <a:ext cx="10526792" cy="637103"/>
          </a:xfrm>
          <a:prstGeom prst="rect">
            <a:avLst/>
          </a:prstGeom>
          <a:solidFill>
            <a:srgbClr val="FFFFFF">
              <a:alpha val="4000"/>
            </a:srgbClr>
          </a:solidFill>
          <a:ln/>
        </p:spPr>
      </p:sp>
      <p:sp>
        <p:nvSpPr>
          <p:cNvPr id="7" name="Text 5"/>
          <p:cNvSpPr/>
          <p:nvPr/>
        </p:nvSpPr>
        <p:spPr>
          <a:xfrm>
            <a:off x="2273975" y="3542586"/>
            <a:ext cx="4815245" cy="355402"/>
          </a:xfrm>
          <a:prstGeom prst="rect">
            <a:avLst/>
          </a:prstGeom>
          <a:noFill/>
          <a:ln/>
        </p:spPr>
        <p:txBody>
          <a:bodyPr wrap="none" rtlCol="0" anchor="t"/>
          <a:lstStyle/>
          <a:p>
            <a:pPr marL="0" indent="0">
              <a:lnSpc>
                <a:spcPts val="2799"/>
              </a:lnSpc>
              <a:buNone/>
            </a:pPr>
            <a:r>
              <a:rPr lang="en-US" sz="1750" b="1" kern="0" spc="-35" dirty="0">
                <a:solidFill>
                  <a:srgbClr val="272525"/>
                </a:solidFill>
                <a:latin typeface="Inter" pitchFamily="34" charset="0"/>
                <a:ea typeface="Inter" pitchFamily="34" charset="-122"/>
                <a:cs typeface="Inter" pitchFamily="34" charset="-120"/>
              </a:rPr>
              <a:t>Equity Market</a:t>
            </a:r>
            <a:endParaRPr lang="en-US" sz="1750" dirty="0"/>
          </a:p>
        </p:txBody>
      </p:sp>
      <p:sp>
        <p:nvSpPr>
          <p:cNvPr id="8" name="Text 6"/>
          <p:cNvSpPr/>
          <p:nvPr/>
        </p:nvSpPr>
        <p:spPr>
          <a:xfrm>
            <a:off x="7541181" y="3542586"/>
            <a:ext cx="4815245" cy="355402"/>
          </a:xfrm>
          <a:prstGeom prst="rect">
            <a:avLst/>
          </a:prstGeom>
          <a:noFill/>
          <a:ln/>
        </p:spPr>
        <p:txBody>
          <a:bodyPr wrap="none" rtlCol="0" anchor="t"/>
          <a:lstStyle/>
          <a:p>
            <a:pPr marL="0" indent="0">
              <a:lnSpc>
                <a:spcPts val="2799"/>
              </a:lnSpc>
              <a:buNone/>
            </a:pPr>
            <a:r>
              <a:rPr lang="en-US" sz="1750" b="1" kern="0" spc="-35" dirty="0">
                <a:solidFill>
                  <a:srgbClr val="272525"/>
                </a:solidFill>
                <a:latin typeface="Inter" pitchFamily="34" charset="0"/>
                <a:ea typeface="Inter" pitchFamily="34" charset="-122"/>
                <a:cs typeface="Inter" pitchFamily="34" charset="-120"/>
              </a:rPr>
              <a:t>Debt Market</a:t>
            </a:r>
            <a:endParaRPr lang="en-US" sz="1750" dirty="0"/>
          </a:p>
        </p:txBody>
      </p:sp>
      <p:sp>
        <p:nvSpPr>
          <p:cNvPr id="9" name="Shape 7"/>
          <p:cNvSpPr/>
          <p:nvPr/>
        </p:nvSpPr>
        <p:spPr>
          <a:xfrm>
            <a:off x="2051804" y="4038838"/>
            <a:ext cx="10526792" cy="992505"/>
          </a:xfrm>
          <a:prstGeom prst="rect">
            <a:avLst/>
          </a:prstGeom>
          <a:solidFill>
            <a:srgbClr val="000000">
              <a:alpha val="4000"/>
            </a:srgbClr>
          </a:solidFill>
          <a:ln/>
        </p:spPr>
      </p:sp>
      <p:sp>
        <p:nvSpPr>
          <p:cNvPr id="10" name="Text 8"/>
          <p:cNvSpPr/>
          <p:nvPr/>
        </p:nvSpPr>
        <p:spPr>
          <a:xfrm>
            <a:off x="2273975" y="4179689"/>
            <a:ext cx="4815245" cy="710803"/>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Ownership in the company is obtained through shares.</a:t>
            </a:r>
            <a:endParaRPr lang="en-US" sz="1750" dirty="0"/>
          </a:p>
        </p:txBody>
      </p:sp>
      <p:sp>
        <p:nvSpPr>
          <p:cNvPr id="11" name="Text 9"/>
          <p:cNvSpPr/>
          <p:nvPr/>
        </p:nvSpPr>
        <p:spPr>
          <a:xfrm>
            <a:off x="7541181" y="4179689"/>
            <a:ext cx="4815245" cy="710803"/>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Investors lend money to the company in exchange for fixed interest payments.</a:t>
            </a:r>
            <a:endParaRPr lang="en-US" sz="1750" dirty="0"/>
          </a:p>
        </p:txBody>
      </p:sp>
      <p:sp>
        <p:nvSpPr>
          <p:cNvPr id="12" name="Shape 10"/>
          <p:cNvSpPr/>
          <p:nvPr/>
        </p:nvSpPr>
        <p:spPr>
          <a:xfrm>
            <a:off x="2051804" y="5031343"/>
            <a:ext cx="10526792" cy="992505"/>
          </a:xfrm>
          <a:prstGeom prst="rect">
            <a:avLst/>
          </a:prstGeom>
          <a:solidFill>
            <a:srgbClr val="FFFFFF">
              <a:alpha val="4000"/>
            </a:srgbClr>
          </a:solidFill>
          <a:ln/>
        </p:spPr>
      </p:sp>
      <p:sp>
        <p:nvSpPr>
          <p:cNvPr id="13" name="Text 11"/>
          <p:cNvSpPr/>
          <p:nvPr/>
        </p:nvSpPr>
        <p:spPr>
          <a:xfrm>
            <a:off x="2273975" y="5172194"/>
            <a:ext cx="4815245" cy="710803"/>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Participate in the company's growth and profit-sharing.</a:t>
            </a:r>
            <a:endParaRPr lang="en-US" sz="1750" dirty="0"/>
          </a:p>
        </p:txBody>
      </p:sp>
      <p:sp>
        <p:nvSpPr>
          <p:cNvPr id="14" name="Text 12"/>
          <p:cNvSpPr/>
          <p:nvPr/>
        </p:nvSpPr>
        <p:spPr>
          <a:xfrm>
            <a:off x="7541181" y="5172194"/>
            <a:ext cx="4815245" cy="710803"/>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Receive regular interest payments and the principal amount upon maturity.</a:t>
            </a:r>
            <a:endParaRPr lang="en-US" sz="1750" dirty="0"/>
          </a:p>
        </p:txBody>
      </p:sp>
      <p:sp>
        <p:nvSpPr>
          <p:cNvPr id="15" name="Shape 13"/>
          <p:cNvSpPr/>
          <p:nvPr/>
        </p:nvSpPr>
        <p:spPr>
          <a:xfrm>
            <a:off x="2051804" y="6023848"/>
            <a:ext cx="10526792" cy="637103"/>
          </a:xfrm>
          <a:prstGeom prst="rect">
            <a:avLst/>
          </a:prstGeom>
          <a:solidFill>
            <a:srgbClr val="000000">
              <a:alpha val="4000"/>
            </a:srgbClr>
          </a:solidFill>
          <a:ln/>
        </p:spPr>
      </p:sp>
      <p:sp>
        <p:nvSpPr>
          <p:cNvPr id="16" name="Text 14"/>
          <p:cNvSpPr/>
          <p:nvPr/>
        </p:nvSpPr>
        <p:spPr>
          <a:xfrm>
            <a:off x="2273975" y="6164699"/>
            <a:ext cx="4815245" cy="355402"/>
          </a:xfrm>
          <a:prstGeom prst="rect">
            <a:avLst/>
          </a:prstGeom>
          <a:noFill/>
          <a:ln/>
        </p:spPr>
        <p:txBody>
          <a:bodyPr wrap="non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Higher risk and potential for high returns.</a:t>
            </a:r>
            <a:endParaRPr lang="en-US" sz="1750" dirty="0"/>
          </a:p>
        </p:txBody>
      </p:sp>
      <p:sp>
        <p:nvSpPr>
          <p:cNvPr id="17" name="Text 15"/>
          <p:cNvSpPr/>
          <p:nvPr/>
        </p:nvSpPr>
        <p:spPr>
          <a:xfrm>
            <a:off x="7541181" y="6164699"/>
            <a:ext cx="4815245" cy="355402"/>
          </a:xfrm>
          <a:prstGeom prst="rect">
            <a:avLst/>
          </a:prstGeom>
          <a:noFill/>
          <a:ln/>
        </p:spPr>
        <p:txBody>
          <a:bodyPr wrap="non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Lower risk and generally lower returns.</a:t>
            </a:r>
            <a:endParaRPr lang="en-US" sz="1750" dirty="0"/>
          </a:p>
        </p:txBody>
      </p:sp>
      <p:pic>
        <p:nvPicPr>
          <p:cNvPr id="18" name="Image 0" descr="preencoded.png">
            <a:hlinkClick r:id="rId3"/>
          </p:cNvPr>
          <p:cNvPicPr>
            <a:picLocks noChangeAspect="1"/>
          </p:cNvPicPr>
          <p:nvPr/>
        </p:nvPicPr>
        <p:blipFill>
          <a:blip r:embed="rId4"/>
          <a:stretch>
            <a:fillRect/>
          </a:stretch>
        </p:blipFill>
        <p:spPr>
          <a:xfrm>
            <a:off x="12242153" y="7589520"/>
            <a:ext cx="2296807" cy="5486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278606" y="191809"/>
            <a:ext cx="10800875" cy="7626311"/>
          </a:xfrm>
          <a:prstGeom prst="rect">
            <a:avLst/>
          </a:prstGeom>
          <a:solidFill>
            <a:srgbClr val="F6F4F4"/>
          </a:solidFill>
          <a:ln/>
        </p:spPr>
      </p:sp>
      <p:sp>
        <p:nvSpPr>
          <p:cNvPr id="3" name="Shape 1"/>
          <p:cNvSpPr/>
          <p:nvPr/>
        </p:nvSpPr>
        <p:spPr>
          <a:xfrm>
            <a:off x="278606" y="191809"/>
            <a:ext cx="10328434" cy="7077671"/>
          </a:xfrm>
          <a:prstGeom prst="rect">
            <a:avLst/>
          </a:prstGeom>
          <a:solidFill>
            <a:srgbClr val="FFFFFF"/>
          </a:solidFill>
          <a:ln w="13811">
            <a:solidFill>
              <a:srgbClr val="E5E0DF"/>
            </a:solidFill>
            <a:prstDash val="solid"/>
          </a:ln>
        </p:spPr>
      </p:sp>
      <p:sp>
        <p:nvSpPr>
          <p:cNvPr id="4" name="Text 2"/>
          <p:cNvSpPr/>
          <p:nvPr/>
        </p:nvSpPr>
        <p:spPr>
          <a:xfrm>
            <a:off x="1417320" y="2223849"/>
            <a:ext cx="6531531"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SEBI and Its Objectives</a:t>
            </a:r>
            <a:endParaRPr lang="en-US" sz="4374" dirty="0"/>
          </a:p>
        </p:txBody>
      </p:sp>
      <p:sp>
        <p:nvSpPr>
          <p:cNvPr id="5" name="Text 3"/>
          <p:cNvSpPr/>
          <p:nvPr/>
        </p:nvSpPr>
        <p:spPr>
          <a:xfrm>
            <a:off x="1112521" y="3473648"/>
            <a:ext cx="4922519" cy="832961"/>
          </a:xfrm>
          <a:prstGeom prst="rect">
            <a:avLst/>
          </a:prstGeom>
          <a:noFill/>
          <a:ln/>
        </p:spPr>
        <p:txBody>
          <a:bodyPr wrap="square" rtlCol="0" anchor="t"/>
          <a:lstStyle/>
          <a:p>
            <a:pPr marL="0" indent="0">
              <a:lnSpc>
                <a:spcPts val="3281"/>
              </a:lnSpc>
              <a:buNone/>
            </a:pPr>
            <a:r>
              <a:rPr lang="en-US" sz="2624" b="1" kern="0" spc="-79" dirty="0">
                <a:solidFill>
                  <a:srgbClr val="000000"/>
                </a:solidFill>
                <a:latin typeface="Inter" pitchFamily="34" charset="0"/>
                <a:ea typeface="Inter" pitchFamily="34" charset="-122"/>
                <a:cs typeface="Inter" pitchFamily="34" charset="-120"/>
              </a:rPr>
              <a:t>Securities and Exchange Board of India (SEBI)</a:t>
            </a:r>
            <a:endParaRPr lang="en-US" sz="2624" dirty="0"/>
          </a:p>
        </p:txBody>
      </p:sp>
      <p:sp>
        <p:nvSpPr>
          <p:cNvPr id="6" name="Text 4"/>
          <p:cNvSpPr/>
          <p:nvPr/>
        </p:nvSpPr>
        <p:spPr>
          <a:xfrm>
            <a:off x="1112521" y="4717495"/>
            <a:ext cx="4922519" cy="710803"/>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A regulatory authority that supervises and regulates the securities market in India.</a:t>
            </a:r>
            <a:endParaRPr lang="en-US" sz="1750" dirty="0"/>
          </a:p>
        </p:txBody>
      </p:sp>
      <p:sp>
        <p:nvSpPr>
          <p:cNvPr id="7" name="Text 5"/>
          <p:cNvSpPr/>
          <p:nvPr/>
        </p:nvSpPr>
        <p:spPr>
          <a:xfrm>
            <a:off x="7044215" y="3473648"/>
            <a:ext cx="2724626" cy="416481"/>
          </a:xfrm>
          <a:prstGeom prst="rect">
            <a:avLst/>
          </a:prstGeom>
          <a:noFill/>
          <a:ln/>
        </p:spPr>
        <p:txBody>
          <a:bodyPr wrap="none" rtlCol="0" anchor="t"/>
          <a:lstStyle/>
          <a:p>
            <a:pPr marL="0" indent="0">
              <a:lnSpc>
                <a:spcPts val="3281"/>
              </a:lnSpc>
              <a:buNone/>
            </a:pPr>
            <a:r>
              <a:rPr lang="en-US" sz="2624" b="1" kern="0" spc="-79" dirty="0">
                <a:solidFill>
                  <a:srgbClr val="000000"/>
                </a:solidFill>
                <a:latin typeface="Inter" pitchFamily="34" charset="0"/>
                <a:ea typeface="Inter" pitchFamily="34" charset="-122"/>
                <a:cs typeface="Inter" pitchFamily="34" charset="-120"/>
              </a:rPr>
              <a:t>Objectives of SEBI</a:t>
            </a:r>
            <a:endParaRPr lang="en-US" sz="2624" dirty="0"/>
          </a:p>
        </p:txBody>
      </p:sp>
      <p:sp>
        <p:nvSpPr>
          <p:cNvPr id="8" name="Text 6"/>
          <p:cNvSpPr/>
          <p:nvPr/>
        </p:nvSpPr>
        <p:spPr>
          <a:xfrm>
            <a:off x="7044215" y="4140041"/>
            <a:ext cx="4035266" cy="399812"/>
          </a:xfrm>
          <a:prstGeom prst="rect">
            <a:avLst/>
          </a:prstGeom>
          <a:noFill/>
          <a:ln/>
        </p:spPr>
        <p:txBody>
          <a:bodyPr wrap="none" rtlCol="0" anchor="t"/>
          <a:lstStyle/>
          <a:p>
            <a:pPr marL="342900" indent="-342900" algn="l">
              <a:lnSpc>
                <a:spcPts val="3149"/>
              </a:lnSpc>
              <a:buSzPct val="100000"/>
              <a:buChar char="•"/>
            </a:pPr>
            <a:r>
              <a:rPr lang="en-US" sz="1750" kern="0" spc="-35" dirty="0">
                <a:solidFill>
                  <a:srgbClr val="272525"/>
                </a:solidFill>
                <a:latin typeface="Inter" pitchFamily="34" charset="0"/>
                <a:ea typeface="Inter" pitchFamily="34" charset="-122"/>
                <a:cs typeface="Inter" pitchFamily="34" charset="-120"/>
              </a:rPr>
              <a:t>To protect the interests of investors</a:t>
            </a:r>
            <a:endParaRPr lang="en-US" sz="1750" dirty="0"/>
          </a:p>
        </p:txBody>
      </p:sp>
      <p:sp>
        <p:nvSpPr>
          <p:cNvPr id="9" name="Text 7"/>
          <p:cNvSpPr/>
          <p:nvPr/>
        </p:nvSpPr>
        <p:spPr>
          <a:xfrm>
            <a:off x="7044216" y="4628674"/>
            <a:ext cx="4248624" cy="799624"/>
          </a:xfrm>
          <a:prstGeom prst="rect">
            <a:avLst/>
          </a:prstGeom>
          <a:noFill/>
          <a:ln/>
        </p:spPr>
        <p:txBody>
          <a:bodyPr wrap="square" rtlCol="0" anchor="t"/>
          <a:lstStyle/>
          <a:p>
            <a:pPr marL="342900" indent="-342900" algn="l">
              <a:lnSpc>
                <a:spcPts val="3149"/>
              </a:lnSpc>
              <a:buSzPct val="100000"/>
              <a:buChar char="•"/>
            </a:pPr>
            <a:r>
              <a:rPr lang="en-US" sz="1750" kern="0" spc="-35" dirty="0">
                <a:solidFill>
                  <a:srgbClr val="272525"/>
                </a:solidFill>
                <a:latin typeface="Inter" pitchFamily="34" charset="0"/>
                <a:ea typeface="Inter" pitchFamily="34" charset="-122"/>
                <a:cs typeface="Inter" pitchFamily="34" charset="-120"/>
              </a:rPr>
              <a:t>To promote fair and transparent securities markets</a:t>
            </a:r>
            <a:endParaRPr lang="en-US" sz="1750" dirty="0"/>
          </a:p>
        </p:txBody>
      </p:sp>
      <p:sp>
        <p:nvSpPr>
          <p:cNvPr id="10" name="Text 8"/>
          <p:cNvSpPr/>
          <p:nvPr/>
        </p:nvSpPr>
        <p:spPr>
          <a:xfrm>
            <a:off x="7254241" y="5517118"/>
            <a:ext cx="3352800" cy="399812"/>
          </a:xfrm>
          <a:prstGeom prst="rect">
            <a:avLst/>
          </a:prstGeom>
          <a:noFill/>
          <a:ln/>
        </p:spPr>
        <p:txBody>
          <a:bodyPr wrap="none" rtlCol="0" anchor="t"/>
          <a:lstStyle/>
          <a:p>
            <a:pPr marL="342900" indent="-342900" algn="l">
              <a:lnSpc>
                <a:spcPts val="3149"/>
              </a:lnSpc>
              <a:buSzPct val="100000"/>
              <a:buChar char="•"/>
            </a:pPr>
            <a:r>
              <a:rPr lang="en-US" sz="1750" kern="0" spc="-35" dirty="0">
                <a:solidFill>
                  <a:srgbClr val="272525"/>
                </a:solidFill>
                <a:latin typeface="Inter" pitchFamily="34" charset="0"/>
                <a:ea typeface="Inter" pitchFamily="34" charset="-122"/>
                <a:cs typeface="Inter" pitchFamily="34" charset="-120"/>
              </a:rPr>
              <a:t>To regulate and develop the securities market</a:t>
            </a:r>
            <a:endParaRPr lang="en-US" sz="1750" dirty="0"/>
          </a:p>
        </p:txBody>
      </p:sp>
      <p:pic>
        <p:nvPicPr>
          <p:cNvPr id="12" name="Image 0" descr="preencoded.png"/>
          <p:cNvPicPr>
            <a:picLocks noChangeAspect="1"/>
          </p:cNvPicPr>
          <p:nvPr/>
        </p:nvPicPr>
        <p:blipFill>
          <a:blip r:embed="rId3"/>
          <a:stretch>
            <a:fillRect/>
          </a:stretch>
        </p:blipFill>
        <p:spPr>
          <a:xfrm>
            <a:off x="12877800" y="0"/>
            <a:ext cx="2072640" cy="842140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1030</Words>
  <Application>Microsoft Office PowerPoint</Application>
  <PresentationFormat>Custom</PresentationFormat>
  <Paragraphs>138</Paragraphs>
  <Slides>18</Slides>
  <Notes>14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USER</cp:lastModifiedBy>
  <cp:revision>4</cp:revision>
  <dcterms:created xsi:type="dcterms:W3CDTF">2023-12-25T05:35:58Z</dcterms:created>
  <dcterms:modified xsi:type="dcterms:W3CDTF">2023-12-25T06:06:07Z</dcterms:modified>
</cp:coreProperties>
</file>