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2" r:id="rId11"/>
    <p:sldId id="269" r:id="rId12"/>
    <p:sldId id="263" r:id="rId13"/>
    <p:sldId id="272" r:id="rId14"/>
    <p:sldId id="264" r:id="rId15"/>
    <p:sldId id="270" r:id="rId16"/>
    <p:sldId id="273" r:id="rId17"/>
    <p:sldId id="265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476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4AEF1-4416-C541-9DBD-2FBA2AB91D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u="sng">
                <a:solidFill>
                  <a:srgbClr val="C00000"/>
                </a:solidFill>
              </a:rPr>
              <a:t>Marketing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C435185-9EF3-CB43-A876-156DCE70F7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200" b="1" i="1" u="sng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25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D54C75-58BE-AC42-8710-9D8665121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</a:t>
            </a:r>
            <a:r>
              <a:rPr lang="en-US" sz="4000">
                <a:latin typeface="Algerian" pitchFamily="82" charset="0"/>
              </a:rPr>
              <a:t>.Economic factor</a:t>
            </a:r>
            <a:r>
              <a:rPr lang="en-US">
                <a:latin typeface="Algerian" pitchFamily="82" charset="0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5B7ECF-FE80-9E42-9C1F-C59B3150D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>
                <a:solidFill>
                  <a:schemeClr val="bg1"/>
                </a:solidFill>
              </a:rPr>
              <a:t>It consists of factors that effect the consumers purchasing power and spending patterns.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04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8C7C52-0158-FF4E-BF87-79BAE44B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/>
              <a:t>Examples-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1B7675-F58A-724B-AE97-7EEF53401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i="1">
                <a:solidFill>
                  <a:schemeClr val="bg1"/>
                </a:solidFill>
              </a:rPr>
              <a:t>Government policies .</a:t>
            </a:r>
          </a:p>
          <a:p>
            <a:r>
              <a:rPr lang="en-US" sz="3600" b="1" i="1">
                <a:solidFill>
                  <a:schemeClr val="bg1"/>
                </a:solidFill>
              </a:rPr>
              <a:t>New programmes.</a:t>
            </a:r>
          </a:p>
          <a:p>
            <a:r>
              <a:rPr lang="en-US" sz="3600" b="1" i="1">
                <a:solidFill>
                  <a:schemeClr val="bg1"/>
                </a:solidFill>
              </a:rPr>
              <a:t>LoW standard of living.</a:t>
            </a:r>
          </a:p>
        </p:txBody>
      </p:sp>
    </p:spTree>
    <p:extLst>
      <p:ext uri="{BB962C8B-B14F-4D97-AF65-F5344CB8AC3E}">
        <p14:creationId xmlns:p14="http://schemas.microsoft.com/office/powerpoint/2010/main" val="3004737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82B97-82E1-9146-BEF4-DE37AAC5F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c.</a:t>
            </a:r>
            <a:r>
              <a:rPr lang="en-US" sz="4000">
                <a:latin typeface="Algerian" pitchFamily="82" charset="0"/>
              </a:rPr>
              <a:t>Natural factors: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E860F5-D122-E44A-85C2-A72A9390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It involves the </a:t>
            </a:r>
            <a:r>
              <a:rPr lang="en-US" sz="3600" b="1" i="1" u="sng">
                <a:solidFill>
                  <a:schemeClr val="bg1"/>
                </a:solidFill>
              </a:rPr>
              <a:t>natural resources </a:t>
            </a:r>
            <a:r>
              <a:rPr lang="en-US" sz="3600">
                <a:solidFill>
                  <a:schemeClr val="bg1"/>
                </a:solidFill>
              </a:rPr>
              <a:t>that are required to produce a product.</a:t>
            </a:r>
          </a:p>
        </p:txBody>
      </p:sp>
    </p:spTree>
    <p:extLst>
      <p:ext uri="{BB962C8B-B14F-4D97-AF65-F5344CB8AC3E}">
        <p14:creationId xmlns:p14="http://schemas.microsoft.com/office/powerpoint/2010/main" val="128978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BEE700-A336-B74A-9B31-1F03FD0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/>
              <a:t>Example-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6A4B5A-9A82-4346-A153-A013E22FB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73982"/>
            <a:ext cx="10675458" cy="3897674"/>
          </a:xfrm>
        </p:spPr>
        <p:txBody>
          <a:bodyPr>
            <a:normAutofit/>
          </a:bodyPr>
          <a:lstStyle/>
          <a:p>
            <a:r>
              <a:rPr lang="en-US" sz="3600" b="1" i="1">
                <a:solidFill>
                  <a:schemeClr val="bg1"/>
                </a:solidFill>
              </a:rPr>
              <a:t>Let us take an example of global warming.</a:t>
            </a:r>
          </a:p>
          <a:p>
            <a:pPr marL="0" indent="0">
              <a:buNone/>
            </a:pPr>
            <a:r>
              <a:rPr lang="en-US" sz="3600" b="1" i="1">
                <a:solidFill>
                  <a:schemeClr val="bg1"/>
                </a:solidFill>
              </a:rPr>
              <a:t>     Mycompany is producing goods from jute,cotton,rubber,etc,.but due to the effect of global warming rainfall in certain areas is affected.This in turn may effect the crops and  ause a shortage in raw materials.</a:t>
            </a:r>
          </a:p>
        </p:txBody>
      </p:sp>
    </p:spTree>
    <p:extLst>
      <p:ext uri="{BB962C8B-B14F-4D97-AF65-F5344CB8AC3E}">
        <p14:creationId xmlns:p14="http://schemas.microsoft.com/office/powerpoint/2010/main" val="2350923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10A2A8-5ECE-1044-A3E7-047FD55F9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d.</a:t>
            </a:r>
            <a:r>
              <a:rPr lang="en-US" sz="4000">
                <a:latin typeface="Algerian" pitchFamily="82" charset="0"/>
              </a:rPr>
              <a:t>Political and social factors: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16814A-8CBA-1145-9935-7A4F83DBF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73" y="2449286"/>
            <a:ext cx="10034409" cy="3486903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Change in political factors will effect the </a:t>
            </a:r>
            <a:r>
              <a:rPr lang="en-US" sz="3600" b="1" i="1" u="sng">
                <a:solidFill>
                  <a:schemeClr val="bg1"/>
                </a:solidFill>
              </a:rPr>
              <a:t>market.</a:t>
            </a:r>
          </a:p>
          <a:p>
            <a:r>
              <a:rPr lang="en-US" sz="3600">
                <a:solidFill>
                  <a:schemeClr val="bg1"/>
                </a:solidFill>
              </a:rPr>
              <a:t>It consists of </a:t>
            </a:r>
            <a:r>
              <a:rPr lang="en-US" sz="3600" b="1" i="1" u="sng">
                <a:solidFill>
                  <a:schemeClr val="bg1"/>
                </a:solidFill>
              </a:rPr>
              <a:t>law, government agencies </a:t>
            </a:r>
            <a:r>
              <a:rPr lang="en-US" sz="3600">
                <a:solidFill>
                  <a:schemeClr val="bg1"/>
                </a:solidFill>
              </a:rPr>
              <a:t>and other </a:t>
            </a:r>
            <a:r>
              <a:rPr lang="en-US" sz="3600" b="1" i="1" u="sng">
                <a:solidFill>
                  <a:schemeClr val="bg1"/>
                </a:solidFill>
              </a:rPr>
              <a:t> pressure groups </a:t>
            </a:r>
            <a:r>
              <a:rPr lang="en-US" sz="3600">
                <a:solidFill>
                  <a:schemeClr val="bg1"/>
                </a:solidFill>
              </a:rPr>
              <a:t>that influence various organisation.</a:t>
            </a:r>
          </a:p>
          <a:p>
            <a:pPr marL="0" indent="0">
              <a:buNone/>
            </a:pPr>
            <a:endParaRPr lang="en-US" sz="3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200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7AD59D-45CC-3A41-AFD4-B13515316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/>
              <a:t>Examples-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B3561-C95B-C14E-9437-51FE5F378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232114" cy="3599316"/>
          </a:xfrm>
        </p:spPr>
        <p:txBody>
          <a:bodyPr>
            <a:normAutofit/>
          </a:bodyPr>
          <a:lstStyle/>
          <a:p>
            <a:r>
              <a:rPr lang="en-US" sz="3600" b="1" i="1" u="sng">
                <a:solidFill>
                  <a:schemeClr val="bg1"/>
                </a:solidFill>
              </a:rPr>
              <a:t>Political factors:</a:t>
            </a:r>
            <a:r>
              <a:rPr lang="en-US" sz="3600" b="1" i="1">
                <a:solidFill>
                  <a:schemeClr val="bg1"/>
                </a:solidFill>
              </a:rPr>
              <a:t>Government decides all the fiscal policies,monetary policies and taxation module as well.</a:t>
            </a:r>
          </a:p>
        </p:txBody>
      </p:sp>
    </p:spTree>
    <p:extLst>
      <p:ext uri="{BB962C8B-B14F-4D97-AF65-F5344CB8AC3E}">
        <p14:creationId xmlns:p14="http://schemas.microsoft.com/office/powerpoint/2010/main" val="3570828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3051C1-5093-2249-BB69-FE42FB6ED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B256C8-1664-574D-A3C5-64BE7BC8A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u="sng">
                <a:solidFill>
                  <a:schemeClr val="bg1"/>
                </a:solidFill>
              </a:rPr>
              <a:t>Social factor</a:t>
            </a:r>
            <a:r>
              <a:rPr lang="en-US" sz="3600" b="1" i="1">
                <a:solidFill>
                  <a:schemeClr val="bg1"/>
                </a:solidFill>
              </a:rPr>
              <a:t>:If my company is producing baby products and the demand for it decrease because of birth control.</a:t>
            </a:r>
            <a:endParaRPr lang="en-US" sz="3600" b="1" i="1" u="sng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3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25AF8C-0C99-FB40-BDE7-7C89FDAB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e.</a:t>
            </a:r>
            <a:r>
              <a:rPr lang="en-US" sz="4000">
                <a:latin typeface="Algerian" pitchFamily="82" charset="0"/>
              </a:rPr>
              <a:t>Cultural factors: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5295B9-3618-5049-80D8-CE5C82C9F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i="1" u="sng">
                <a:solidFill>
                  <a:schemeClr val="bg1"/>
                </a:solidFill>
              </a:rPr>
              <a:t>Social </a:t>
            </a:r>
            <a:r>
              <a:rPr lang="en-US" sz="3600">
                <a:solidFill>
                  <a:schemeClr val="bg1"/>
                </a:solidFill>
              </a:rPr>
              <a:t>and </a:t>
            </a:r>
            <a:r>
              <a:rPr lang="en-US" sz="3600" b="1" i="1" u="sng">
                <a:solidFill>
                  <a:schemeClr val="bg1"/>
                </a:solidFill>
              </a:rPr>
              <a:t>Cultural factors </a:t>
            </a:r>
            <a:r>
              <a:rPr lang="en-US" sz="3600">
                <a:solidFill>
                  <a:schemeClr val="bg1"/>
                </a:solidFill>
              </a:rPr>
              <a:t>are important to consider while creating and implementing a </a:t>
            </a:r>
            <a:r>
              <a:rPr lang="en-US" sz="3600" b="1" i="1" u="sng">
                <a:solidFill>
                  <a:schemeClr val="bg1"/>
                </a:solidFill>
              </a:rPr>
              <a:t>marketing strategy of management. </a:t>
            </a:r>
            <a:endParaRPr lang="en-US" sz="3600">
              <a:solidFill>
                <a:schemeClr val="bg1"/>
              </a:solidFill>
            </a:endParaRPr>
          </a:p>
          <a:p>
            <a:r>
              <a:rPr lang="en-US" sz="3600">
                <a:solidFill>
                  <a:schemeClr val="bg1"/>
                </a:solidFill>
              </a:rPr>
              <a:t>It is about the </a:t>
            </a:r>
            <a:r>
              <a:rPr lang="en-US" sz="3600" b="1" i="1" u="sng">
                <a:solidFill>
                  <a:schemeClr val="bg1"/>
                </a:solidFill>
              </a:rPr>
              <a:t>Cultural beliefs </a:t>
            </a:r>
            <a:r>
              <a:rPr lang="en-US" sz="3600">
                <a:solidFill>
                  <a:schemeClr val="bg1"/>
                </a:solidFill>
              </a:rPr>
              <a:t>and </a:t>
            </a:r>
            <a:r>
              <a:rPr lang="en-US" sz="3600" b="1" i="1" u="sng">
                <a:solidFill>
                  <a:schemeClr val="bg1"/>
                </a:solidFill>
              </a:rPr>
              <a:t>Values </a:t>
            </a:r>
            <a:r>
              <a:rPr lang="en-US" sz="3600">
                <a:solidFill>
                  <a:schemeClr val="bg1"/>
                </a:solidFill>
              </a:rPr>
              <a:t>of the people.</a:t>
            </a:r>
            <a:r>
              <a:rPr lang="en-US" sz="3600" b="1" i="1" u="sng">
                <a:solidFill>
                  <a:schemeClr val="bg1"/>
                </a:solidFill>
              </a:rPr>
              <a:t> </a:t>
            </a:r>
            <a:endParaRPr lang="en-US" sz="3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53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5A9FA4-F84B-294F-862D-1816C6A49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u="sng"/>
              <a:t>Examples-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0D0D3C-CED6-2C45-8686-E517F3B56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659" y="2319399"/>
            <a:ext cx="11643385" cy="4054310"/>
          </a:xfrm>
        </p:spPr>
        <p:txBody>
          <a:bodyPr>
            <a:normAutofit/>
          </a:bodyPr>
          <a:lstStyle/>
          <a:p>
            <a:r>
              <a:rPr lang="en-US" sz="3200" b="1" i="1">
                <a:solidFill>
                  <a:schemeClr val="bg1"/>
                </a:solidFill>
              </a:rPr>
              <a:t>Social and Cultural beliefs matters a lot in the marketing environment.</a:t>
            </a:r>
          </a:p>
          <a:p>
            <a:r>
              <a:rPr lang="en-US" sz="3200" b="1" i="1">
                <a:solidFill>
                  <a:schemeClr val="bg1"/>
                </a:solidFill>
              </a:rPr>
              <a:t> Product should be design according to lifestyle of the country.</a:t>
            </a:r>
          </a:p>
          <a:p>
            <a:endParaRPr lang="en-US" sz="3200" b="1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203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2CFF5-4CB2-F443-8837-DA4C10CBE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>
                <a:latin typeface="Algerian" pitchFamily="82" charset="0"/>
              </a:rPr>
              <a:t>Introduction-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5682B7-7CE9-6848-9730-0612DB6B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According to</a:t>
            </a:r>
            <a:r>
              <a:rPr lang="en-US" sz="3600">
                <a:solidFill>
                  <a:srgbClr val="0070C0"/>
                </a:solidFill>
                <a:latin typeface="Lucida Calligraphy" panose="020F0502020204030204" pitchFamily="34" charset="0"/>
              </a:rPr>
              <a:t> </a:t>
            </a: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Lucida Calligraphy" panose="020F0502020204030204" pitchFamily="34" charset="0"/>
              </a:rPr>
              <a:t>‘</a:t>
            </a:r>
            <a:r>
              <a:rPr lang="en-US" sz="3600" u="sng">
                <a:solidFill>
                  <a:schemeClr val="accent3">
                    <a:lumMod val="50000"/>
                  </a:schemeClr>
                </a:solidFill>
                <a:latin typeface="Lucida Calligraphy" panose="020F0502020204030204" pitchFamily="34" charset="0"/>
              </a:rPr>
              <a:t>PHILIP KOTLER’  </a:t>
            </a:r>
            <a:r>
              <a:rPr lang="en-US" sz="3600">
                <a:solidFill>
                  <a:schemeClr val="bg1"/>
                </a:solidFill>
              </a:rPr>
              <a:t>a market consist of all the potential customer sharing a particular need or wants and might be willing an exchange to satisfy the need</a:t>
            </a:r>
            <a:r>
              <a:rPr lang="en-US" sz="3200">
                <a:solidFill>
                  <a:srgbClr val="0070C0"/>
                </a:solidFill>
              </a:rPr>
              <a:t>.</a:t>
            </a:r>
            <a:endParaRPr lang="en-US" sz="3200" u="sng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9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AB0E40-3A97-3C40-9F92-E8143E6B0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lgerian" pitchFamily="82" charset="0"/>
              </a:rPr>
              <a:t>Marketing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3C709F-6D39-E047-97D4-3B312A07D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The factors that effect </a:t>
            </a:r>
            <a:r>
              <a:rPr lang="en-US" sz="3600" b="1" i="1" u="sng">
                <a:solidFill>
                  <a:schemeClr val="bg1"/>
                </a:solidFill>
              </a:rPr>
              <a:t>marketing management </a:t>
            </a:r>
            <a:r>
              <a:rPr lang="en-US" sz="3600">
                <a:solidFill>
                  <a:schemeClr val="bg1"/>
                </a:solidFill>
              </a:rPr>
              <a:t>ability to  build and maintain </a:t>
            </a:r>
            <a:r>
              <a:rPr lang="en-US" sz="3600" b="1" i="1" u="sng">
                <a:solidFill>
                  <a:schemeClr val="bg1"/>
                </a:solidFill>
              </a:rPr>
              <a:t>successful relationship</a:t>
            </a:r>
            <a:r>
              <a:rPr lang="en-US" sz="3600">
                <a:solidFill>
                  <a:schemeClr val="bg1"/>
                </a:solidFill>
              </a:rPr>
              <a:t> with the </a:t>
            </a:r>
            <a:r>
              <a:rPr lang="en-US" sz="3600" b="1" i="1" u="sng">
                <a:solidFill>
                  <a:schemeClr val="bg1"/>
                </a:solidFill>
              </a:rPr>
              <a:t>customer.</a:t>
            </a:r>
            <a:endParaRPr lang="en-US" sz="3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60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021831-6D4E-6345-BBEA-81A40FB41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1076200"/>
            <a:ext cx="9613861" cy="757965"/>
          </a:xfrm>
        </p:spPr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Environmental FACTOR-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9AC61D-C00B-2046-ABE0-EBEACEB3F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b="1" i="1">
                <a:solidFill>
                  <a:srgbClr val="002060"/>
                </a:solidFill>
              </a:rPr>
              <a:t>Micro factors.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i="1">
                <a:solidFill>
                  <a:srgbClr val="002060"/>
                </a:solidFill>
              </a:rPr>
              <a:t>Macro factors.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B1F46C-EE22-9446-A825-7CE2554A5979}"/>
              </a:ext>
            </a:extLst>
          </p:cNvPr>
          <p:cNvSpPr txBox="1"/>
          <p:nvPr/>
        </p:nvSpPr>
        <p:spPr>
          <a:xfrm>
            <a:off x="5180981" y="251831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4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B50579-1E20-4148-B9E9-502551EF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>
                <a:latin typeface="Algerian" pitchFamily="82" charset="0"/>
              </a:rPr>
              <a:t>Macro factors-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FBF22B-832B-B549-B106-F37ED6E29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C000"/>
                </a:solidFill>
              </a:rPr>
              <a:t>The factors that effect </a:t>
            </a:r>
            <a:r>
              <a:rPr lang="en-US" sz="3600" b="1" i="1" u="sng">
                <a:solidFill>
                  <a:srgbClr val="FFC000"/>
                </a:solidFill>
              </a:rPr>
              <a:t>outside the organisation.</a:t>
            </a:r>
          </a:p>
          <a:p>
            <a:r>
              <a:rPr lang="en-US" sz="3600">
                <a:solidFill>
                  <a:srgbClr val="FFC000"/>
                </a:solidFill>
              </a:rPr>
              <a:t>This factors cannot be controlled by the organisation.</a:t>
            </a:r>
          </a:p>
          <a:p>
            <a:endParaRPr lang="en-US" sz="320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67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90DD0A-33BD-B348-ACFF-E08DA44D7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753227"/>
            <a:ext cx="9246708" cy="1213623"/>
          </a:xfrm>
        </p:spPr>
        <p:txBody>
          <a:bodyPr>
            <a:normAutofit/>
          </a:bodyPr>
          <a:lstStyle/>
          <a:p>
            <a:r>
              <a:rPr lang="en-US" sz="4000"/>
              <a:t>a.</a:t>
            </a:r>
            <a:r>
              <a:rPr lang="en-US" sz="4000">
                <a:latin typeface="Algerian" pitchFamily="82" charset="0"/>
              </a:rPr>
              <a:t>Demographic factors: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1BC5B5-DD0B-9E49-A0E5-C8994B3E6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It is a study of </a:t>
            </a:r>
            <a:r>
              <a:rPr lang="en-US" sz="3600" b="1" i="1" u="sng">
                <a:solidFill>
                  <a:schemeClr val="bg1"/>
                </a:solidFill>
              </a:rPr>
              <a:t>Human population </a:t>
            </a:r>
            <a:r>
              <a:rPr lang="en-US" sz="3600">
                <a:solidFill>
                  <a:schemeClr val="bg1"/>
                </a:solidFill>
              </a:rPr>
              <a:t>in terms of size, density, age, gender,etc,..</a:t>
            </a:r>
          </a:p>
          <a:p>
            <a:r>
              <a:rPr lang="en-US" sz="3600">
                <a:solidFill>
                  <a:schemeClr val="bg1"/>
                </a:solidFill>
              </a:rPr>
              <a:t>It generally deals with </a:t>
            </a:r>
            <a:r>
              <a:rPr lang="en-US" sz="3600" b="1" i="1" u="sng">
                <a:solidFill>
                  <a:schemeClr val="bg1"/>
                </a:solidFill>
              </a:rPr>
              <a:t>people.</a:t>
            </a:r>
            <a:endParaRPr lang="en-US" sz="3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5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D293BC-E479-4345-92F0-3F72C0EF0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/>
              <a:t>Examples-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BD967C-1A51-BE46-A0AE-3FAD16A49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99763"/>
            <a:ext cx="11195004" cy="3805009"/>
          </a:xfrm>
        </p:spPr>
        <p:txBody>
          <a:bodyPr>
            <a:normAutofit/>
          </a:bodyPr>
          <a:lstStyle/>
          <a:p>
            <a:r>
              <a:rPr lang="en-US" sz="4000" b="1" i="1" u="sng">
                <a:solidFill>
                  <a:schemeClr val="bg1"/>
                </a:solidFill>
              </a:rPr>
              <a:t>Age</a:t>
            </a:r>
            <a:r>
              <a:rPr lang="en-US" sz="4000" b="1" i="1">
                <a:solidFill>
                  <a:schemeClr val="bg1"/>
                </a:solidFill>
              </a:rPr>
              <a:t>: if a company is producing ladies jeans itcan be only purchased by the younger one but the elder will not purchase it.</a:t>
            </a:r>
          </a:p>
        </p:txBody>
      </p:sp>
    </p:spTree>
    <p:extLst>
      <p:ext uri="{BB962C8B-B14F-4D97-AF65-F5344CB8AC3E}">
        <p14:creationId xmlns:p14="http://schemas.microsoft.com/office/powerpoint/2010/main" val="402598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370498-BDCF-494A-9E90-A9FC0D088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4C7D5C-6B74-A04D-A940-83D2113E3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011" y="2264351"/>
            <a:ext cx="10729547" cy="442371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4000" b="1" i="1" u="sng">
                <a:solidFill>
                  <a:schemeClr val="bg1"/>
                </a:solidFill>
              </a:rPr>
              <a:t>Population</a:t>
            </a:r>
            <a:r>
              <a:rPr lang="en-US" sz="4000" b="1" i="1">
                <a:solidFill>
                  <a:schemeClr val="bg1"/>
                </a:solidFill>
              </a:rPr>
              <a:t>: increase and decrease in population’s birth rate.</a:t>
            </a:r>
          </a:p>
          <a:p>
            <a:endParaRPr lang="en-US" sz="4000" b="1" i="1" u="sng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b="1" i="1" u="sng">
                <a:solidFill>
                  <a:schemeClr val="bg1"/>
                </a:solidFill>
              </a:rPr>
              <a:t>                     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BA4C58E-6CA2-5D47-8436-62C8B0CBE13B}"/>
              </a:ext>
            </a:extLst>
          </p:cNvPr>
          <p:cNvSpPr/>
          <p:nvPr/>
        </p:nvSpPr>
        <p:spPr>
          <a:xfrm>
            <a:off x="1001980" y="3711038"/>
            <a:ext cx="4082559" cy="263483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u="sng">
                <a:solidFill>
                  <a:srgbClr val="002060"/>
                </a:solidFill>
              </a:rPr>
              <a:t>Year 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US" sz="3600" b="1" i="1" u="sng">
                <a:solidFill>
                  <a:srgbClr val="002060"/>
                </a:solidFill>
              </a:rPr>
              <a:t>1950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US" sz="3600" b="1" i="1" u="sng">
                <a:solidFill>
                  <a:srgbClr val="002060"/>
                </a:solidFill>
              </a:rPr>
              <a:t>2017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US" sz="3600" b="1" i="1" u="sng">
                <a:solidFill>
                  <a:srgbClr val="002060"/>
                </a:solidFill>
              </a:rPr>
              <a:t>2019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63370C0-A606-844E-83F3-2ED30FF741FC}"/>
              </a:ext>
            </a:extLst>
          </p:cNvPr>
          <p:cNvSpPr/>
          <p:nvPr/>
        </p:nvSpPr>
        <p:spPr>
          <a:xfrm>
            <a:off x="5084548" y="3711038"/>
            <a:ext cx="4415712" cy="2634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i="1" u="sng">
              <a:solidFill>
                <a:srgbClr val="002060"/>
              </a:solidFill>
            </a:endParaRPr>
          </a:p>
          <a:p>
            <a:pPr algn="ctr"/>
            <a:r>
              <a:rPr lang="en-US" sz="3600" b="1" i="1" u="sng">
                <a:solidFill>
                  <a:srgbClr val="002060"/>
                </a:solidFill>
              </a:rPr>
              <a:t>Population</a:t>
            </a:r>
            <a:endParaRPr lang="en-US" sz="3600" b="1" i="1">
              <a:solidFill>
                <a:srgbClr val="002060"/>
              </a:solidFill>
            </a:endParaRPr>
          </a:p>
          <a:p>
            <a:pPr algn="ctr"/>
            <a:r>
              <a:rPr lang="en-US" sz="3600" b="1" i="1" u="sng">
                <a:solidFill>
                  <a:srgbClr val="002060"/>
                </a:solidFill>
              </a:rPr>
              <a:t>359million</a:t>
            </a:r>
          </a:p>
          <a:p>
            <a:pPr algn="ctr"/>
            <a:r>
              <a:rPr lang="en-US" sz="3600" b="1" i="1" u="sng">
                <a:solidFill>
                  <a:srgbClr val="002060"/>
                </a:solidFill>
              </a:rPr>
              <a:t>1283.6 million</a:t>
            </a:r>
          </a:p>
          <a:p>
            <a:pPr algn="ctr"/>
            <a:r>
              <a:rPr lang="en-US" sz="3600" b="1" i="1" u="sng">
                <a:solidFill>
                  <a:srgbClr val="002060"/>
                </a:solidFill>
              </a:rPr>
              <a:t>1.37 billion</a:t>
            </a:r>
          </a:p>
          <a:p>
            <a:pPr algn="ctr"/>
            <a:endParaRPr lang="en-US" sz="3600" b="1" i="1" u="sng">
              <a:solidFill>
                <a:srgbClr val="00206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B4BFF1A2-F76C-2041-A130-E0432DF1406E}"/>
              </a:ext>
            </a:extLst>
          </p:cNvPr>
          <p:cNvCxnSpPr>
            <a:cxnSpLocks/>
          </p:cNvCxnSpPr>
          <p:nvPr/>
        </p:nvCxnSpPr>
        <p:spPr>
          <a:xfrm>
            <a:off x="899011" y="4547329"/>
            <a:ext cx="8601249" cy="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FF5105A4-1DEE-9E4E-B13C-4983E37E7BF8}"/>
              </a:ext>
            </a:extLst>
          </p:cNvPr>
          <p:cNvCxnSpPr>
            <a:cxnSpLocks/>
          </p:cNvCxnSpPr>
          <p:nvPr/>
        </p:nvCxnSpPr>
        <p:spPr>
          <a:xfrm>
            <a:off x="5084548" y="3429000"/>
            <a:ext cx="0" cy="2916876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8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8B8FCC-A586-F74F-A26F-60EB9EE1B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9630AE-0A2C-0646-8418-D6350D0F7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438" y="2505456"/>
            <a:ext cx="11596997" cy="4100193"/>
          </a:xfrm>
        </p:spPr>
        <p:txBody>
          <a:bodyPr>
            <a:normAutofit/>
          </a:bodyPr>
          <a:lstStyle/>
          <a:p>
            <a:r>
              <a:rPr lang="en-US" sz="3600" b="1" i="1" u="sng">
                <a:solidFill>
                  <a:schemeClr val="bg1"/>
                </a:solidFill>
              </a:rPr>
              <a:t>Region</a:t>
            </a:r>
            <a:r>
              <a:rPr lang="en-US" sz="3600" b="1" i="1">
                <a:solidFill>
                  <a:schemeClr val="bg1"/>
                </a:solidFill>
              </a:rPr>
              <a:t>:those who meet buyers needs and</a:t>
            </a:r>
          </a:p>
          <a:p>
            <a:pPr marL="0" indent="0">
              <a:buNone/>
            </a:pPr>
            <a:r>
              <a:rPr lang="en-US" sz="3600" b="1" i="1">
                <a:solidFill>
                  <a:schemeClr val="bg1"/>
                </a:solidFill>
              </a:rPr>
              <a:t>                requurements in certain region can earn</a:t>
            </a:r>
          </a:p>
          <a:p>
            <a:pPr marL="0" indent="0">
              <a:buNone/>
            </a:pPr>
            <a:r>
              <a:rPr lang="en-US" sz="3600" b="1" i="1">
                <a:solidFill>
                  <a:schemeClr val="bg1"/>
                </a:solidFill>
              </a:rPr>
              <a:t>                higher sales and profit</a:t>
            </a:r>
            <a:r>
              <a:rPr lang="en-US" sz="3600" b="1" i="1"/>
              <a:t>.</a:t>
            </a:r>
          </a:p>
          <a:p>
            <a:pPr marL="0" indent="0">
              <a:buNone/>
            </a:pPr>
            <a:r>
              <a:rPr lang="en-US" sz="3600" b="1" i="1">
                <a:solidFill>
                  <a:schemeClr val="bg1"/>
                </a:solidFill>
              </a:rPr>
              <a:t>    “I am  producing a mobile and selling it in a region like rural where people doesn’t have knowledge about it .</a:t>
            </a:r>
          </a:p>
        </p:txBody>
      </p:sp>
    </p:spTree>
    <p:extLst>
      <p:ext uri="{BB962C8B-B14F-4D97-AF65-F5344CB8AC3E}">
        <p14:creationId xmlns:p14="http://schemas.microsoft.com/office/powerpoint/2010/main" val="290410064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Application>Microsoft Office PowerPoint</Application>
  <PresentationFormat>Custom</PresentationFormat>
  <Paragraphs>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Berlin</vt:lpstr>
      <vt:lpstr>Marketing</vt:lpstr>
      <vt:lpstr>Introduction-</vt:lpstr>
      <vt:lpstr>Marketing environment</vt:lpstr>
      <vt:lpstr>Environmental FACTOR-</vt:lpstr>
      <vt:lpstr>Macro factors-</vt:lpstr>
      <vt:lpstr>a.Demographic factors:</vt:lpstr>
      <vt:lpstr>Examples-</vt:lpstr>
      <vt:lpstr>PowerPoint Presentation</vt:lpstr>
      <vt:lpstr>PowerPoint Presentation</vt:lpstr>
      <vt:lpstr>b.Economic factor:</vt:lpstr>
      <vt:lpstr>Examples-</vt:lpstr>
      <vt:lpstr>c.Natural factors:</vt:lpstr>
      <vt:lpstr>Example-</vt:lpstr>
      <vt:lpstr>d.Political and social factors:</vt:lpstr>
      <vt:lpstr>Examples-</vt:lpstr>
      <vt:lpstr>PowerPoint Presentation</vt:lpstr>
      <vt:lpstr>e.Cultural factors:</vt:lpstr>
      <vt:lpstr>Examples-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</dc:title>
  <dc:creator>917386206472</dc:creator>
  <cp:lastModifiedBy>dell</cp:lastModifiedBy>
  <cp:revision>12</cp:revision>
  <dcterms:created xsi:type="dcterms:W3CDTF">2019-07-29T17:05:41Z</dcterms:created>
  <dcterms:modified xsi:type="dcterms:W3CDTF">2024-02-14T07:45:35Z</dcterms:modified>
</cp:coreProperties>
</file>