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4" r:id="rId14"/>
    <p:sldId id="272" r:id="rId15"/>
    <p:sldId id="273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C67D5A-EBF2-496E-AA51-08581368D9E5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5061FC-6150-4C5C-BF82-5D5046ED88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305800" cy="10668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smtClean="0"/>
              <a:t>roduct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391400" cy="1752600"/>
          </a:xfrm>
        </p:spPr>
        <p:txBody>
          <a:bodyPr/>
          <a:lstStyle/>
          <a:p>
            <a:pPr algn="r"/>
            <a:r>
              <a:rPr lang="en-US" dirty="0" smtClean="0"/>
              <a:t>By </a:t>
            </a:r>
            <a:r>
              <a:rPr lang="en-US" dirty="0" err="1" smtClean="0"/>
              <a:t>usha</a:t>
            </a:r>
            <a:r>
              <a:rPr lang="en-US" dirty="0" smtClean="0"/>
              <a:t> jaya </a:t>
            </a:r>
            <a:r>
              <a:rPr lang="en-US" dirty="0" err="1" smtClean="0"/>
              <a:t>prakash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What is Product Decision? Definition, Types and Levels of Product - The  Investors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AutoShape 5" descr="Product Mix Decisions - Width, length, depth and consisten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09600"/>
            <a:ext cx="35814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-4953000"/>
            <a:ext cx="594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Product Line Length:</a:t>
            </a:r>
            <a:endParaRPr lang="en-US" dirty="0"/>
          </a:p>
          <a:p>
            <a:pPr lvl="1"/>
            <a:r>
              <a:rPr lang="en-US" i="1" dirty="0"/>
              <a:t>Definition:</a:t>
            </a:r>
            <a:r>
              <a:rPr lang="en-US" dirty="0"/>
              <a:t> The number of products within a specific product line.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 </a:t>
            </a:r>
            <a:r>
              <a:rPr lang="en-US" dirty="0" err="1"/>
              <a:t>smartphone</a:t>
            </a:r>
            <a:r>
              <a:rPr lang="en-US" dirty="0"/>
              <a:t> company offering various models with different specifications, screen sizes, and price points.</a:t>
            </a:r>
          </a:p>
          <a:p>
            <a:r>
              <a:rPr lang="en-US" b="1" dirty="0"/>
              <a:t>Product Line Width:</a:t>
            </a:r>
            <a:endParaRPr lang="en-US" dirty="0"/>
          </a:p>
          <a:p>
            <a:pPr lvl="1"/>
            <a:r>
              <a:rPr lang="en-US" i="1" dirty="0"/>
              <a:t>Definition:</a:t>
            </a:r>
            <a:r>
              <a:rPr lang="en-US" dirty="0"/>
              <a:t> The variety of different product lines a company offers.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An electronics company offering </a:t>
            </a:r>
            <a:r>
              <a:rPr lang="en-US" dirty="0" err="1"/>
              <a:t>smartphones</a:t>
            </a:r>
            <a:r>
              <a:rPr lang="en-US" dirty="0"/>
              <a:t>, laptops, tablets, and </a:t>
            </a:r>
            <a:r>
              <a:rPr lang="en-US" dirty="0" err="1"/>
              <a:t>smartwatches</a:t>
            </a:r>
            <a:r>
              <a:rPr lang="en-US" dirty="0"/>
              <a:t>.</a:t>
            </a:r>
          </a:p>
          <a:p>
            <a:r>
              <a:rPr lang="en-US" b="1" dirty="0"/>
              <a:t>Product Line Depth:</a:t>
            </a:r>
            <a:endParaRPr lang="en-US" dirty="0"/>
          </a:p>
          <a:p>
            <a:pPr lvl="1"/>
            <a:r>
              <a:rPr lang="en-US" i="1" dirty="0"/>
              <a:t>Definition:</a:t>
            </a:r>
            <a:r>
              <a:rPr lang="en-US" dirty="0"/>
              <a:t> The number of product variants within a specific product category.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 car manufacturer offering a specific model with various options such as engine sizes, colors, and features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474345"/>
            <a:ext cx="411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Product Line Length:</a:t>
            </a:r>
            <a:endParaRPr lang="en-US" dirty="0"/>
          </a:p>
          <a:p>
            <a:pPr lvl="1"/>
            <a:r>
              <a:rPr lang="en-US" i="1" dirty="0"/>
              <a:t>Definition:</a:t>
            </a:r>
            <a:r>
              <a:rPr lang="en-US" dirty="0"/>
              <a:t> The number of products within a specific product line.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 </a:t>
            </a:r>
            <a:r>
              <a:rPr lang="en-US" dirty="0" smtClean="0"/>
              <a:t>Smartphone </a:t>
            </a:r>
            <a:r>
              <a:rPr lang="en-US" dirty="0"/>
              <a:t>company offering various models with different specifications, screen sizes, and price points.</a:t>
            </a:r>
          </a:p>
          <a:p>
            <a:r>
              <a:rPr lang="en-US" b="1" dirty="0"/>
              <a:t>Product Line Width:</a:t>
            </a:r>
            <a:endParaRPr lang="en-US" dirty="0"/>
          </a:p>
          <a:p>
            <a:pPr lvl="1"/>
            <a:r>
              <a:rPr lang="en-US" i="1" dirty="0"/>
              <a:t>Definition:</a:t>
            </a:r>
            <a:r>
              <a:rPr lang="en-US" dirty="0"/>
              <a:t> The variety of different product lines a company offers.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An electronics company offering </a:t>
            </a:r>
            <a:r>
              <a:rPr lang="en-US" dirty="0" err="1"/>
              <a:t>smartphones</a:t>
            </a:r>
            <a:r>
              <a:rPr lang="en-US" dirty="0"/>
              <a:t>, laptops, tablets, and </a:t>
            </a:r>
            <a:r>
              <a:rPr lang="en-US" dirty="0" err="1"/>
              <a:t>smartwatches</a:t>
            </a:r>
            <a:r>
              <a:rPr lang="en-US" dirty="0"/>
              <a:t>.</a:t>
            </a:r>
          </a:p>
          <a:p>
            <a:r>
              <a:rPr lang="en-US" b="1" dirty="0"/>
              <a:t>Product Line Depth:</a:t>
            </a:r>
            <a:endParaRPr lang="en-US" dirty="0"/>
          </a:p>
          <a:p>
            <a:pPr lvl="1"/>
            <a:r>
              <a:rPr lang="en-US" i="1" dirty="0"/>
              <a:t>Definition:</a:t>
            </a:r>
            <a:r>
              <a:rPr lang="en-US" dirty="0"/>
              <a:t> The number of product variants within a specific product category.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 car manufacturer offering a specific model with various options such as engine sizes, colors, and features.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305342"/>
            <a:ext cx="754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Product Mix Length:</a:t>
            </a:r>
            <a:endParaRPr lang="en-US" sz="2000" dirty="0" smtClean="0"/>
          </a:p>
          <a:p>
            <a:pPr lvl="1"/>
            <a:r>
              <a:rPr lang="en-US" sz="2000" i="1" dirty="0" smtClean="0"/>
              <a:t>Definition:</a:t>
            </a:r>
            <a:r>
              <a:rPr lang="en-US" sz="2000" dirty="0" smtClean="0"/>
              <a:t> The total number of products a company offers across all its product lines.</a:t>
            </a:r>
          </a:p>
          <a:p>
            <a:pPr lvl="1"/>
            <a:r>
              <a:rPr lang="en-US" sz="2000" i="1" dirty="0" smtClean="0"/>
              <a:t>Example:</a:t>
            </a:r>
            <a:r>
              <a:rPr lang="en-US" sz="2000" dirty="0" smtClean="0"/>
              <a:t> An apparel company offering a wide range of clothing items, including shirts, pants, dresses, and outerwear.</a:t>
            </a:r>
          </a:p>
          <a:p>
            <a:r>
              <a:rPr lang="en-US" sz="2000" b="1" dirty="0" smtClean="0"/>
              <a:t>Product Mix Depth:</a:t>
            </a:r>
            <a:endParaRPr lang="en-US" sz="2000" dirty="0" smtClean="0"/>
          </a:p>
          <a:p>
            <a:pPr lvl="1"/>
            <a:r>
              <a:rPr lang="en-US" sz="2000" i="1" dirty="0" smtClean="0"/>
              <a:t>Definition:</a:t>
            </a:r>
            <a:r>
              <a:rPr lang="en-US" sz="2000" dirty="0" smtClean="0"/>
              <a:t> The total number of variants offered for each product in a company's product mix.</a:t>
            </a:r>
          </a:p>
          <a:p>
            <a:pPr lvl="1"/>
            <a:r>
              <a:rPr lang="en-US" sz="2000" i="1" dirty="0" smtClean="0"/>
              <a:t>Example:</a:t>
            </a:r>
            <a:r>
              <a:rPr lang="en-US" sz="2000" dirty="0" smtClean="0"/>
              <a:t> A cosmetics company offering a particular lipstick product in various colors, finishes, and formulations.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086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Product Line Consistency:</a:t>
            </a:r>
            <a:endParaRPr lang="en-US" dirty="0" smtClean="0"/>
          </a:p>
          <a:p>
            <a:pPr lvl="1"/>
            <a:r>
              <a:rPr lang="en-US" i="1" dirty="0" smtClean="0"/>
              <a:t>Definition:</a:t>
            </a:r>
            <a:r>
              <a:rPr lang="en-US" dirty="0" smtClean="0"/>
              <a:t> The relatedness of the various product lines within a company.</a:t>
            </a:r>
          </a:p>
          <a:p>
            <a:pPr lvl="1"/>
            <a:r>
              <a:rPr lang="en-US" i="1" dirty="0" smtClean="0"/>
              <a:t>Example:</a:t>
            </a:r>
            <a:r>
              <a:rPr lang="en-US" dirty="0" smtClean="0"/>
              <a:t> An outdoor clothing company expanding its product mix to include hiking gear and accessories, maintaining consistency with its core outdoor lifestyle theme.</a:t>
            </a:r>
          </a:p>
          <a:p>
            <a:r>
              <a:rPr lang="en-US" b="1" dirty="0" smtClean="0"/>
              <a:t>Product Mix Width:</a:t>
            </a:r>
            <a:endParaRPr lang="en-US" dirty="0" smtClean="0"/>
          </a:p>
          <a:p>
            <a:pPr lvl="1"/>
            <a:r>
              <a:rPr lang="en-US" i="1" dirty="0" smtClean="0"/>
              <a:t>Definition:</a:t>
            </a:r>
            <a:r>
              <a:rPr lang="en-US" dirty="0" smtClean="0"/>
              <a:t> The total number of different product lines a company offers.</a:t>
            </a:r>
          </a:p>
          <a:p>
            <a:pPr lvl="1"/>
            <a:r>
              <a:rPr lang="en-US" i="1" dirty="0" smtClean="0"/>
              <a:t>Example:</a:t>
            </a:r>
            <a:r>
              <a:rPr lang="en-US" dirty="0" smtClean="0"/>
              <a:t> A beverage company offering a product mix that includes soft drinks, energy drinks, bottled water, and juices.</a:t>
            </a:r>
          </a:p>
          <a:p>
            <a:r>
              <a:rPr lang="en-US" b="1" dirty="0" smtClean="0"/>
              <a:t>Product Mix Consistency:</a:t>
            </a:r>
            <a:endParaRPr lang="en-US" dirty="0" smtClean="0"/>
          </a:p>
          <a:p>
            <a:pPr lvl="1"/>
            <a:r>
              <a:rPr lang="en-US" i="1" dirty="0" smtClean="0"/>
              <a:t>Definition:</a:t>
            </a:r>
            <a:r>
              <a:rPr lang="en-US" dirty="0" smtClean="0"/>
              <a:t> The degree to which product lines are related in terms of use, production, distribution, or branding.</a:t>
            </a:r>
          </a:p>
          <a:p>
            <a:pPr lvl="1"/>
            <a:r>
              <a:rPr lang="en-US" i="1" dirty="0" smtClean="0"/>
              <a:t>Example:</a:t>
            </a:r>
            <a:r>
              <a:rPr lang="en-US" dirty="0" smtClean="0"/>
              <a:t> An electronics company maintaining consistency in its product mix by offering smart phones, smart watches, and wireless </a:t>
            </a:r>
            <a:r>
              <a:rPr lang="en-US" dirty="0" err="1" smtClean="0"/>
              <a:t>earbuds</a:t>
            </a:r>
            <a:r>
              <a:rPr lang="en-US" dirty="0" smtClean="0"/>
              <a:t>, all integrated with a common ecosystem.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85944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</a:t>
            </a:r>
            <a:r>
              <a:rPr smtClean="0"/>
              <a:t>ew product development stages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239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New product development (NPD) is a systematic process that involves a series of stages from idea generation to commercialization. Here is an overview of the typical stages in new product development:</a:t>
            </a:r>
          </a:p>
          <a:p>
            <a:r>
              <a:rPr lang="en-US" sz="2000" b="1" dirty="0"/>
              <a:t>Idea Generation:</a:t>
            </a:r>
            <a:endParaRPr lang="en-US" sz="2000" dirty="0"/>
          </a:p>
          <a:p>
            <a:pPr lvl="1"/>
            <a:r>
              <a:rPr lang="en-US" sz="2000" b="1" dirty="0"/>
              <a:t>Description:</a:t>
            </a:r>
            <a:r>
              <a:rPr lang="en-US" sz="2000" dirty="0"/>
              <a:t> This stage involves the systematic search for new product ideas. Ideas can come from various sources, including customers, employees, competitors, and research.</a:t>
            </a:r>
          </a:p>
          <a:p>
            <a:pPr lvl="1"/>
            <a:r>
              <a:rPr lang="en-US" sz="2000" b="1" dirty="0"/>
              <a:t>Activities:</a:t>
            </a:r>
            <a:r>
              <a:rPr lang="en-US" sz="2000" dirty="0"/>
              <a:t> Brainstorming sessions, market research, customer feedback, trend analysis.</a:t>
            </a:r>
          </a:p>
          <a:p>
            <a:r>
              <a:rPr lang="en-US" sz="2000" b="1" dirty="0"/>
              <a:t>Idea Screening:</a:t>
            </a:r>
            <a:endParaRPr lang="en-US" sz="2000" dirty="0"/>
          </a:p>
          <a:p>
            <a:pPr lvl="1"/>
            <a:r>
              <a:rPr lang="en-US" sz="2000" b="1" dirty="0"/>
              <a:t>Description:</a:t>
            </a:r>
            <a:r>
              <a:rPr lang="en-US" sz="2000" dirty="0"/>
              <a:t> In this stage, the generated ideas are evaluated to identify the most promising ones. Criteria such as market potential, technical feasibility, and alignment </a:t>
            </a:r>
            <a:r>
              <a:rPr lang="en-US" dirty="0"/>
              <a:t>with organizational goals are considered.</a:t>
            </a:r>
          </a:p>
          <a:p>
            <a:pPr lvl="1"/>
            <a:r>
              <a:rPr lang="en-US" b="1" dirty="0"/>
              <a:t>Activities:</a:t>
            </a:r>
            <a:r>
              <a:rPr lang="en-US" dirty="0"/>
              <a:t> Feasibility analysis, initial concept testing, idea prioritization.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541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Concept Development and Testing:</a:t>
            </a:r>
            <a:endParaRPr lang="en-US" sz="2000" dirty="0" smtClean="0"/>
          </a:p>
          <a:p>
            <a:pPr lvl="1"/>
            <a:r>
              <a:rPr lang="en-US" sz="2000" b="1" dirty="0" smtClean="0"/>
              <a:t>Description:</a:t>
            </a:r>
            <a:r>
              <a:rPr lang="en-US" sz="2000" dirty="0" smtClean="0"/>
              <a:t> Detailed concepts are developed for the selected ideas. These concepts are then tested with potential consumers to gather feedback and assess their reactions.</a:t>
            </a:r>
          </a:p>
          <a:p>
            <a:pPr lvl="1"/>
            <a:r>
              <a:rPr lang="en-US" sz="2000" b="1" dirty="0" smtClean="0"/>
              <a:t>Activities:</a:t>
            </a:r>
            <a:r>
              <a:rPr lang="en-US" sz="2000" dirty="0" smtClean="0"/>
              <a:t> Concept creation, prototyping, consumer surveys, focus groups.</a:t>
            </a:r>
          </a:p>
          <a:p>
            <a:r>
              <a:rPr lang="en-US" sz="2000" b="1" dirty="0" smtClean="0"/>
              <a:t>Business Analysis:</a:t>
            </a:r>
            <a:endParaRPr lang="en-US" sz="2000" dirty="0" smtClean="0"/>
          </a:p>
          <a:p>
            <a:pPr lvl="1"/>
            <a:r>
              <a:rPr lang="en-US" sz="2000" b="1" dirty="0" smtClean="0"/>
              <a:t>Description:</a:t>
            </a:r>
            <a:r>
              <a:rPr lang="en-US" sz="2000" dirty="0" smtClean="0"/>
              <a:t> A thorough analysis of the business viability of the product is conducted. This includes assessing costs, revenue projections, market demand, and potential return on investment.</a:t>
            </a:r>
          </a:p>
          <a:p>
            <a:pPr lvl="1"/>
            <a:r>
              <a:rPr lang="en-US" sz="2000" b="1" dirty="0" smtClean="0"/>
              <a:t>Activities:</a:t>
            </a:r>
            <a:r>
              <a:rPr lang="en-US" sz="2000" dirty="0" smtClean="0"/>
              <a:t> Financial analysis, market research, cost estimation, risk assessment</a:t>
            </a:r>
            <a:endParaRPr lang="en-US" sz="2000" dirty="0"/>
          </a:p>
        </p:txBody>
      </p:sp>
      <p:sp>
        <p:nvSpPr>
          <p:cNvPr id="25602" name="AutoShape 2" descr="The Actionable 6-Step Product Development Process - Venn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68000" y="-51435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"/>
            <a:ext cx="2209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66800" y="1676400"/>
            <a:ext cx="6096000" cy="317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öhn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Product Development: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öhne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Description: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 The actual development of the product takes place during this stage. Design, engineering, and manufacturing processes are executed to create a prototype or initial version of the product.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Activities: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 Product design, prototyping, testing, manufacturing.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084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685800"/>
            <a:ext cx="586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b="1" dirty="0">
                <a:solidFill>
                  <a:srgbClr val="000000"/>
                </a:solidFill>
                <a:latin typeface="Söhne"/>
                <a:cs typeface="Arial" pitchFamily="34" charset="0"/>
              </a:rPr>
              <a:t>Test Marketing:</a:t>
            </a:r>
            <a:endParaRPr lang="en-US" dirty="0">
              <a:solidFill>
                <a:srgbClr val="000000"/>
              </a:solidFill>
              <a:latin typeface="Söhne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Söhne"/>
                <a:cs typeface="Arial" pitchFamily="34" charset="0"/>
              </a:rPr>
              <a:t>Description:</a:t>
            </a:r>
            <a:r>
              <a:rPr lang="en-US" dirty="0">
                <a:solidFill>
                  <a:srgbClr val="000000"/>
                </a:solidFill>
                <a:latin typeface="Söhne"/>
                <a:cs typeface="Arial" pitchFamily="34" charset="0"/>
              </a:rPr>
              <a:t> A limited-scale launch of the product is conducted in a specific market to observe real-world consumer behavior, gather feedback, and identify any issues before a full-scale launch.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Söhne"/>
                <a:cs typeface="Arial" pitchFamily="34" charset="0"/>
              </a:rPr>
              <a:t>Activities:</a:t>
            </a:r>
            <a:r>
              <a:rPr lang="en-US" dirty="0">
                <a:solidFill>
                  <a:srgbClr val="000000"/>
                </a:solidFill>
                <a:latin typeface="Söhne"/>
                <a:cs typeface="Arial" pitchFamily="34" charset="0"/>
              </a:rPr>
              <a:t> Limited product release, market testing, monitoring consumer response.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b="1" dirty="0">
                <a:solidFill>
                  <a:srgbClr val="000000"/>
                </a:solidFill>
                <a:latin typeface="Söhne"/>
                <a:cs typeface="Arial" pitchFamily="34" charset="0"/>
              </a:rPr>
              <a:t>Commercialization:</a:t>
            </a:r>
            <a:endParaRPr lang="en-US" dirty="0">
              <a:solidFill>
                <a:srgbClr val="000000"/>
              </a:solidFill>
              <a:latin typeface="Söhne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Söhne"/>
                <a:cs typeface="Arial" pitchFamily="34" charset="0"/>
              </a:rPr>
              <a:t>Description:</a:t>
            </a:r>
            <a:r>
              <a:rPr lang="en-US" dirty="0">
                <a:solidFill>
                  <a:srgbClr val="000000"/>
                </a:solidFill>
                <a:latin typeface="Söhne"/>
                <a:cs typeface="Arial" pitchFamily="34" charset="0"/>
              </a:rPr>
              <a:t> The full-scale launch of the product into the market occurs during this stage. Marketing, distribution, and sales efforts are intensified to make the product widely available.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Söhne"/>
                <a:cs typeface="Arial" pitchFamily="34" charset="0"/>
              </a:rPr>
              <a:t>Activities:</a:t>
            </a:r>
            <a:r>
              <a:rPr lang="en-US" dirty="0">
                <a:solidFill>
                  <a:srgbClr val="000000"/>
                </a:solidFill>
                <a:latin typeface="Söhne"/>
                <a:cs typeface="Arial" pitchFamily="34" charset="0"/>
              </a:rPr>
              <a:t> Full-scale production, marketing campaigns, distribution setup, sales promotion.</a:t>
            </a:r>
            <a:endParaRPr lang="en-US" dirty="0">
              <a:solidFill>
                <a:srgbClr val="000000"/>
              </a:solidFill>
              <a:latin typeface="Söhne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5800" y="685800"/>
            <a:ext cx="7848600" cy="566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öhn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Launch and Post-Launch Evaluation: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öhne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Description: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 The product is officially introduced to the market. Post-launch evaluation involves monitoring sales, customer feedback, and overall performance.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Activities: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 Performance monitoring, customer feedback analysis, post-launch review.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Product Maintenance and Improvement: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öhne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Description: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 Ongoing efforts are made to support, maintain, and enhance the product based on customer feedback, emerging trends, and technological advancements.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Activities: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 Customer support, continuous improvement, updates or upgrades.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>It's important to note that these stages are often depicted as a linear process, but in reality, they may be iterative with feedback loops between stages. The success of new product development depends on effective cross-functional collaboration, market responsiveness, and adaptability to changing circumstances throughout the process.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7541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ifference Between Packing and Packag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85788"/>
            <a:ext cx="6781799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smtClean="0"/>
              <a:t>roduct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refers to the overall idea, design, and features that constitute a tangible or intangible offering that fulfills a need or want and is intended for exchange in the market. Products can take various forms, including physical goods, services, or a combination of both. </a:t>
            </a:r>
            <a:endParaRPr lang="en-US" dirty="0"/>
          </a:p>
        </p:txBody>
      </p:sp>
      <p:sp>
        <p:nvSpPr>
          <p:cNvPr id="4098" name="AutoShape 2" descr="Product in Marketing: Meaning and Types - GK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0"/>
            <a:ext cx="8258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343400"/>
            <a:ext cx="3810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2" name="AutoShape 4" descr="Chapter 35 Branding, Packaging &amp; Labeling. What is Branding? Brand A name,  design, or symbol that identifies the products of a company or a group of  companies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4495800" cy="23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 descr="What Is Digital Marketing: A Beginner's Gu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4343399"/>
            <a:ext cx="152400" cy="90488"/>
          </a:xfrm>
          <a:prstGeom prst="rect">
            <a:avLst/>
          </a:prstGeom>
          <a:noFill/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200400"/>
            <a:ext cx="15367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47750"/>
            <a:ext cx="6629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smtClean="0"/>
              <a:t>ey elements of product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Value Proposition:</a:t>
            </a:r>
            <a:endParaRPr lang="en-US" dirty="0" smtClean="0"/>
          </a:p>
          <a:p>
            <a:pPr lvl="1"/>
            <a:r>
              <a:rPr lang="en-US" dirty="0" smtClean="0"/>
              <a:t>A product should offer a value proposition, addressing a specific need or solving a problem for the target audience. The value proposition is the unique combination of features and benefits that sets the product apart from competitors.</a:t>
            </a:r>
          </a:p>
          <a:p>
            <a:r>
              <a:rPr lang="en-US" b="1" dirty="0" smtClean="0"/>
              <a:t>Features and Specifications:</a:t>
            </a:r>
            <a:endParaRPr lang="en-US" dirty="0" smtClean="0"/>
          </a:p>
          <a:p>
            <a:pPr lvl="1"/>
            <a:r>
              <a:rPr lang="en-US" dirty="0" smtClean="0"/>
              <a:t>Products have specific features and specifications that define their functionality, appearance, and performance. These characteristics contribute to the overall user experience.</a:t>
            </a:r>
          </a:p>
          <a:p>
            <a:r>
              <a:rPr lang="en-US" b="1" dirty="0" smtClean="0"/>
              <a:t>Design and Packaging:</a:t>
            </a:r>
            <a:endParaRPr lang="en-US" dirty="0" smtClean="0"/>
          </a:p>
          <a:p>
            <a:pPr lvl="1"/>
            <a:r>
              <a:rPr lang="en-US" dirty="0" smtClean="0"/>
              <a:t>The design of a product, including its aesthetics and usability, plays a crucial role in attracting and retaining customers. Packaging is also an important aspect, influencing perceptions and providing information about the product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33400"/>
            <a:ext cx="701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Branding:</a:t>
            </a:r>
            <a:endParaRPr lang="en-US" dirty="0" smtClean="0"/>
          </a:p>
          <a:p>
            <a:pPr lvl="1"/>
            <a:r>
              <a:rPr lang="en-US" dirty="0" smtClean="0"/>
              <a:t>The brand associated with a product contributes to its identity and reputation. Branding encompasses elements such as logos, slogans, and the overall image that consumers associate with the product.</a:t>
            </a:r>
          </a:p>
          <a:p>
            <a:r>
              <a:rPr lang="en-US" b="1" dirty="0" smtClean="0"/>
              <a:t>Lifecycle:</a:t>
            </a:r>
            <a:endParaRPr lang="en-US" dirty="0" smtClean="0"/>
          </a:p>
          <a:p>
            <a:pPr lvl="1"/>
            <a:r>
              <a:rPr lang="en-US" dirty="0" smtClean="0"/>
              <a:t>Products go through a lifecycle that typically includes introduction, growth, maturity, and decline phases. Understanding this lifecycle helps businesses make informed decisions about marketing, production, and strategy.</a:t>
            </a:r>
          </a:p>
          <a:p>
            <a:r>
              <a:rPr lang="en-US" b="1" dirty="0" smtClean="0"/>
              <a:t>Quality and Durability:</a:t>
            </a:r>
            <a:endParaRPr lang="en-US" dirty="0" smtClean="0"/>
          </a:p>
          <a:p>
            <a:pPr lvl="1"/>
            <a:r>
              <a:rPr lang="en-US" dirty="0" smtClean="0"/>
              <a:t>The quality of a product is a critical factor in customer satisfaction. Durability, reliability, and performance contribute to the perceived value of the product.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599"/>
            <a:ext cx="7239000" cy="49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Consumer and Industrial Products | Business | tutor2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66294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1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7239000" cy="12192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smtClean="0"/>
              <a:t>roduct mix decis</a:t>
            </a:r>
            <a:r>
              <a:rPr lang="en-US" dirty="0" err="1" smtClean="0"/>
              <a:t>i</a:t>
            </a:r>
            <a:r>
              <a:rPr smtClean="0"/>
              <a:t>ons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063" y="1752600"/>
            <a:ext cx="39969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2057400"/>
            <a:ext cx="335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Product mix decisions involve managing a company's portfolio of products to optimize market success and profitability. A product mix typically consists of various product lines, each containing different products. Here are some key product mix decisions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1272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Product management </vt:lpstr>
      <vt:lpstr>Product </vt:lpstr>
      <vt:lpstr>Slide 3</vt:lpstr>
      <vt:lpstr>Key elements of product </vt:lpstr>
      <vt:lpstr>Slide 5</vt:lpstr>
      <vt:lpstr>Slide 6</vt:lpstr>
      <vt:lpstr>Slide 7</vt:lpstr>
      <vt:lpstr>Slide 8</vt:lpstr>
      <vt:lpstr>Product mix decisions</vt:lpstr>
      <vt:lpstr>Slide 10</vt:lpstr>
      <vt:lpstr>Slide 11</vt:lpstr>
      <vt:lpstr>Slide 12</vt:lpstr>
      <vt:lpstr>New product development stages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</dc:title>
  <dc:creator>USER</dc:creator>
  <cp:lastModifiedBy>USER</cp:lastModifiedBy>
  <cp:revision>7</cp:revision>
  <dcterms:created xsi:type="dcterms:W3CDTF">2023-12-27T05:04:20Z</dcterms:created>
  <dcterms:modified xsi:type="dcterms:W3CDTF">2023-12-27T05:57:55Z</dcterms:modified>
</cp:coreProperties>
</file>