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8784291-5E06-4018-8D83-742885A3906F}"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62ACA3-65BA-4CB9-9F9D-2A5203DC9458}" type="slidenum">
              <a:rPr lang="en-IN" smtClean="0"/>
              <a:t>‹#›</a:t>
            </a:fld>
            <a:endParaRPr lang="en-IN"/>
          </a:p>
        </p:txBody>
      </p:sp>
    </p:spTree>
    <p:extLst>
      <p:ext uri="{BB962C8B-B14F-4D97-AF65-F5344CB8AC3E}">
        <p14:creationId xmlns:p14="http://schemas.microsoft.com/office/powerpoint/2010/main" val="1800912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8784291-5E06-4018-8D83-742885A3906F}"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62ACA3-65BA-4CB9-9F9D-2A5203DC9458}" type="slidenum">
              <a:rPr lang="en-IN" smtClean="0"/>
              <a:t>‹#›</a:t>
            </a:fld>
            <a:endParaRPr lang="en-IN"/>
          </a:p>
        </p:txBody>
      </p:sp>
    </p:spTree>
    <p:extLst>
      <p:ext uri="{BB962C8B-B14F-4D97-AF65-F5344CB8AC3E}">
        <p14:creationId xmlns:p14="http://schemas.microsoft.com/office/powerpoint/2010/main" val="3419947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8784291-5E06-4018-8D83-742885A3906F}"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62ACA3-65BA-4CB9-9F9D-2A5203DC9458}" type="slidenum">
              <a:rPr lang="en-IN" smtClean="0"/>
              <a:t>‹#›</a:t>
            </a:fld>
            <a:endParaRPr lang="en-IN"/>
          </a:p>
        </p:txBody>
      </p:sp>
    </p:spTree>
    <p:extLst>
      <p:ext uri="{BB962C8B-B14F-4D97-AF65-F5344CB8AC3E}">
        <p14:creationId xmlns:p14="http://schemas.microsoft.com/office/powerpoint/2010/main" val="4136545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8784291-5E06-4018-8D83-742885A3906F}"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62ACA3-65BA-4CB9-9F9D-2A5203DC9458}" type="slidenum">
              <a:rPr lang="en-IN" smtClean="0"/>
              <a:t>‹#›</a:t>
            </a:fld>
            <a:endParaRPr lang="en-IN"/>
          </a:p>
        </p:txBody>
      </p:sp>
    </p:spTree>
    <p:extLst>
      <p:ext uri="{BB962C8B-B14F-4D97-AF65-F5344CB8AC3E}">
        <p14:creationId xmlns:p14="http://schemas.microsoft.com/office/powerpoint/2010/main" val="2510795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784291-5E06-4018-8D83-742885A3906F}"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62ACA3-65BA-4CB9-9F9D-2A5203DC9458}" type="slidenum">
              <a:rPr lang="en-IN" smtClean="0"/>
              <a:t>‹#›</a:t>
            </a:fld>
            <a:endParaRPr lang="en-IN"/>
          </a:p>
        </p:txBody>
      </p:sp>
    </p:spTree>
    <p:extLst>
      <p:ext uri="{BB962C8B-B14F-4D97-AF65-F5344CB8AC3E}">
        <p14:creationId xmlns:p14="http://schemas.microsoft.com/office/powerpoint/2010/main" val="863528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8784291-5E06-4018-8D83-742885A3906F}" type="datetimeFigureOut">
              <a:rPr lang="en-IN" smtClean="0"/>
              <a:t>14-02-2024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E62ACA3-65BA-4CB9-9F9D-2A5203DC9458}" type="slidenum">
              <a:rPr lang="en-IN" smtClean="0"/>
              <a:t>‹#›</a:t>
            </a:fld>
            <a:endParaRPr lang="en-IN"/>
          </a:p>
        </p:txBody>
      </p:sp>
    </p:spTree>
    <p:extLst>
      <p:ext uri="{BB962C8B-B14F-4D97-AF65-F5344CB8AC3E}">
        <p14:creationId xmlns:p14="http://schemas.microsoft.com/office/powerpoint/2010/main" val="1787553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8784291-5E06-4018-8D83-742885A3906F}" type="datetimeFigureOut">
              <a:rPr lang="en-IN" smtClean="0"/>
              <a:t>14-02-2024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E62ACA3-65BA-4CB9-9F9D-2A5203DC9458}" type="slidenum">
              <a:rPr lang="en-IN" smtClean="0"/>
              <a:t>‹#›</a:t>
            </a:fld>
            <a:endParaRPr lang="en-IN"/>
          </a:p>
        </p:txBody>
      </p:sp>
    </p:spTree>
    <p:extLst>
      <p:ext uri="{BB962C8B-B14F-4D97-AF65-F5344CB8AC3E}">
        <p14:creationId xmlns:p14="http://schemas.microsoft.com/office/powerpoint/2010/main" val="3467636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8784291-5E06-4018-8D83-742885A3906F}" type="datetimeFigureOut">
              <a:rPr lang="en-IN" smtClean="0"/>
              <a:t>14-02-2024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E62ACA3-65BA-4CB9-9F9D-2A5203DC9458}" type="slidenum">
              <a:rPr lang="en-IN" smtClean="0"/>
              <a:t>‹#›</a:t>
            </a:fld>
            <a:endParaRPr lang="en-IN"/>
          </a:p>
        </p:txBody>
      </p:sp>
    </p:spTree>
    <p:extLst>
      <p:ext uri="{BB962C8B-B14F-4D97-AF65-F5344CB8AC3E}">
        <p14:creationId xmlns:p14="http://schemas.microsoft.com/office/powerpoint/2010/main" val="3703194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84291-5E06-4018-8D83-742885A3906F}" type="datetimeFigureOut">
              <a:rPr lang="en-IN" smtClean="0"/>
              <a:t>14-02-2024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E62ACA3-65BA-4CB9-9F9D-2A5203DC9458}" type="slidenum">
              <a:rPr lang="en-IN" smtClean="0"/>
              <a:t>‹#›</a:t>
            </a:fld>
            <a:endParaRPr lang="en-IN"/>
          </a:p>
        </p:txBody>
      </p:sp>
    </p:spTree>
    <p:extLst>
      <p:ext uri="{BB962C8B-B14F-4D97-AF65-F5344CB8AC3E}">
        <p14:creationId xmlns:p14="http://schemas.microsoft.com/office/powerpoint/2010/main" val="271888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784291-5E06-4018-8D83-742885A3906F}" type="datetimeFigureOut">
              <a:rPr lang="en-IN" smtClean="0"/>
              <a:t>14-02-2024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E62ACA3-65BA-4CB9-9F9D-2A5203DC9458}" type="slidenum">
              <a:rPr lang="en-IN" smtClean="0"/>
              <a:t>‹#›</a:t>
            </a:fld>
            <a:endParaRPr lang="en-IN"/>
          </a:p>
        </p:txBody>
      </p:sp>
    </p:spTree>
    <p:extLst>
      <p:ext uri="{BB962C8B-B14F-4D97-AF65-F5344CB8AC3E}">
        <p14:creationId xmlns:p14="http://schemas.microsoft.com/office/powerpoint/2010/main" val="321748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784291-5E06-4018-8D83-742885A3906F}" type="datetimeFigureOut">
              <a:rPr lang="en-IN" smtClean="0"/>
              <a:t>14-02-2024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E62ACA3-65BA-4CB9-9F9D-2A5203DC9458}" type="slidenum">
              <a:rPr lang="en-IN" smtClean="0"/>
              <a:t>‹#›</a:t>
            </a:fld>
            <a:endParaRPr lang="en-IN"/>
          </a:p>
        </p:txBody>
      </p:sp>
    </p:spTree>
    <p:extLst>
      <p:ext uri="{BB962C8B-B14F-4D97-AF65-F5344CB8AC3E}">
        <p14:creationId xmlns:p14="http://schemas.microsoft.com/office/powerpoint/2010/main" val="4167937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784291-5E06-4018-8D83-742885A3906F}" type="datetimeFigureOut">
              <a:rPr lang="en-IN" smtClean="0"/>
              <a:t>14-02-2024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2ACA3-65BA-4CB9-9F9D-2A5203DC9458}" type="slidenum">
              <a:rPr lang="en-IN" smtClean="0"/>
              <a:t>‹#›</a:t>
            </a:fld>
            <a:endParaRPr lang="en-IN"/>
          </a:p>
        </p:txBody>
      </p:sp>
    </p:spTree>
    <p:extLst>
      <p:ext uri="{BB962C8B-B14F-4D97-AF65-F5344CB8AC3E}">
        <p14:creationId xmlns:p14="http://schemas.microsoft.com/office/powerpoint/2010/main" val="359697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rPr>
              <a:t>AUDITING</a:t>
            </a:r>
            <a:endParaRPr lang="en-IN" sz="5400" b="1" dirty="0">
              <a:solidFill>
                <a:srgbClr val="FF0000"/>
              </a:solidFill>
            </a:endParaRPr>
          </a:p>
        </p:txBody>
      </p:sp>
      <p:sp>
        <p:nvSpPr>
          <p:cNvPr id="3" name="Subtitle 2"/>
          <p:cNvSpPr>
            <a:spLocks noGrp="1"/>
          </p:cNvSpPr>
          <p:nvPr>
            <p:ph type="subTitle" idx="1"/>
          </p:nvPr>
        </p:nvSpPr>
        <p:spPr/>
        <p:txBody>
          <a:bodyPr/>
          <a:lstStyle/>
          <a:p>
            <a:r>
              <a:rPr lang="en-US" b="1" dirty="0" smtClean="0">
                <a:solidFill>
                  <a:schemeClr val="tx2">
                    <a:lumMod val="60000"/>
                    <a:lumOff val="40000"/>
                  </a:schemeClr>
                </a:solidFill>
              </a:rPr>
              <a:t>E.MADHU</a:t>
            </a:r>
          </a:p>
          <a:p>
            <a:r>
              <a:rPr lang="en-US" sz="2400" b="1" spc="600" dirty="0" smtClean="0">
                <a:solidFill>
                  <a:schemeClr val="tx2">
                    <a:lumMod val="60000"/>
                    <a:lumOff val="40000"/>
                  </a:schemeClr>
                </a:solidFill>
              </a:rPr>
              <a:t>LECUTURER IN COMMERCE</a:t>
            </a:r>
            <a:endParaRPr lang="en-IN" sz="2400" b="1" spc="600" dirty="0">
              <a:solidFill>
                <a:schemeClr val="tx2">
                  <a:lumMod val="60000"/>
                  <a:lumOff val="40000"/>
                </a:schemeClr>
              </a:solidFill>
            </a:endParaRPr>
          </a:p>
        </p:txBody>
      </p:sp>
    </p:spTree>
    <p:extLst>
      <p:ext uri="{BB962C8B-B14F-4D97-AF65-F5344CB8AC3E}">
        <p14:creationId xmlns:p14="http://schemas.microsoft.com/office/powerpoint/2010/main" val="2443014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800" b="1" dirty="0">
                <a:solidFill>
                  <a:schemeClr val="tx2">
                    <a:lumMod val="60000"/>
                    <a:lumOff val="40000"/>
                  </a:schemeClr>
                </a:solidFill>
              </a:rPr>
              <a:t>Vouching</a:t>
            </a:r>
            <a:endParaRPr lang="en-IN" sz="4800" dirty="0">
              <a:solidFill>
                <a:schemeClr val="tx2">
                  <a:lumMod val="60000"/>
                  <a:lumOff val="40000"/>
                </a:schemeClr>
              </a:solidFill>
            </a:endParaRPr>
          </a:p>
        </p:txBody>
      </p:sp>
      <p:sp>
        <p:nvSpPr>
          <p:cNvPr id="3" name="Content Placeholder 2"/>
          <p:cNvSpPr>
            <a:spLocks noGrp="1"/>
          </p:cNvSpPr>
          <p:nvPr>
            <p:ph idx="1"/>
          </p:nvPr>
        </p:nvSpPr>
        <p:spPr/>
        <p:txBody>
          <a:bodyPr>
            <a:normAutofit fontScale="92500"/>
          </a:bodyPr>
          <a:lstStyle/>
          <a:p>
            <a:r>
              <a:rPr lang="en-US" b="1" dirty="0">
                <a:solidFill>
                  <a:srgbClr val="FF0000"/>
                </a:solidFill>
              </a:rPr>
              <a:t>Definition</a:t>
            </a:r>
            <a:r>
              <a:rPr lang="en-US" b="1" dirty="0"/>
              <a:t>:</a:t>
            </a:r>
            <a:r>
              <a:rPr lang="en-US" dirty="0"/>
              <a:t> Vouching involves selecting individual transactions from the financial records and examining the supporting documents and evidence that substantiate those transactions.</a:t>
            </a:r>
          </a:p>
          <a:p>
            <a:r>
              <a:rPr lang="en-US" b="1" dirty="0">
                <a:solidFill>
                  <a:srgbClr val="FF0000"/>
                </a:solidFill>
              </a:rPr>
              <a:t>Purpose</a:t>
            </a:r>
            <a:r>
              <a:rPr lang="en-US" b="1" dirty="0"/>
              <a:t>:</a:t>
            </a:r>
            <a:r>
              <a:rPr lang="en-US" dirty="0"/>
              <a:t> The primary purpose of vouching is to ensure that the transactions reported in the financial statements are valid, properly authorized, and supported by appropriate documentation.</a:t>
            </a:r>
          </a:p>
          <a:p>
            <a:endParaRPr lang="en-IN" dirty="0"/>
          </a:p>
        </p:txBody>
      </p:sp>
    </p:spTree>
    <p:extLst>
      <p:ext uri="{BB962C8B-B14F-4D97-AF65-F5344CB8AC3E}">
        <p14:creationId xmlns:p14="http://schemas.microsoft.com/office/powerpoint/2010/main" val="2184042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lumMod val="60000"/>
                    <a:lumOff val="40000"/>
                  </a:schemeClr>
                </a:solidFill>
              </a:rPr>
              <a:t>VOUCHING OF TRADING TRANSACTIONS</a:t>
            </a:r>
            <a:endParaRPr lang="en-IN" b="1" dirty="0">
              <a:solidFill>
                <a:schemeClr val="tx2">
                  <a:lumMod val="60000"/>
                  <a:lumOff val="40000"/>
                </a:schemeClr>
              </a:solidFill>
            </a:endParaRPr>
          </a:p>
        </p:txBody>
      </p:sp>
      <p:sp>
        <p:nvSpPr>
          <p:cNvPr id="3" name="Content Placeholder 2"/>
          <p:cNvSpPr>
            <a:spLocks noGrp="1"/>
          </p:cNvSpPr>
          <p:nvPr>
            <p:ph idx="1"/>
          </p:nvPr>
        </p:nvSpPr>
        <p:spPr/>
        <p:txBody>
          <a:bodyPr>
            <a:normAutofit lnSpcReduction="10000"/>
          </a:bodyPr>
          <a:lstStyle/>
          <a:p>
            <a:r>
              <a:rPr lang="en-US" dirty="0"/>
              <a:t>Vouching of trading transactions is a critical process in auditing, particularly in the context of businesses engaged in buying and selling goods. </a:t>
            </a:r>
            <a:endParaRPr lang="en-US" dirty="0" smtClean="0"/>
          </a:p>
          <a:p>
            <a:r>
              <a:rPr lang="en-US" dirty="0" smtClean="0"/>
              <a:t>The </a:t>
            </a:r>
            <a:r>
              <a:rPr lang="en-US" dirty="0"/>
              <a:t>term "trading transactions" typically refers to transactions related to the purchase and sale of goods, and vouching is the process of verifying these transactions by examining supporting documents. </a:t>
            </a:r>
            <a:endParaRPr lang="en-IN" dirty="0"/>
          </a:p>
        </p:txBody>
      </p:sp>
    </p:spTree>
    <p:extLst>
      <p:ext uri="{BB962C8B-B14F-4D97-AF65-F5344CB8AC3E}">
        <p14:creationId xmlns:p14="http://schemas.microsoft.com/office/powerpoint/2010/main" val="20034232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solidFill>
                  <a:schemeClr val="tx2">
                    <a:lumMod val="60000"/>
                    <a:lumOff val="40000"/>
                  </a:schemeClr>
                </a:solidFill>
              </a:rPr>
              <a:t>VERIFICATION AND VALUATION OF ASSETS</a:t>
            </a:r>
            <a:endParaRPr lang="en-IN" sz="4800" b="1" dirty="0">
              <a:solidFill>
                <a:schemeClr val="tx2">
                  <a:lumMod val="60000"/>
                  <a:lumOff val="40000"/>
                </a:schemeClr>
              </a:solidFill>
            </a:endParaRPr>
          </a:p>
        </p:txBody>
      </p:sp>
      <p:sp>
        <p:nvSpPr>
          <p:cNvPr id="3" name="Content Placeholder 2"/>
          <p:cNvSpPr>
            <a:spLocks noGrp="1"/>
          </p:cNvSpPr>
          <p:nvPr>
            <p:ph idx="1"/>
          </p:nvPr>
        </p:nvSpPr>
        <p:spPr/>
        <p:txBody>
          <a:bodyPr/>
          <a:lstStyle/>
          <a:p>
            <a:r>
              <a:rPr lang="en-US" dirty="0"/>
              <a:t>The verification and valuation of assets are integral components of the audit </a:t>
            </a:r>
            <a:r>
              <a:rPr lang="en-US" dirty="0" smtClean="0"/>
              <a:t>process.</a:t>
            </a:r>
          </a:p>
          <a:p>
            <a:r>
              <a:rPr lang="en-US" dirty="0" smtClean="0"/>
              <a:t>Auditors </a:t>
            </a:r>
            <a:r>
              <a:rPr lang="en-US" dirty="0"/>
              <a:t>assess the existence, ownership, and valuation of assets to ensure that a company's financial statements present a true and fair view of its financial position. </a:t>
            </a:r>
            <a:endParaRPr lang="en-US" dirty="0" smtClean="0"/>
          </a:p>
          <a:p>
            <a:r>
              <a:rPr lang="en-US" dirty="0" smtClean="0"/>
              <a:t>Here's </a:t>
            </a:r>
            <a:r>
              <a:rPr lang="en-US" dirty="0"/>
              <a:t>how auditors typically approach the verification and valuation of assets</a:t>
            </a:r>
            <a:endParaRPr lang="en-IN" dirty="0"/>
          </a:p>
        </p:txBody>
      </p:sp>
    </p:spTree>
    <p:extLst>
      <p:ext uri="{BB962C8B-B14F-4D97-AF65-F5344CB8AC3E}">
        <p14:creationId xmlns:p14="http://schemas.microsoft.com/office/powerpoint/2010/main" val="213170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800" b="1" dirty="0">
                <a:solidFill>
                  <a:schemeClr val="tx2">
                    <a:lumMod val="60000"/>
                    <a:lumOff val="40000"/>
                  </a:schemeClr>
                </a:solidFill>
              </a:rPr>
              <a:t>Audit Report</a:t>
            </a:r>
            <a:endParaRPr lang="en-IN" sz="4800" dirty="0">
              <a:solidFill>
                <a:schemeClr val="tx2">
                  <a:lumMod val="60000"/>
                  <a:lumOff val="40000"/>
                </a:schemeClr>
              </a:solidFill>
            </a:endParaRPr>
          </a:p>
        </p:txBody>
      </p:sp>
      <p:sp>
        <p:nvSpPr>
          <p:cNvPr id="3" name="Content Placeholder 2"/>
          <p:cNvSpPr>
            <a:spLocks noGrp="1"/>
          </p:cNvSpPr>
          <p:nvPr>
            <p:ph idx="1"/>
          </p:nvPr>
        </p:nvSpPr>
        <p:spPr/>
        <p:txBody>
          <a:bodyPr>
            <a:normAutofit fontScale="85000" lnSpcReduction="20000"/>
          </a:bodyPr>
          <a:lstStyle/>
          <a:p>
            <a:r>
              <a:rPr lang="en-US" dirty="0"/>
              <a:t>An audit report is a formal document issued by an auditor at the conclusion of an audit engagement. </a:t>
            </a:r>
            <a:endParaRPr lang="en-US" dirty="0" smtClean="0"/>
          </a:p>
          <a:p>
            <a:r>
              <a:rPr lang="en-US" dirty="0" smtClean="0"/>
              <a:t>The </a:t>
            </a:r>
            <a:r>
              <a:rPr lang="en-US" dirty="0"/>
              <a:t>primary purpose of the audit report is to communicate the auditor's opinion on the fairness and reliability of the financial statements of an organization. </a:t>
            </a:r>
            <a:endParaRPr lang="en-US" dirty="0" smtClean="0"/>
          </a:p>
          <a:p>
            <a:r>
              <a:rPr lang="en-US" dirty="0" smtClean="0"/>
              <a:t>The </a:t>
            </a:r>
            <a:r>
              <a:rPr lang="en-US" dirty="0"/>
              <a:t>audit report is an essential component of the external audit process, providing assurance to stakeholders about the accuracy of the financial information presented by the audited entity</a:t>
            </a:r>
            <a:r>
              <a:rPr lang="en-US" dirty="0" smtClean="0"/>
              <a:t>.</a:t>
            </a:r>
          </a:p>
          <a:p>
            <a:r>
              <a:rPr lang="en-US" dirty="0" smtClean="0"/>
              <a:t> </a:t>
            </a:r>
            <a:r>
              <a:rPr lang="en-US" dirty="0"/>
              <a:t>Here are key elements typically included in an audit report</a:t>
            </a:r>
            <a:endParaRPr lang="en-IN" dirty="0"/>
          </a:p>
        </p:txBody>
      </p:sp>
    </p:spTree>
    <p:extLst>
      <p:ext uri="{BB962C8B-B14F-4D97-AF65-F5344CB8AC3E}">
        <p14:creationId xmlns:p14="http://schemas.microsoft.com/office/powerpoint/2010/main" val="394171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5400" b="1" dirty="0"/>
              <a:t>Introduction to Auditing</a:t>
            </a:r>
            <a:endParaRPr lang="en-IN" sz="5400" dirty="0"/>
          </a:p>
        </p:txBody>
      </p:sp>
      <p:sp>
        <p:nvSpPr>
          <p:cNvPr id="3" name="Content Placeholder 2"/>
          <p:cNvSpPr>
            <a:spLocks noGrp="1"/>
          </p:cNvSpPr>
          <p:nvPr>
            <p:ph idx="1"/>
          </p:nvPr>
        </p:nvSpPr>
        <p:spPr>
          <a:xfrm>
            <a:off x="457200" y="1844824"/>
            <a:ext cx="7931224" cy="4281339"/>
          </a:xfrm>
        </p:spPr>
        <p:txBody>
          <a:bodyPr>
            <a:normAutofit lnSpcReduction="10000"/>
          </a:bodyPr>
          <a:lstStyle/>
          <a:p>
            <a:r>
              <a:rPr lang="en-US" sz="4000" b="1" dirty="0">
                <a:solidFill>
                  <a:srgbClr val="00B0F0"/>
                </a:solidFill>
              </a:rPr>
              <a:t>Definition of auditing</a:t>
            </a:r>
          </a:p>
          <a:p>
            <a:pPr marL="0" indent="0">
              <a:buNone/>
            </a:pPr>
            <a:r>
              <a:rPr lang="en-US" sz="3600" b="1" dirty="0" smtClean="0">
                <a:solidFill>
                  <a:srgbClr val="FF0000"/>
                </a:solidFill>
              </a:rPr>
              <a:t>Auditing</a:t>
            </a:r>
            <a:r>
              <a:rPr lang="en-US" sz="3600" dirty="0" smtClean="0">
                <a:solidFill>
                  <a:srgbClr val="FF0000"/>
                </a:solidFill>
              </a:rPr>
              <a:t> </a:t>
            </a:r>
            <a:r>
              <a:rPr lang="en-US" sz="3600" dirty="0"/>
              <a:t>is a systematic examination of financial, operational, or compliance information and processes within an organization to provide an independent assessment of their accuracy, fairness, and conformity to applicable standards, regulations, and internal policies.</a:t>
            </a:r>
            <a:endParaRPr lang="en-IN" sz="3600" b="1" dirty="0"/>
          </a:p>
        </p:txBody>
      </p:sp>
    </p:spTree>
    <p:extLst>
      <p:ext uri="{BB962C8B-B14F-4D97-AF65-F5344CB8AC3E}">
        <p14:creationId xmlns:p14="http://schemas.microsoft.com/office/powerpoint/2010/main" val="82784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chemeClr val="tx2">
                    <a:lumMod val="60000"/>
                    <a:lumOff val="40000"/>
                  </a:schemeClr>
                </a:solidFill>
              </a:rPr>
              <a:t>Key objectives of auditing</a:t>
            </a:r>
          </a:p>
        </p:txBody>
      </p:sp>
      <p:sp>
        <p:nvSpPr>
          <p:cNvPr id="3" name="Content Placeholder 2"/>
          <p:cNvSpPr>
            <a:spLocks noGrp="1"/>
          </p:cNvSpPr>
          <p:nvPr>
            <p:ph idx="1"/>
          </p:nvPr>
        </p:nvSpPr>
        <p:spPr/>
        <p:txBody>
          <a:bodyPr>
            <a:normAutofit fontScale="92500" lnSpcReduction="20000"/>
          </a:bodyPr>
          <a:lstStyle/>
          <a:p>
            <a:r>
              <a:rPr lang="en-US" b="1" dirty="0">
                <a:solidFill>
                  <a:srgbClr val="FF0000"/>
                </a:solidFill>
              </a:rPr>
              <a:t>Express an Opinion:</a:t>
            </a:r>
            <a:endParaRPr lang="en-US" dirty="0">
              <a:solidFill>
                <a:srgbClr val="FF0000"/>
              </a:solidFill>
            </a:endParaRPr>
          </a:p>
          <a:p>
            <a:pPr lvl="1"/>
            <a:r>
              <a:rPr lang="en-US" dirty="0"/>
              <a:t>Objective: To express an opinion on the fairness and reliability of financial statements or other information being audited.</a:t>
            </a:r>
          </a:p>
          <a:p>
            <a:r>
              <a:rPr lang="en-US" b="1" dirty="0">
                <a:solidFill>
                  <a:srgbClr val="FF0000"/>
                </a:solidFill>
              </a:rPr>
              <a:t>Compliance:</a:t>
            </a:r>
            <a:endParaRPr lang="en-US" dirty="0">
              <a:solidFill>
                <a:srgbClr val="FF0000"/>
              </a:solidFill>
            </a:endParaRPr>
          </a:p>
          <a:p>
            <a:pPr lvl="1"/>
            <a:r>
              <a:rPr lang="en-US" dirty="0"/>
              <a:t>Objective: To ensure that the organization complies with relevant laws, regulations, and internal policies.</a:t>
            </a:r>
          </a:p>
          <a:p>
            <a:r>
              <a:rPr lang="en-US" b="1" dirty="0">
                <a:solidFill>
                  <a:srgbClr val="FF0000"/>
                </a:solidFill>
              </a:rPr>
              <a:t>Detect Fraud and Errors:</a:t>
            </a:r>
            <a:endParaRPr lang="en-US" dirty="0">
              <a:solidFill>
                <a:srgbClr val="FF0000"/>
              </a:solidFill>
            </a:endParaRPr>
          </a:p>
          <a:p>
            <a:pPr lvl="1"/>
            <a:r>
              <a:rPr lang="en-US" dirty="0"/>
              <a:t>Objective: To identify and report any instances of fraud, errors, or irregularities that may impact the accuracy of financial information</a:t>
            </a:r>
          </a:p>
          <a:p>
            <a:endParaRPr lang="en-IN" sz="2200" dirty="0"/>
          </a:p>
        </p:txBody>
      </p:sp>
    </p:spTree>
    <p:extLst>
      <p:ext uri="{BB962C8B-B14F-4D97-AF65-F5344CB8AC3E}">
        <p14:creationId xmlns:p14="http://schemas.microsoft.com/office/powerpoint/2010/main" val="38399524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chemeClr val="tx2">
                    <a:lumMod val="60000"/>
                    <a:lumOff val="40000"/>
                  </a:schemeClr>
                </a:solidFill>
              </a:rPr>
              <a:t>Types of Audits</a:t>
            </a:r>
            <a:endParaRPr lang="en-IN" dirty="0">
              <a:solidFill>
                <a:schemeClr val="tx2">
                  <a:lumMod val="60000"/>
                  <a:lumOff val="40000"/>
                </a:schemeClr>
              </a:solidFill>
            </a:endParaRPr>
          </a:p>
        </p:txBody>
      </p:sp>
      <p:sp>
        <p:nvSpPr>
          <p:cNvPr id="3" name="Content Placeholder 2"/>
          <p:cNvSpPr>
            <a:spLocks noGrp="1"/>
          </p:cNvSpPr>
          <p:nvPr>
            <p:ph idx="1"/>
          </p:nvPr>
        </p:nvSpPr>
        <p:spPr/>
        <p:txBody>
          <a:bodyPr>
            <a:normAutofit fontScale="92500" lnSpcReduction="20000"/>
          </a:bodyPr>
          <a:lstStyle/>
          <a:p>
            <a:r>
              <a:rPr lang="en-US" b="1" dirty="0">
                <a:solidFill>
                  <a:srgbClr val="FF0000"/>
                </a:solidFill>
              </a:rPr>
              <a:t>Internal Audit:</a:t>
            </a:r>
            <a:endParaRPr lang="en-US" dirty="0">
              <a:solidFill>
                <a:srgbClr val="FF0000"/>
              </a:solidFill>
            </a:endParaRPr>
          </a:p>
          <a:p>
            <a:pPr lvl="1"/>
            <a:r>
              <a:rPr lang="en-US" b="1" dirty="0"/>
              <a:t>Objective:</a:t>
            </a:r>
            <a:r>
              <a:rPr lang="en-US" dirty="0"/>
              <a:t> Conducted by internal auditors within the organization to provide independent and objective assessments of internal controls and operations.</a:t>
            </a:r>
          </a:p>
          <a:p>
            <a:pPr lvl="1"/>
            <a:r>
              <a:rPr lang="en-US" b="1" dirty="0"/>
              <a:t>Focus:</a:t>
            </a:r>
            <a:r>
              <a:rPr lang="en-US" dirty="0"/>
              <a:t> Risk management, internal controls, and operational efficiency.</a:t>
            </a:r>
          </a:p>
          <a:p>
            <a:r>
              <a:rPr lang="en-US" b="1" dirty="0">
                <a:solidFill>
                  <a:srgbClr val="FF0000"/>
                </a:solidFill>
              </a:rPr>
              <a:t>External Audit:</a:t>
            </a:r>
            <a:endParaRPr lang="en-US" dirty="0">
              <a:solidFill>
                <a:srgbClr val="FF0000"/>
              </a:solidFill>
            </a:endParaRPr>
          </a:p>
          <a:p>
            <a:pPr lvl="1"/>
            <a:r>
              <a:rPr lang="en-US" b="1" dirty="0"/>
              <a:t>Objective:</a:t>
            </a:r>
            <a:r>
              <a:rPr lang="en-US" dirty="0"/>
              <a:t> Conducted by external auditors who are independent of the organization to provide assurance on the reliability of financial statements.</a:t>
            </a:r>
          </a:p>
          <a:p>
            <a:pPr lvl="1"/>
            <a:r>
              <a:rPr lang="en-US" b="1" dirty="0"/>
              <a:t>Focus:</a:t>
            </a:r>
            <a:r>
              <a:rPr lang="en-US" dirty="0"/>
              <a:t> Financial records, accounting practices, and compliance with auditing standards.</a:t>
            </a:r>
          </a:p>
          <a:p>
            <a:endParaRPr lang="en-IN" dirty="0"/>
          </a:p>
        </p:txBody>
      </p:sp>
    </p:spTree>
    <p:extLst>
      <p:ext uri="{BB962C8B-B14F-4D97-AF65-F5344CB8AC3E}">
        <p14:creationId xmlns:p14="http://schemas.microsoft.com/office/powerpoint/2010/main" val="1165360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chemeClr val="tx2">
                    <a:lumMod val="60000"/>
                    <a:lumOff val="40000"/>
                  </a:schemeClr>
                </a:solidFill>
              </a:rPr>
              <a:t>The Audit Process</a:t>
            </a:r>
            <a:endParaRPr lang="en-IN" dirty="0">
              <a:solidFill>
                <a:schemeClr val="tx2">
                  <a:lumMod val="60000"/>
                  <a:lumOff val="40000"/>
                </a:schemeClr>
              </a:solidFill>
            </a:endParaRPr>
          </a:p>
        </p:txBody>
      </p:sp>
      <p:sp>
        <p:nvSpPr>
          <p:cNvPr id="3" name="Content Placeholder 2"/>
          <p:cNvSpPr>
            <a:spLocks noGrp="1"/>
          </p:cNvSpPr>
          <p:nvPr>
            <p:ph idx="1"/>
          </p:nvPr>
        </p:nvSpPr>
        <p:spPr/>
        <p:txBody>
          <a:bodyPr/>
          <a:lstStyle/>
          <a:p>
            <a:r>
              <a:rPr lang="en-US" b="1" dirty="0">
                <a:solidFill>
                  <a:srgbClr val="FF0000"/>
                </a:solidFill>
              </a:rPr>
              <a:t>Audit Reporting:</a:t>
            </a:r>
            <a:endParaRPr lang="en-US" dirty="0">
              <a:solidFill>
                <a:srgbClr val="FF0000"/>
              </a:solidFill>
            </a:endParaRPr>
          </a:p>
          <a:p>
            <a:r>
              <a:rPr lang="en-US" b="1" dirty="0"/>
              <a:t>Objective:</a:t>
            </a:r>
            <a:r>
              <a:rPr lang="en-US" dirty="0"/>
              <a:t> Present audit findings and opinions in a formal report.</a:t>
            </a:r>
          </a:p>
          <a:p>
            <a:r>
              <a:rPr lang="en-US" b="1" dirty="0">
                <a:solidFill>
                  <a:srgbClr val="FF0000"/>
                </a:solidFill>
              </a:rPr>
              <a:t>Activities:</a:t>
            </a:r>
            <a:endParaRPr lang="en-US" dirty="0">
              <a:solidFill>
                <a:srgbClr val="FF0000"/>
              </a:solidFill>
            </a:endParaRPr>
          </a:p>
          <a:p>
            <a:pPr lvl="1"/>
            <a:r>
              <a:rPr lang="en-US" dirty="0"/>
              <a:t>Draft the audit report.</a:t>
            </a:r>
          </a:p>
          <a:p>
            <a:pPr lvl="1"/>
            <a:r>
              <a:rPr lang="en-US" dirty="0"/>
              <a:t>Obtain management's response to audit findings.</a:t>
            </a:r>
          </a:p>
          <a:p>
            <a:pPr lvl="1"/>
            <a:r>
              <a:rPr lang="en-US" dirty="0"/>
              <a:t>Finalize and issue the audit report.</a:t>
            </a:r>
          </a:p>
          <a:p>
            <a:endParaRPr lang="en-IN" dirty="0"/>
          </a:p>
        </p:txBody>
      </p:sp>
    </p:spTree>
    <p:extLst>
      <p:ext uri="{BB962C8B-B14F-4D97-AF65-F5344CB8AC3E}">
        <p14:creationId xmlns:p14="http://schemas.microsoft.com/office/powerpoint/2010/main" val="2403345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chemeClr val="tx2">
                    <a:lumMod val="60000"/>
                    <a:lumOff val="40000"/>
                  </a:schemeClr>
                </a:solidFill>
              </a:rPr>
              <a:t>Auditor's Responsibilities</a:t>
            </a:r>
            <a:endParaRPr lang="en-IN" dirty="0">
              <a:solidFill>
                <a:schemeClr val="tx2">
                  <a:lumMod val="60000"/>
                  <a:lumOff val="40000"/>
                </a:schemeClr>
              </a:solidFill>
            </a:endParaRPr>
          </a:p>
        </p:txBody>
      </p:sp>
      <p:sp>
        <p:nvSpPr>
          <p:cNvPr id="3" name="Content Placeholder 2"/>
          <p:cNvSpPr>
            <a:spLocks noGrp="1"/>
          </p:cNvSpPr>
          <p:nvPr>
            <p:ph idx="1"/>
          </p:nvPr>
        </p:nvSpPr>
        <p:spPr/>
        <p:txBody>
          <a:bodyPr/>
          <a:lstStyle/>
          <a:p>
            <a:pPr marL="0" indent="0">
              <a:buNone/>
            </a:pPr>
            <a:r>
              <a:rPr lang="en-IN" b="1" dirty="0" smtClean="0"/>
              <a:t>1.Independence</a:t>
            </a:r>
          </a:p>
          <a:p>
            <a:pPr marL="0" indent="0">
              <a:buNone/>
            </a:pPr>
            <a:r>
              <a:rPr lang="en-IN" b="1" dirty="0" smtClean="0"/>
              <a:t>2.Professional </a:t>
            </a:r>
            <a:r>
              <a:rPr lang="en-IN" b="1" dirty="0"/>
              <a:t>Competence and Due </a:t>
            </a:r>
            <a:r>
              <a:rPr lang="en-IN" b="1" dirty="0" smtClean="0"/>
              <a:t>Diligence</a:t>
            </a:r>
          </a:p>
          <a:p>
            <a:pPr marL="0" indent="0">
              <a:buNone/>
            </a:pPr>
            <a:r>
              <a:rPr lang="en-US" b="1" dirty="0" smtClean="0"/>
              <a:t>3.</a:t>
            </a:r>
            <a:r>
              <a:rPr lang="en-IN" b="1" dirty="0"/>
              <a:t> Professional </a:t>
            </a:r>
            <a:r>
              <a:rPr lang="en-IN" b="1" dirty="0" err="1" smtClean="0"/>
              <a:t>Skepticism</a:t>
            </a:r>
            <a:endParaRPr lang="en-IN" b="1" dirty="0" smtClean="0"/>
          </a:p>
          <a:p>
            <a:pPr marL="0" indent="0">
              <a:buNone/>
            </a:pPr>
            <a:r>
              <a:rPr lang="en-US" b="1" dirty="0" smtClean="0"/>
              <a:t>4.</a:t>
            </a:r>
            <a:r>
              <a:rPr lang="en-IN" b="1" dirty="0"/>
              <a:t> </a:t>
            </a:r>
            <a:r>
              <a:rPr lang="en-IN" b="1" dirty="0" smtClean="0"/>
              <a:t>Confidentiality</a:t>
            </a:r>
          </a:p>
          <a:p>
            <a:pPr marL="0" indent="0">
              <a:buNone/>
            </a:pPr>
            <a:r>
              <a:rPr lang="en-US" b="1" dirty="0" smtClean="0"/>
              <a:t>5.</a:t>
            </a:r>
            <a:r>
              <a:rPr lang="en-IN" b="1" dirty="0"/>
              <a:t> Ethical </a:t>
            </a:r>
            <a:r>
              <a:rPr lang="en-IN" b="1" dirty="0" smtClean="0"/>
              <a:t>Conduct</a:t>
            </a:r>
          </a:p>
          <a:p>
            <a:pPr marL="0" indent="0">
              <a:buNone/>
            </a:pPr>
            <a:r>
              <a:rPr lang="en-US" b="1" dirty="0" smtClean="0"/>
              <a:t>6.</a:t>
            </a:r>
            <a:r>
              <a:rPr lang="en-IN" b="1" dirty="0"/>
              <a:t> Communication with Management</a:t>
            </a:r>
            <a:endParaRPr lang="en-IN" dirty="0"/>
          </a:p>
        </p:txBody>
      </p:sp>
    </p:spTree>
    <p:extLst>
      <p:ext uri="{BB962C8B-B14F-4D97-AF65-F5344CB8AC3E}">
        <p14:creationId xmlns:p14="http://schemas.microsoft.com/office/powerpoint/2010/main" val="42893983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60000"/>
                    <a:lumOff val="40000"/>
                  </a:schemeClr>
                </a:solidFill>
              </a:rPr>
              <a:t>DUTIES OF AUDITOR</a:t>
            </a:r>
            <a:endParaRPr lang="en-IN" b="1" dirty="0">
              <a:solidFill>
                <a:schemeClr val="tx2">
                  <a:lumMod val="60000"/>
                  <a:lumOff val="40000"/>
                </a:schemeClr>
              </a:solidFill>
            </a:endParaRPr>
          </a:p>
        </p:txBody>
      </p:sp>
      <p:sp>
        <p:nvSpPr>
          <p:cNvPr id="3" name="Content Placeholder 2"/>
          <p:cNvSpPr>
            <a:spLocks noGrp="1"/>
          </p:cNvSpPr>
          <p:nvPr>
            <p:ph idx="1"/>
          </p:nvPr>
        </p:nvSpPr>
        <p:spPr/>
        <p:txBody>
          <a:bodyPr/>
          <a:lstStyle/>
          <a:p>
            <a:r>
              <a:rPr lang="en-US" dirty="0"/>
              <a:t>The duties of an auditor encompass a range of responsibilities aimed at ensuring the accuracy, reliability, and transparency of financial information. These duties are crucial for maintaining the integrity of the audit process and providing stakeholders with assurance about the organization's financial health. Here are the key duties of an auditor</a:t>
            </a:r>
            <a:endParaRPr lang="en-IN" dirty="0"/>
          </a:p>
        </p:txBody>
      </p:sp>
    </p:spTree>
    <p:extLst>
      <p:ext uri="{BB962C8B-B14F-4D97-AF65-F5344CB8AC3E}">
        <p14:creationId xmlns:p14="http://schemas.microsoft.com/office/powerpoint/2010/main" val="841141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60000"/>
                    <a:lumOff val="40000"/>
                  </a:schemeClr>
                </a:solidFill>
              </a:rPr>
              <a:t>AUDIT NOTE BOOK</a:t>
            </a:r>
            <a:endParaRPr lang="en-IN" b="1" dirty="0">
              <a:solidFill>
                <a:schemeClr val="tx2">
                  <a:lumMod val="60000"/>
                  <a:lumOff val="40000"/>
                </a:schemeClr>
              </a:solidFill>
            </a:endParaRPr>
          </a:p>
        </p:txBody>
      </p:sp>
      <p:sp>
        <p:nvSpPr>
          <p:cNvPr id="3" name="Content Placeholder 2"/>
          <p:cNvSpPr>
            <a:spLocks noGrp="1"/>
          </p:cNvSpPr>
          <p:nvPr>
            <p:ph idx="1"/>
          </p:nvPr>
        </p:nvSpPr>
        <p:spPr/>
        <p:txBody>
          <a:bodyPr/>
          <a:lstStyle/>
          <a:p>
            <a:r>
              <a:rPr lang="en-US" dirty="0" smtClean="0"/>
              <a:t>An </a:t>
            </a:r>
            <a:r>
              <a:rPr lang="en-US" dirty="0"/>
              <a:t>audit notebook, also known as an audit working papers or audit documentation, is a crucial tool used by auditors to record and organize the evidence, procedures, and findings throughout the audit process. The audit notebook serves as a comprehensive record of the audit engagement and supports the final audit </a:t>
            </a:r>
            <a:r>
              <a:rPr lang="en-US" dirty="0" smtClean="0"/>
              <a:t>report.</a:t>
            </a:r>
            <a:endParaRPr lang="en-IN" dirty="0"/>
          </a:p>
        </p:txBody>
      </p:sp>
    </p:spTree>
    <p:extLst>
      <p:ext uri="{BB962C8B-B14F-4D97-AF65-F5344CB8AC3E}">
        <p14:creationId xmlns:p14="http://schemas.microsoft.com/office/powerpoint/2010/main" val="17892278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chemeClr val="tx2">
                    <a:lumMod val="60000"/>
                    <a:lumOff val="40000"/>
                  </a:schemeClr>
                </a:solidFill>
              </a:rPr>
              <a:t>Internal vs. External Audits</a:t>
            </a:r>
            <a:endParaRPr lang="en-IN" dirty="0">
              <a:solidFill>
                <a:schemeClr val="tx2">
                  <a:lumMod val="60000"/>
                  <a:lumOff val="40000"/>
                </a:schemeClr>
              </a:solidFill>
            </a:endParaRPr>
          </a:p>
        </p:txBody>
      </p:sp>
      <p:sp>
        <p:nvSpPr>
          <p:cNvPr id="3" name="Content Placeholder 2"/>
          <p:cNvSpPr>
            <a:spLocks noGrp="1"/>
          </p:cNvSpPr>
          <p:nvPr>
            <p:ph idx="1"/>
          </p:nvPr>
        </p:nvSpPr>
        <p:spPr/>
        <p:txBody>
          <a:bodyPr>
            <a:normAutofit fontScale="92500" lnSpcReduction="10000"/>
          </a:bodyPr>
          <a:lstStyle/>
          <a:p>
            <a:r>
              <a:rPr lang="en-US" sz="2800" dirty="0"/>
              <a:t>An external audit, also known as an independent audit, is a systematic examination of an organization's financial statements, operations, and internal controls conducted by an independent external auditor. </a:t>
            </a:r>
            <a:endParaRPr lang="en-US" sz="2800" dirty="0" smtClean="0"/>
          </a:p>
          <a:p>
            <a:r>
              <a:rPr lang="en-US" sz="2800" dirty="0" smtClean="0"/>
              <a:t>The </a:t>
            </a:r>
            <a:r>
              <a:rPr lang="en-US" sz="2800" dirty="0"/>
              <a:t>primary objective of an external audit is to provide an opinion on the fairness and reliability of an organization's financial statements. </a:t>
            </a:r>
            <a:endParaRPr lang="en-US" sz="2800" dirty="0" smtClean="0"/>
          </a:p>
          <a:p>
            <a:r>
              <a:rPr lang="en-US" sz="2800" dirty="0" smtClean="0"/>
              <a:t>This </a:t>
            </a:r>
            <a:r>
              <a:rPr lang="en-US" sz="2800" dirty="0"/>
              <a:t>opinion is crucial for stakeholders, such as investors, creditors, and regulatory authorities, as it enhances confidence in the accuracy of the financial information presented by the organization</a:t>
            </a:r>
            <a:r>
              <a:rPr lang="en-US" sz="1800" dirty="0"/>
              <a:t>.</a:t>
            </a:r>
            <a:endParaRPr lang="en-IN" sz="1800" dirty="0"/>
          </a:p>
        </p:txBody>
      </p:sp>
    </p:spTree>
    <p:extLst>
      <p:ext uri="{BB962C8B-B14F-4D97-AF65-F5344CB8AC3E}">
        <p14:creationId xmlns:p14="http://schemas.microsoft.com/office/powerpoint/2010/main" val="2021378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743</Words>
  <Application>Microsoft Office PowerPoint</Application>
  <PresentationFormat>On-screen Show (4:3)</PresentationFormat>
  <Paragraphs>57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AUDITING</vt:lpstr>
      <vt:lpstr>Introduction to Auditing</vt:lpstr>
      <vt:lpstr>Key objectives of auditing</vt:lpstr>
      <vt:lpstr>Types of Audits</vt:lpstr>
      <vt:lpstr>The Audit Process</vt:lpstr>
      <vt:lpstr>Auditor's Responsibilities</vt:lpstr>
      <vt:lpstr>DUTIES OF AUDITOR</vt:lpstr>
      <vt:lpstr>AUDIT NOTE BOOK</vt:lpstr>
      <vt:lpstr>Internal vs. External Audits</vt:lpstr>
      <vt:lpstr>Vouching</vt:lpstr>
      <vt:lpstr>VOUCHING OF TRADING TRANSACTIONS</vt:lpstr>
      <vt:lpstr>VERIFICATION AND VALUATION OF ASSETS</vt:lpstr>
      <vt:lpstr>Audit Report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AUDITING</dc:title>
  <dc:creator>DELL</dc:creator>
  <cp:lastModifiedBy>dell</cp:lastModifiedBy>
  <cp:revision>6</cp:revision>
  <dcterms:created xsi:type="dcterms:W3CDTF">2023-12-24T05:59:02Z</dcterms:created>
  <dcterms:modified xsi:type="dcterms:W3CDTF">2024-02-14T06:14:08Z</dcterms:modified>
</cp:coreProperties>
</file>