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9" r:id="rId2"/>
    <p:sldId id="256" r:id="rId3"/>
    <p:sldId id="257" r:id="rId4"/>
    <p:sldId id="258" r:id="rId5"/>
    <p:sldId id="273" r:id="rId6"/>
    <p:sldId id="262" r:id="rId7"/>
    <p:sldId id="263" r:id="rId8"/>
    <p:sldId id="264" r:id="rId9"/>
    <p:sldId id="265" r:id="rId10"/>
    <p:sldId id="266" r:id="rId11"/>
    <p:sldId id="259" r:id="rId12"/>
    <p:sldId id="260" r:id="rId13"/>
    <p:sldId id="267" r:id="rId14"/>
    <p:sldId id="268" r:id="rId15"/>
    <p:sldId id="269" r:id="rId16"/>
    <p:sldId id="270" r:id="rId17"/>
    <p:sldId id="271" r:id="rId18"/>
    <p:sldId id="272"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906735E-229B-4AB1-A148-D6CCBEA99CAF}" type="datetimeFigureOut">
              <a:rPr lang="en-US" smtClean="0"/>
              <a:pPr/>
              <a:t>2/14/2024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02B9529-CE6F-4F35-85A7-41F55E865EE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06735E-229B-4AB1-A148-D6CCBEA99CAF}" type="datetimeFigureOut">
              <a:rPr lang="en-US" smtClean="0"/>
              <a:pPr/>
              <a:t>2/14/2024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02B9529-CE6F-4F35-85A7-41F55E865EE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06735E-229B-4AB1-A148-D6CCBEA99CAF}" type="datetimeFigureOut">
              <a:rPr lang="en-US" smtClean="0"/>
              <a:pPr/>
              <a:t>2/14/2024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02B9529-CE6F-4F35-85A7-41F55E865EE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06735E-229B-4AB1-A148-D6CCBEA99CAF}" type="datetimeFigureOut">
              <a:rPr lang="en-US" smtClean="0"/>
              <a:pPr/>
              <a:t>2/14/2024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02B9529-CE6F-4F35-85A7-41F55E865EE9}"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906735E-229B-4AB1-A148-D6CCBEA99CAF}" type="datetimeFigureOut">
              <a:rPr lang="en-US" smtClean="0"/>
              <a:pPr/>
              <a:t>2/14/2024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02B9529-CE6F-4F35-85A7-41F55E865EE9}"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06735E-229B-4AB1-A148-D6CCBEA99CAF}" type="datetimeFigureOut">
              <a:rPr lang="en-US" smtClean="0"/>
              <a:pPr/>
              <a:t>2/14/2024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02B9529-CE6F-4F35-85A7-41F55E865EE9}"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906735E-229B-4AB1-A148-D6CCBEA99CAF}" type="datetimeFigureOut">
              <a:rPr lang="en-US" smtClean="0"/>
              <a:pPr/>
              <a:t>2/14/2024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502B9529-CE6F-4F35-85A7-41F55E865EE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906735E-229B-4AB1-A148-D6CCBEA99CAF}" type="datetimeFigureOut">
              <a:rPr lang="en-US" smtClean="0"/>
              <a:pPr/>
              <a:t>2/14/2024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502B9529-CE6F-4F35-85A7-41F55E865EE9}"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906735E-229B-4AB1-A148-D6CCBEA99CAF}" type="datetimeFigureOut">
              <a:rPr lang="en-US" smtClean="0"/>
              <a:pPr/>
              <a:t>2/14/2024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502B9529-CE6F-4F35-85A7-41F55E865EE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906735E-229B-4AB1-A148-D6CCBEA99CAF}" type="datetimeFigureOut">
              <a:rPr lang="en-US" smtClean="0"/>
              <a:pPr/>
              <a:t>2/14/2024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02B9529-CE6F-4F35-85A7-41F55E865EE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906735E-229B-4AB1-A148-D6CCBEA99CAF}" type="datetimeFigureOut">
              <a:rPr lang="en-US" smtClean="0"/>
              <a:pPr/>
              <a:t>2/14/2024</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02B9529-CE6F-4F35-85A7-41F55E865EE9}"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906735E-229B-4AB1-A148-D6CCBEA99CAF}" type="datetimeFigureOut">
              <a:rPr lang="en-US" smtClean="0"/>
              <a:pPr/>
              <a:t>2/14/2024</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02B9529-CE6F-4F35-85A7-41F55E865EE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609600"/>
            <a:ext cx="8229600" cy="951914"/>
          </a:xfrm>
        </p:spPr>
        <p:txBody>
          <a:bodyPr>
            <a:normAutofit fontScale="90000"/>
          </a:bodyPr>
          <a:lstStyle/>
          <a:p>
            <a:pPr algn="ctr"/>
            <a:r>
              <a:rPr lang="en-US" sz="3600" dirty="0" smtClean="0"/>
              <a:t/>
            </a:r>
            <a:br>
              <a:rPr lang="en-US" sz="3600" dirty="0" smtClean="0"/>
            </a:br>
            <a:r>
              <a:rPr lang="en-US" sz="3600" dirty="0" smtClean="0"/>
              <a:t/>
            </a:r>
            <a:br>
              <a:rPr lang="en-US" sz="3600" dirty="0" smtClean="0"/>
            </a:br>
            <a:endParaRPr lang="en-US" sz="3600" dirty="0"/>
          </a:p>
        </p:txBody>
      </p:sp>
      <p:pic>
        <p:nvPicPr>
          <p:cNvPr id="6" name="Content Placeholder 5" descr="MSS-law-college.jpg"/>
          <p:cNvPicPr>
            <a:picLocks noGrp="1" noChangeAspect="1"/>
          </p:cNvPicPr>
          <p:nvPr>
            <p:ph sz="half" idx="4294967295"/>
          </p:nvPr>
        </p:nvPicPr>
        <p:blipFill>
          <a:blip r:embed="rId2"/>
          <a:stretch>
            <a:fillRect/>
          </a:stretch>
        </p:blipFill>
        <p:spPr>
          <a:xfrm>
            <a:off x="1524000" y="228600"/>
            <a:ext cx="5943600" cy="2209800"/>
          </a:xfrm>
        </p:spPr>
      </p:pic>
      <p:sp>
        <p:nvSpPr>
          <p:cNvPr id="7" name="Rectangle 6"/>
          <p:cNvSpPr/>
          <p:nvPr/>
        </p:nvSpPr>
        <p:spPr>
          <a:xfrm>
            <a:off x="1219200" y="2743200"/>
            <a:ext cx="7620000" cy="3139321"/>
          </a:xfrm>
          <a:prstGeom prst="rect">
            <a:avLst/>
          </a:prstGeom>
        </p:spPr>
        <p:txBody>
          <a:bodyPr wrap="square">
            <a:spAutoFit/>
          </a:bodyPr>
          <a:lstStyle/>
          <a:p>
            <a:pPr algn="ctr"/>
            <a:r>
              <a:rPr lang="en-US" dirty="0" smtClean="0">
                <a:latin typeface="Arial Black" pitchFamily="34" charset="0"/>
              </a:rPr>
              <a:t>RG KEDIA COLLEGE OF COMMERCE</a:t>
            </a:r>
          </a:p>
          <a:p>
            <a:pPr algn="ctr"/>
            <a:endParaRPr lang="en-US" dirty="0" smtClean="0">
              <a:latin typeface="Arial Black" pitchFamily="34" charset="0"/>
            </a:endParaRPr>
          </a:p>
          <a:p>
            <a:pPr algn="ctr"/>
            <a:r>
              <a:rPr lang="en-US" dirty="0" smtClean="0">
                <a:latin typeface="Arial Black" pitchFamily="34" charset="0"/>
              </a:rPr>
              <a:t>Name of the faculty:M.Mounika</a:t>
            </a:r>
          </a:p>
          <a:p>
            <a:pPr algn="ctr"/>
            <a:endParaRPr lang="en-US" dirty="0" smtClean="0">
              <a:latin typeface="Arial Black" pitchFamily="34" charset="0"/>
            </a:endParaRPr>
          </a:p>
          <a:p>
            <a:pPr algn="ctr"/>
            <a:r>
              <a:rPr lang="en-US" dirty="0" err="1" smtClean="0">
                <a:latin typeface="Arial Black" pitchFamily="34" charset="0"/>
              </a:rPr>
              <a:t>Course:BBA</a:t>
            </a:r>
            <a:r>
              <a:rPr lang="en-US" dirty="0" smtClean="0">
                <a:latin typeface="Arial Black" pitchFamily="34" charset="0"/>
              </a:rPr>
              <a:t> </a:t>
            </a:r>
          </a:p>
          <a:p>
            <a:pPr algn="ctr"/>
            <a:endParaRPr lang="en-US" b="1" dirty="0" smtClean="0">
              <a:latin typeface="Arial Black" pitchFamily="34" charset="0"/>
            </a:endParaRPr>
          </a:p>
          <a:p>
            <a:pPr algn="ctr"/>
            <a:r>
              <a:rPr lang="en-US" b="1" dirty="0" smtClean="0">
                <a:latin typeface="Arial Black" pitchFamily="34" charset="0"/>
              </a:rPr>
              <a:t>Year:</a:t>
            </a:r>
            <a:r>
              <a:rPr lang="en-US" b="1" dirty="0" smtClean="0"/>
              <a:t> </a:t>
            </a:r>
            <a:r>
              <a:rPr lang="en-US" b="1" dirty="0" err="1" smtClean="0"/>
              <a:t>III</a:t>
            </a:r>
            <a:r>
              <a:rPr lang="en-US" b="1" baseline="30000" dirty="0" err="1" smtClean="0"/>
              <a:t>rd</a:t>
            </a:r>
            <a:endParaRPr lang="en-US" b="1" baseline="30000" dirty="0" smtClean="0"/>
          </a:p>
          <a:p>
            <a:pPr algn="ctr"/>
            <a:endParaRPr lang="en-US" b="1" dirty="0" smtClean="0"/>
          </a:p>
          <a:p>
            <a:pPr algn="ctr"/>
            <a:r>
              <a:rPr lang="en-US" b="1" dirty="0" err="1" smtClean="0"/>
              <a:t>Subject:Advertising,personal</a:t>
            </a:r>
            <a:r>
              <a:rPr lang="en-US" b="1" dirty="0" smtClean="0"/>
              <a:t> Selling &amp; Sales Promotion</a:t>
            </a:r>
          </a:p>
          <a:p>
            <a:pPr algn="ctr"/>
            <a:endParaRPr lang="en-US" dirty="0" smtClean="0">
              <a:latin typeface="Arial Black" pitchFamily="34" charset="0"/>
            </a:endParaRPr>
          </a:p>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dirty="0"/>
              <a:t>Direct </a:t>
            </a:r>
            <a:r>
              <a:rPr lang="en-US" dirty="0" smtClean="0"/>
              <a:t>Marketing</a:t>
            </a:r>
            <a:r>
              <a:rPr lang="en-US" dirty="0"/>
              <a:t> </a:t>
            </a:r>
            <a:r>
              <a:rPr lang="en-US" dirty="0" smtClean="0"/>
              <a:t>is </a:t>
            </a:r>
            <a:r>
              <a:rPr lang="en-US" dirty="0"/>
              <a:t>a channel-agnostic form of advertising that allows businesses and nonprofits to communicate directly to the customer, with methods such as mobile messaging, email, interactive consumer websites, online display ads, fliers, catalog distribution, promotional letters, and outdoor advertising</a:t>
            </a:r>
            <a:r>
              <a:rPr lang="en-US" dirty="0" smtClean="0"/>
              <a:t>.</a:t>
            </a:r>
            <a:endParaRPr lang="en-US" dirty="0"/>
          </a:p>
        </p:txBody>
      </p:sp>
    </p:spTree>
    <p:extLst>
      <p:ext uri="{BB962C8B-B14F-4D97-AF65-F5344CB8AC3E}">
        <p14:creationId xmlns:p14="http://schemas.microsoft.com/office/powerpoint/2010/main" val="1607151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Awareness </a:t>
            </a:r>
          </a:p>
          <a:p>
            <a:r>
              <a:rPr lang="en-US" dirty="0" smtClean="0"/>
              <a:t>Knowledge</a:t>
            </a:r>
          </a:p>
          <a:p>
            <a:r>
              <a:rPr lang="en-US" dirty="0" smtClean="0"/>
              <a:t>Liking</a:t>
            </a:r>
          </a:p>
          <a:p>
            <a:r>
              <a:rPr lang="en-US" dirty="0" smtClean="0"/>
              <a:t>Preference</a:t>
            </a:r>
          </a:p>
          <a:p>
            <a:r>
              <a:rPr lang="en-US" dirty="0" smtClean="0"/>
              <a:t>Conviction</a:t>
            </a:r>
          </a:p>
          <a:p>
            <a:r>
              <a:rPr lang="en-US" dirty="0" smtClean="0"/>
              <a:t>Purchase</a:t>
            </a:r>
            <a:endParaRPr lang="en-IN" dirty="0"/>
          </a:p>
        </p:txBody>
      </p:sp>
      <p:sp>
        <p:nvSpPr>
          <p:cNvPr id="2" name="Title 1"/>
          <p:cNvSpPr>
            <a:spLocks noGrp="1"/>
          </p:cNvSpPr>
          <p:nvPr>
            <p:ph type="title"/>
          </p:nvPr>
        </p:nvSpPr>
        <p:spPr/>
        <p:txBody>
          <a:bodyPr/>
          <a:lstStyle/>
          <a:p>
            <a:r>
              <a:rPr lang="en-US" dirty="0" smtClean="0"/>
              <a:t>Objective of promotion Mix</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Stages of Product Life cycle</a:t>
            </a:r>
          </a:p>
          <a:p>
            <a:endParaRPr lang="en-IN" dirty="0"/>
          </a:p>
        </p:txBody>
      </p:sp>
      <p:sp>
        <p:nvSpPr>
          <p:cNvPr id="2" name="Title 1"/>
          <p:cNvSpPr>
            <a:spLocks noGrp="1"/>
          </p:cNvSpPr>
          <p:nvPr>
            <p:ph type="title"/>
          </p:nvPr>
        </p:nvSpPr>
        <p:spPr/>
        <p:txBody>
          <a:bodyPr>
            <a:normAutofit fontScale="90000"/>
          </a:bodyPr>
          <a:lstStyle/>
          <a:p>
            <a:r>
              <a:rPr lang="en-US" dirty="0" smtClean="0"/>
              <a:t>Factors Effecting Promotion Mix</a:t>
            </a:r>
            <a:br>
              <a:rPr lang="en-US" dirty="0" smtClean="0"/>
            </a:br>
            <a:endParaRPr lang="en-IN" dirty="0"/>
          </a:p>
        </p:txBody>
      </p:sp>
      <p:sp>
        <p:nvSpPr>
          <p:cNvPr id="10242" name="AutoShape 2" descr="Product Life Cyc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5" name="Content Placeholder 3" descr="download.png"/>
          <p:cNvPicPr>
            <a:picLocks noChangeAspect="1"/>
          </p:cNvPicPr>
          <p:nvPr/>
        </p:nvPicPr>
        <p:blipFill>
          <a:blip r:embed="rId2"/>
          <a:stretch>
            <a:fillRect/>
          </a:stretch>
        </p:blipFill>
        <p:spPr>
          <a:xfrm>
            <a:off x="1043608" y="2636912"/>
            <a:ext cx="6236766" cy="271464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eaning, Concept &amp; Types of Product | Notes, Videos, QA and Tests | Grade  12&gt;Marketing&gt;Product | Kullabs"/>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0" y="549275"/>
            <a:ext cx="8675688" cy="5576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3098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r>
              <a:rPr lang="en-US" dirty="0" smtClean="0"/>
              <a:t>Promotional  to </a:t>
            </a:r>
            <a:endParaRPr lang="en-US" dirty="0"/>
          </a:p>
          <a:p>
            <a:pPr marL="0" indent="0">
              <a:buNone/>
            </a:pPr>
            <a:r>
              <a:rPr lang="en-US" dirty="0" smtClean="0"/>
              <a:t>     Wholesale  </a:t>
            </a:r>
          </a:p>
          <a:p>
            <a:r>
              <a:rPr lang="en-US" dirty="0" smtClean="0"/>
              <a:t>Promotional to   Retailers </a:t>
            </a:r>
          </a:p>
          <a:p>
            <a:endParaRPr lang="en-US" dirty="0" smtClean="0"/>
          </a:p>
        </p:txBody>
      </p:sp>
      <p:sp>
        <p:nvSpPr>
          <p:cNvPr id="5" name="Content Placeholder 4"/>
          <p:cNvSpPr>
            <a:spLocks noGrp="1"/>
          </p:cNvSpPr>
          <p:nvPr>
            <p:ph sz="half" idx="2"/>
          </p:nvPr>
        </p:nvSpPr>
        <p:spPr/>
        <p:txBody>
          <a:bodyPr/>
          <a:lstStyle/>
          <a:p>
            <a:r>
              <a:rPr lang="en-US" dirty="0" smtClean="0"/>
              <a:t>Promotional to Industrial</a:t>
            </a:r>
          </a:p>
          <a:p>
            <a:r>
              <a:rPr lang="en-US" dirty="0" smtClean="0"/>
              <a:t>Promotion to final customers </a:t>
            </a:r>
          </a:p>
          <a:p>
            <a:pPr marL="0" indent="0">
              <a:buNone/>
            </a:pPr>
            <a:endParaRPr lang="en-IN" dirty="0"/>
          </a:p>
        </p:txBody>
      </p:sp>
      <p:sp>
        <p:nvSpPr>
          <p:cNvPr id="3" name="Title 2"/>
          <p:cNvSpPr>
            <a:spLocks noGrp="1"/>
          </p:cNvSpPr>
          <p:nvPr>
            <p:ph type="title"/>
          </p:nvPr>
        </p:nvSpPr>
        <p:spPr/>
        <p:txBody>
          <a:bodyPr/>
          <a:lstStyle/>
          <a:p>
            <a:r>
              <a:rPr lang="en-US" dirty="0"/>
              <a:t>Target of promotion</a:t>
            </a:r>
            <a:endParaRPr lang="en-IN" dirty="0"/>
          </a:p>
        </p:txBody>
      </p:sp>
    </p:spTree>
    <p:extLst>
      <p:ext uri="{BB962C8B-B14F-4D97-AF65-F5344CB8AC3E}">
        <p14:creationId xmlns:p14="http://schemas.microsoft.com/office/powerpoint/2010/main" val="3311121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0" indent="0">
              <a:buNone/>
            </a:pPr>
            <a:r>
              <a:rPr lang="en-US" dirty="0" smtClean="0"/>
              <a:t>Depends upon the budget we can select promotional tools. If the high budget we can choose TV and Radio. </a:t>
            </a:r>
            <a:endParaRPr lang="en-IN" dirty="0"/>
          </a:p>
        </p:txBody>
      </p:sp>
      <p:sp>
        <p:nvSpPr>
          <p:cNvPr id="5" name="Title 4"/>
          <p:cNvSpPr>
            <a:spLocks noGrp="1"/>
          </p:cNvSpPr>
          <p:nvPr>
            <p:ph type="title"/>
          </p:nvPr>
        </p:nvSpPr>
        <p:spPr/>
        <p:txBody>
          <a:bodyPr>
            <a:normAutofit fontScale="90000"/>
          </a:bodyPr>
          <a:lstStyle/>
          <a:p>
            <a:r>
              <a:rPr lang="en-US" dirty="0"/>
              <a:t>Size of the budget </a:t>
            </a:r>
            <a:br>
              <a:rPr lang="en-US" dirty="0"/>
            </a:br>
            <a:endParaRPr lang="en-IN" dirty="0"/>
          </a:p>
        </p:txBody>
      </p:sp>
    </p:spTree>
    <p:extLst>
      <p:ext uri="{BB962C8B-B14F-4D97-AF65-F5344CB8AC3E}">
        <p14:creationId xmlns:p14="http://schemas.microsoft.com/office/powerpoint/2010/main" val="1609764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 push marketing strategy, also called a push promotional strategy, refers to a strategy in which a firm attempts to take its products to consumers – to “push” them onto consumers. ... Push marketing strategies are commonly used to gain and increase product exposure</a:t>
            </a:r>
            <a:r>
              <a:rPr lang="en-US" dirty="0" smtClean="0"/>
              <a:t>.</a:t>
            </a:r>
            <a:endParaRPr lang="en-IN" dirty="0"/>
          </a:p>
        </p:txBody>
      </p:sp>
      <p:sp>
        <p:nvSpPr>
          <p:cNvPr id="2" name="Title 1"/>
          <p:cNvSpPr>
            <a:spLocks noGrp="1"/>
          </p:cNvSpPr>
          <p:nvPr>
            <p:ph type="title"/>
          </p:nvPr>
        </p:nvSpPr>
        <p:spPr/>
        <p:txBody>
          <a:bodyPr/>
          <a:lstStyle/>
          <a:p>
            <a:r>
              <a:rPr lang="en-US" dirty="0" smtClean="0"/>
              <a:t>Push strategy</a:t>
            </a:r>
            <a:endParaRPr lang="en-IN" dirty="0"/>
          </a:p>
        </p:txBody>
      </p:sp>
    </p:spTree>
    <p:extLst>
      <p:ext uri="{BB962C8B-B14F-4D97-AF65-F5344CB8AC3E}">
        <p14:creationId xmlns:p14="http://schemas.microsoft.com/office/powerpoint/2010/main" val="2234273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pull promotional strategy uses advertising to build up customer demand for a product or service. For example, advertising children's toys on children's television shows is a pull strategy.</a:t>
            </a:r>
          </a:p>
          <a:p>
            <a:pPr marL="0" indent="0">
              <a:buNone/>
            </a:pPr>
            <a:endParaRPr lang="en-IN" dirty="0"/>
          </a:p>
        </p:txBody>
      </p:sp>
      <p:sp>
        <p:nvSpPr>
          <p:cNvPr id="2" name="Title 1"/>
          <p:cNvSpPr>
            <a:spLocks noGrp="1"/>
          </p:cNvSpPr>
          <p:nvPr>
            <p:ph type="title"/>
          </p:nvPr>
        </p:nvSpPr>
        <p:spPr/>
        <p:txBody>
          <a:bodyPr/>
          <a:lstStyle/>
          <a:p>
            <a:r>
              <a:rPr lang="en-US" dirty="0" smtClean="0"/>
              <a:t>Pull strategy </a:t>
            </a:r>
            <a:endParaRPr lang="en-IN" dirty="0"/>
          </a:p>
        </p:txBody>
      </p:sp>
    </p:spTree>
    <p:extLst>
      <p:ext uri="{BB962C8B-B14F-4D97-AF65-F5344CB8AC3E}">
        <p14:creationId xmlns:p14="http://schemas.microsoft.com/office/powerpoint/2010/main" val="1192867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ull and Push Strategy in hindi - YouTube"/>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0" y="503238"/>
            <a:ext cx="7812088" cy="458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592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4.01C Identify the elements of the promotional mix. - ppt download"/>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179388" y="188913"/>
            <a:ext cx="8964612" cy="591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7660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8604250" cy="1470025"/>
          </a:xfrm>
        </p:spPr>
        <p:txBody>
          <a:bodyPr/>
          <a:lstStyle/>
          <a:p>
            <a:pPr algn="ctr"/>
            <a:r>
              <a:rPr lang="en-US" dirty="0" smtClean="0"/>
              <a:t>Advertising, Personal Selling &amp; sales Promotion	</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0" u="sng" dirty="0" smtClean="0"/>
              <a:t>Define Advertisement?</a:t>
            </a:r>
            <a:r>
              <a:rPr lang="en-US" dirty="0" smtClean="0"/>
              <a:t/>
            </a:r>
            <a:br>
              <a:rPr lang="en-US" dirty="0" smtClean="0"/>
            </a:br>
            <a:r>
              <a:rPr lang="en-US" dirty="0" smtClean="0"/>
              <a:t>   According to RICHARD BUSKIRK Advertisement is a paid form o f non personal presentation of ideas ,goods or services by an identified sponsor.</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r>
              <a:rPr lang="en-US" dirty="0" smtClean="0"/>
              <a:t>Tools for Market Promotion</a:t>
            </a:r>
          </a:p>
          <a:p>
            <a:r>
              <a:rPr lang="en-US" dirty="0" smtClean="0"/>
              <a:t>Non Personal</a:t>
            </a:r>
          </a:p>
          <a:p>
            <a:r>
              <a:rPr lang="en-US" dirty="0" smtClean="0"/>
              <a:t>Paid form</a:t>
            </a:r>
          </a:p>
        </p:txBody>
      </p:sp>
      <p:sp>
        <p:nvSpPr>
          <p:cNvPr id="6" name="Content Placeholder 5"/>
          <p:cNvSpPr>
            <a:spLocks noGrp="1"/>
          </p:cNvSpPr>
          <p:nvPr>
            <p:ph sz="half" idx="2"/>
          </p:nvPr>
        </p:nvSpPr>
        <p:spPr/>
        <p:txBody>
          <a:bodyPr/>
          <a:lstStyle/>
          <a:p>
            <a:r>
              <a:rPr lang="en-US" dirty="0" smtClean="0"/>
              <a:t>Varied Objectives </a:t>
            </a:r>
          </a:p>
          <a:p>
            <a:r>
              <a:rPr lang="en-US" dirty="0" smtClean="0"/>
              <a:t>Forms of Advertising </a:t>
            </a:r>
          </a:p>
          <a:p>
            <a:r>
              <a:rPr lang="en-US" dirty="0" smtClean="0"/>
              <a:t>Use of media</a:t>
            </a:r>
          </a:p>
          <a:p>
            <a:r>
              <a:rPr lang="en-US" dirty="0" smtClean="0"/>
              <a:t>Wide Applicability</a:t>
            </a:r>
          </a:p>
          <a:p>
            <a:endParaRPr lang="en-US" dirty="0"/>
          </a:p>
        </p:txBody>
      </p:sp>
      <p:sp>
        <p:nvSpPr>
          <p:cNvPr id="2" name="Title 1"/>
          <p:cNvSpPr>
            <a:spLocks noGrp="1"/>
          </p:cNvSpPr>
          <p:nvPr>
            <p:ph type="title"/>
          </p:nvPr>
        </p:nvSpPr>
        <p:spPr/>
        <p:txBody>
          <a:bodyPr/>
          <a:lstStyle/>
          <a:p>
            <a:r>
              <a:rPr lang="en-US" dirty="0" smtClean="0"/>
              <a:t>Feature of Advertisement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idx="4294967295"/>
          </p:nvPr>
        </p:nvSpPr>
        <p:spPr>
          <a:xfrm>
            <a:off x="0" y="609600"/>
            <a:ext cx="7772400" cy="1828800"/>
          </a:xfrm>
        </p:spPr>
        <p:txBody>
          <a:bodyPr/>
          <a:lstStyle/>
          <a:p>
            <a:r>
              <a:rPr lang="en-US" dirty="0" smtClean="0"/>
              <a:t>Personal Selling</a:t>
            </a:r>
            <a:endParaRPr lang="en-US" dirty="0"/>
          </a:p>
        </p:txBody>
      </p:sp>
      <p:sp>
        <p:nvSpPr>
          <p:cNvPr id="6" name="Subtitle 5"/>
          <p:cNvSpPr>
            <a:spLocks noGrp="1"/>
          </p:cNvSpPr>
          <p:nvPr>
            <p:ph type="subTitle" idx="4294967295"/>
          </p:nvPr>
        </p:nvSpPr>
        <p:spPr>
          <a:xfrm>
            <a:off x="0" y="2209801"/>
            <a:ext cx="8153400" cy="2590799"/>
          </a:xfrm>
        </p:spPr>
        <p:txBody>
          <a:bodyPr>
            <a:normAutofit fontScale="32500" lnSpcReduction="20000"/>
          </a:bodyPr>
          <a:lstStyle/>
          <a:p>
            <a:r>
              <a:rPr lang="en-US" sz="8600" b="1" dirty="0" smtClean="0">
                <a:latin typeface="Arial" pitchFamily="34" charset="0"/>
                <a:cs typeface="Arial" pitchFamily="34" charset="0"/>
              </a:rPr>
              <a:t>personal selling</a:t>
            </a:r>
            <a:r>
              <a:rPr lang="en-US" sz="8600" dirty="0" smtClean="0">
                <a:latin typeface="Arial" pitchFamily="34" charset="0"/>
                <a:cs typeface="Arial" pitchFamily="34" charset="0"/>
              </a:rPr>
              <a:t> is also known as face-to-face selling in which one person who is the salesman tries to convince the customer in buying a product. They locate and develop new customers and communicate information about the company, its products, and services. </a:t>
            </a:r>
          </a:p>
          <a:p>
            <a:r>
              <a:rPr lang="en-US" dirty="0" smtClean="0"/>
              <a:t/>
            </a:r>
            <a:br>
              <a:rPr lang="en-US" dirty="0" smtClean="0"/>
            </a:b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Personal Selling</a:t>
            </a:r>
            <a:endParaRPr lang="en-US" dirty="0"/>
          </a:p>
        </p:txBody>
      </p:sp>
      <p:sp>
        <p:nvSpPr>
          <p:cNvPr id="3" name="Content Placeholder 2"/>
          <p:cNvSpPr>
            <a:spLocks noGrp="1"/>
          </p:cNvSpPr>
          <p:nvPr>
            <p:ph sz="half" idx="1"/>
          </p:nvPr>
        </p:nvSpPr>
        <p:spPr/>
        <p:txBody>
          <a:bodyPr/>
          <a:lstStyle/>
          <a:p>
            <a:r>
              <a:rPr lang="en-US" dirty="0" smtClean="0"/>
              <a:t>Personal Form</a:t>
            </a:r>
          </a:p>
          <a:p>
            <a:r>
              <a:rPr lang="en-US" dirty="0" smtClean="0"/>
              <a:t>Development of Relationship</a:t>
            </a:r>
          </a:p>
          <a:p>
            <a:r>
              <a:rPr lang="en-US" dirty="0" smtClean="0"/>
              <a:t>Flexibility</a:t>
            </a:r>
          </a:p>
          <a:p>
            <a:r>
              <a:rPr lang="en-US" dirty="0" smtClean="0"/>
              <a:t>Direct Feedback</a:t>
            </a:r>
          </a:p>
          <a:p>
            <a:r>
              <a:rPr lang="en-US" dirty="0" smtClean="0"/>
              <a:t>Minimum Wastage</a:t>
            </a:r>
          </a:p>
          <a:p>
            <a:endParaRPr lang="en-US" dirty="0" smtClean="0"/>
          </a:p>
          <a:p>
            <a:endParaRPr lang="en-US" dirty="0" smtClean="0"/>
          </a:p>
          <a:p>
            <a:endParaRPr lang="en-US" dirty="0"/>
          </a:p>
        </p:txBody>
      </p:sp>
      <p:sp>
        <p:nvSpPr>
          <p:cNvPr id="4" name="Content Placeholder 3"/>
          <p:cNvSpPr>
            <a:spLocks noGrp="1"/>
          </p:cNvSpPr>
          <p:nvPr>
            <p:ph sz="half" idx="2"/>
          </p:nvPr>
        </p:nvSpPr>
        <p:spPr>
          <a:xfrm>
            <a:off x="8610600" y="5486400"/>
            <a:ext cx="76200" cy="520891"/>
          </a:xfrm>
        </p:spPr>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i="1" dirty="0" smtClean="0"/>
          </a:p>
          <a:p>
            <a:endParaRPr lang="en-IN" i="1" dirty="0" smtClean="0"/>
          </a:p>
          <a:p>
            <a:r>
              <a:rPr lang="en-IN" i="1" dirty="0" smtClean="0"/>
              <a:t>A </a:t>
            </a:r>
            <a:r>
              <a:rPr lang="en-IN" i="1" dirty="0"/>
              <a:t>promotion mix is a set of different marketing approaches that marketers develop to optimize promotional efforts and reach a broader audience. The marketer’s task is to find the right promotion mix for a particular brand.</a:t>
            </a:r>
            <a:endParaRPr lang="en-IN" dirty="0"/>
          </a:p>
        </p:txBody>
      </p:sp>
      <p:sp>
        <p:nvSpPr>
          <p:cNvPr id="2" name="Title 1"/>
          <p:cNvSpPr>
            <a:spLocks noGrp="1"/>
          </p:cNvSpPr>
          <p:nvPr>
            <p:ph type="title"/>
          </p:nvPr>
        </p:nvSpPr>
        <p:spPr/>
        <p:txBody>
          <a:bodyPr>
            <a:normAutofit fontScale="90000"/>
          </a:bodyPr>
          <a:lstStyle/>
          <a:p>
            <a:r>
              <a:rPr lang="en-US" dirty="0" smtClean="0"/>
              <a:t>             	  </a:t>
            </a:r>
            <a:r>
              <a:rPr lang="en-US" u="sng" dirty="0" smtClean="0"/>
              <a:t>Unit -I  </a:t>
            </a:r>
            <a:r>
              <a:rPr lang="en-US" dirty="0" smtClean="0"/>
              <a:t/>
            </a:r>
            <a:br>
              <a:rPr lang="en-US" dirty="0" smtClean="0"/>
            </a:br>
            <a:r>
              <a:rPr lang="en-US" dirty="0" smtClean="0"/>
              <a:t>           	   Promotion Mix</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a:bodyPr>
          <a:lstStyle/>
          <a:p>
            <a:r>
              <a:rPr lang="en-IN" dirty="0"/>
              <a:t>For instance, it is necessary to identify your target </a:t>
            </a:r>
            <a:r>
              <a:rPr lang="en-IN" dirty="0" smtClean="0"/>
              <a:t>audience , </a:t>
            </a:r>
            <a:r>
              <a:rPr lang="en-IN" dirty="0"/>
              <a:t>work out a budget that you can afford for a promotion, and decide the most efficient marketing channels for your audience</a:t>
            </a:r>
            <a:r>
              <a:rPr lang="en-IN" dirty="0" smtClean="0"/>
              <a:t>.</a:t>
            </a:r>
          </a:p>
          <a:p>
            <a:r>
              <a:rPr lang="en-IN" dirty="0"/>
              <a:t>A promotion mix is a more expanded approach towards one of five elements of the marketing mix — Promotion. Other factors are people, product, place, and price.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Promotional mix - What are the different types of promotions?"/>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1371600" y="1484313"/>
            <a:ext cx="6705600" cy="342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963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a:bodyPr>
          <a:lstStyle/>
          <a:p>
            <a:r>
              <a:rPr lang="en-US" dirty="0" smtClean="0"/>
              <a:t>Advertising</a:t>
            </a:r>
            <a:r>
              <a:rPr lang="en-US" dirty="0"/>
              <a:t> is the paid presentation and promotion of ideas, goods, or services by an identified sponsor in a mass medium. Examples include print ads, radio, television, billboard, direct mail, brochures and catalogs, signs, in-store displays, posters, mobile apps, motion pictures, web pages, banner ads, emails</a:t>
            </a:r>
            <a:r>
              <a:rPr lang="en-US" dirty="0" smtClean="0"/>
              <a:t>.</a:t>
            </a:r>
            <a:endParaRPr lang="en-US" dirty="0"/>
          </a:p>
        </p:txBody>
      </p:sp>
    </p:spTree>
    <p:extLst>
      <p:ext uri="{BB962C8B-B14F-4D97-AF65-F5344CB8AC3E}">
        <p14:creationId xmlns:p14="http://schemas.microsoft.com/office/powerpoint/2010/main" val="4280796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lnSpcReduction="10000"/>
          </a:bodyPr>
          <a:lstStyle/>
          <a:p>
            <a:r>
              <a:rPr lang="en-US" dirty="0"/>
              <a:t>Personal </a:t>
            </a:r>
            <a:r>
              <a:rPr lang="en-US" dirty="0" smtClean="0"/>
              <a:t>selling is </a:t>
            </a:r>
            <a:r>
              <a:rPr lang="en-US" dirty="0"/>
              <a:t>the process of helping and persuading one or more prospects to purchase a good or service or to act on any idea through the use of an oral presentation, often in a face-to-face manner or by telephone. Examples include sales presentations, sales meetings, sales training and incentive programs for intermediary salespeople, samples, and telemarketing</a:t>
            </a:r>
            <a:r>
              <a:rPr lang="en-US" dirty="0" smtClean="0"/>
              <a:t>.</a:t>
            </a:r>
            <a:endParaRPr lang="en-US" dirty="0"/>
          </a:p>
          <a:p>
            <a:r>
              <a:rPr lang="en-US" dirty="0"/>
              <a:t/>
            </a:r>
            <a:br>
              <a:rPr lang="en-US" dirty="0"/>
            </a:br>
            <a:endParaRPr lang="en-IN" dirty="0"/>
          </a:p>
        </p:txBody>
      </p:sp>
    </p:spTree>
    <p:extLst>
      <p:ext uri="{BB962C8B-B14F-4D97-AF65-F5344CB8AC3E}">
        <p14:creationId xmlns:p14="http://schemas.microsoft.com/office/powerpoint/2010/main" val="3102971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lnSpcReduction="10000"/>
          </a:bodyPr>
          <a:lstStyle/>
          <a:p>
            <a:r>
              <a:rPr lang="en-US" dirty="0"/>
              <a:t>Sales </a:t>
            </a:r>
            <a:r>
              <a:rPr lang="en-US" dirty="0" smtClean="0"/>
              <a:t>Promotion </a:t>
            </a:r>
            <a:r>
              <a:rPr lang="en-US" dirty="0"/>
              <a:t> is media and non-media marketing communication used for a pre-determined limited time to increase consumer demand, stimulate market demand or improve product availability. Examples include coupons, sweepstakes, contests, product samples, rebates, tie-ins, self-liquidating premiums, trade shows, trade-ins, and exhibitions</a:t>
            </a:r>
            <a:r>
              <a:rPr lang="en-US" dirty="0" smtClean="0"/>
              <a:t>.</a:t>
            </a:r>
            <a:endParaRPr lang="en-US" dirty="0"/>
          </a:p>
          <a:p>
            <a:pPr marL="0" indent="0">
              <a:buNone/>
            </a:pPr>
            <a:r>
              <a:rPr lang="en-US" dirty="0"/>
              <a:t/>
            </a:r>
            <a:br>
              <a:rPr lang="en-US" dirty="0"/>
            </a:br>
            <a:endParaRPr lang="en-IN" dirty="0"/>
          </a:p>
        </p:txBody>
      </p:sp>
    </p:spTree>
    <p:extLst>
      <p:ext uri="{BB962C8B-B14F-4D97-AF65-F5344CB8AC3E}">
        <p14:creationId xmlns:p14="http://schemas.microsoft.com/office/powerpoint/2010/main" val="1504755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dirty="0"/>
              <a:t>Public relations or publicity is information about a firm's products and services carried by a third party in an indirect way. This includes free publicity as well as paid efforts to stimulate discussion and interest.</a:t>
            </a:r>
            <a:endParaRPr lang="en-IN" dirty="0"/>
          </a:p>
        </p:txBody>
      </p:sp>
    </p:spTree>
    <p:extLst>
      <p:ext uri="{BB962C8B-B14F-4D97-AF65-F5344CB8AC3E}">
        <p14:creationId xmlns:p14="http://schemas.microsoft.com/office/powerpoint/2010/main" val="29517297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119</TotalTime>
  <Words>297</Words>
  <Application>Microsoft Office PowerPoint</Application>
  <PresentationFormat>On-screen Show (4:3)</PresentationFormat>
  <Paragraphs>64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  </vt:lpstr>
      <vt:lpstr>Advertising, Personal Selling &amp; sales Promotion </vt:lpstr>
      <vt:lpstr>                Unit -I                  Promotion Mix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Objective of promotion Mix</vt:lpstr>
      <vt:lpstr>Factors Effecting Promotion Mix </vt:lpstr>
      <vt:lpstr>PowerPoint Presentation</vt:lpstr>
      <vt:lpstr>Target of promotion</vt:lpstr>
      <vt:lpstr>Size of the budget  </vt:lpstr>
      <vt:lpstr>Push strategy</vt:lpstr>
      <vt:lpstr>Pull strategy </vt:lpstr>
      <vt:lpstr>PowerPoint Presentation</vt:lpstr>
      <vt:lpstr>PowerPoint Presentation</vt:lpstr>
      <vt:lpstr>        Define Advertisement?    According to RICHARD BUSKIRK Advertisement is a paid form o f non personal presentation of ideas ,goods or services by an identified sponsor.</vt:lpstr>
      <vt:lpstr>Feature of Advertisement</vt:lpstr>
      <vt:lpstr>Personal Selling</vt:lpstr>
      <vt:lpstr>Features of Personal Selling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Advertising, Personal Selling &amp; sales Promotion</dc:title>
  <dc:creator>DELL</dc:creator>
  <cp:lastModifiedBy>dell</cp:lastModifiedBy>
  <cp:revision>22</cp:revision>
  <dcterms:created xsi:type="dcterms:W3CDTF">2021-04-08T05:56:16Z</dcterms:created>
  <dcterms:modified xsi:type="dcterms:W3CDTF">2024-02-14T07:41:00Z</dcterms:modified>
</cp:coreProperties>
</file>