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76"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80" r:id="rId25"/>
    <p:sldId id="283" r:id="rId26"/>
    <p:sldId id="281" r:id="rId27"/>
    <p:sldId id="282" r:id="rId28"/>
    <p:sldId id="284" r:id="rId29"/>
    <p:sldId id="28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A78CAB2-4AAB-4A7F-A32E-726C73140380}" type="datetimeFigureOut">
              <a:rPr lang="en-US" smtClean="0"/>
              <a:t>12/26/2023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53B4061-55FF-4C66-BCAF-DD6C5F2FAB8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78CAB2-4AAB-4A7F-A32E-726C73140380}" type="datetimeFigureOut">
              <a:rPr lang="en-US" smtClean="0"/>
              <a:t>12/26/2023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3B4061-55FF-4C66-BCAF-DD6C5F2FAB8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78CAB2-4AAB-4A7F-A32E-726C73140380}" type="datetimeFigureOut">
              <a:rPr lang="en-US" smtClean="0"/>
              <a:t>12/26/2023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3B4061-55FF-4C66-BCAF-DD6C5F2FAB8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78CAB2-4AAB-4A7F-A32E-726C73140380}" type="datetimeFigureOut">
              <a:rPr lang="en-US" smtClean="0"/>
              <a:t>12/26/2023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3B4061-55FF-4C66-BCAF-DD6C5F2FAB8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A78CAB2-4AAB-4A7F-A32E-726C73140380}" type="datetimeFigureOut">
              <a:rPr lang="en-US" smtClean="0"/>
              <a:t>12/26/2023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3B4061-55FF-4C66-BCAF-DD6C5F2FAB8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A78CAB2-4AAB-4A7F-A32E-726C73140380}" type="datetimeFigureOut">
              <a:rPr lang="en-US" smtClean="0"/>
              <a:t>12/26/2023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3B4061-55FF-4C66-BCAF-DD6C5F2FAB8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A78CAB2-4AAB-4A7F-A32E-726C73140380}" type="datetimeFigureOut">
              <a:rPr lang="en-US" smtClean="0"/>
              <a:t>12/26/2023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3B4061-55FF-4C66-BCAF-DD6C5F2FAB8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A78CAB2-4AAB-4A7F-A32E-726C73140380}" type="datetimeFigureOut">
              <a:rPr lang="en-US" smtClean="0"/>
              <a:t>12/26/2023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3B4061-55FF-4C66-BCAF-DD6C5F2FAB8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78CAB2-4AAB-4A7F-A32E-726C73140380}" type="datetimeFigureOut">
              <a:rPr lang="en-US" smtClean="0"/>
              <a:t>12/26/2023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3B4061-55FF-4C66-BCAF-DD6C5F2FAB8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A78CAB2-4AAB-4A7F-A32E-726C73140380}" type="datetimeFigureOut">
              <a:rPr lang="en-US" smtClean="0"/>
              <a:t>12/26/2023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3B4061-55FF-4C66-BCAF-DD6C5F2FAB8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A78CAB2-4AAB-4A7F-A32E-726C73140380}" type="datetimeFigureOut">
              <a:rPr lang="en-US" smtClean="0"/>
              <a:t>12/26/2023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53B4061-55FF-4C66-BCAF-DD6C5F2FAB89}"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A78CAB2-4AAB-4A7F-A32E-726C73140380}" type="datetimeFigureOut">
              <a:rPr lang="en-US" smtClean="0"/>
              <a:t>12/26/2023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53B4061-55FF-4C66-BCAF-DD6C5F2FAB89}"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85800"/>
            <a:ext cx="7851648" cy="1143000"/>
          </a:xfrm>
        </p:spPr>
        <p:txBody>
          <a:bodyPr>
            <a:normAutofit fontScale="90000"/>
          </a:bodyPr>
          <a:lstStyle/>
          <a:p>
            <a:pPr algn="ctr"/>
            <a:r>
              <a:rPr lang="en-US" sz="4800" dirty="0" err="1" smtClean="0">
                <a:solidFill>
                  <a:srgbClr val="FFFF00"/>
                </a:solidFill>
                <a:latin typeface="Cambria" pitchFamily="18" charset="0"/>
              </a:rPr>
              <a:t>BSc</a:t>
            </a:r>
            <a:r>
              <a:rPr lang="en-US" sz="4800" dirty="0" smtClean="0">
                <a:solidFill>
                  <a:srgbClr val="FFFF00"/>
                </a:solidFill>
                <a:latin typeface="Cambria" pitchFamily="18" charset="0"/>
              </a:rPr>
              <a:t> (Statistics)</a:t>
            </a:r>
            <a:br>
              <a:rPr lang="en-US" sz="4800" dirty="0" smtClean="0">
                <a:solidFill>
                  <a:srgbClr val="FFFF00"/>
                </a:solidFill>
                <a:latin typeface="Cambria" pitchFamily="18" charset="0"/>
              </a:rPr>
            </a:br>
            <a:r>
              <a:rPr lang="en-US" sz="4800" dirty="0" smtClean="0">
                <a:solidFill>
                  <a:srgbClr val="FFFF00"/>
                </a:solidFill>
                <a:latin typeface="Cambria" pitchFamily="18" charset="0"/>
              </a:rPr>
              <a:t>Semester III</a:t>
            </a:r>
            <a:endParaRPr lang="en-US" sz="4800" dirty="0">
              <a:solidFill>
                <a:srgbClr val="FFFF00"/>
              </a:solidFill>
              <a:latin typeface="Cambria" pitchFamily="18" charset="0"/>
            </a:endParaRPr>
          </a:p>
        </p:txBody>
      </p:sp>
      <p:sp>
        <p:nvSpPr>
          <p:cNvPr id="3" name="Subtitle 2"/>
          <p:cNvSpPr>
            <a:spLocks noGrp="1"/>
          </p:cNvSpPr>
          <p:nvPr>
            <p:ph type="subTitle" idx="1"/>
          </p:nvPr>
        </p:nvSpPr>
        <p:spPr>
          <a:xfrm>
            <a:off x="533400" y="1981200"/>
            <a:ext cx="7854696" cy="2999936"/>
          </a:xfrm>
        </p:spPr>
        <p:txBody>
          <a:bodyPr>
            <a:normAutofit lnSpcReduction="10000"/>
          </a:bodyPr>
          <a:lstStyle/>
          <a:p>
            <a:pPr algn="ctr"/>
            <a:r>
              <a:rPr lang="en-US" sz="4800" b="1" dirty="0" smtClean="0">
                <a:solidFill>
                  <a:srgbClr val="C00000"/>
                </a:solidFill>
                <a:latin typeface="+mj-lt"/>
              </a:rPr>
              <a:t>Statistical Methods  and Theory of Estimation</a:t>
            </a:r>
          </a:p>
          <a:p>
            <a:endParaRPr lang="en-US" sz="2200" b="1" dirty="0" smtClean="0">
              <a:solidFill>
                <a:srgbClr val="FFFF00"/>
              </a:solidFill>
              <a:latin typeface="+mj-lt"/>
            </a:endParaRPr>
          </a:p>
          <a:p>
            <a:endParaRPr lang="en-US" sz="2200" b="1" dirty="0" smtClean="0">
              <a:solidFill>
                <a:srgbClr val="FFFF00"/>
              </a:solidFill>
              <a:latin typeface="+mj-lt"/>
            </a:endParaRPr>
          </a:p>
          <a:p>
            <a:r>
              <a:rPr lang="en-US" sz="2200" b="1" dirty="0" smtClean="0">
                <a:solidFill>
                  <a:srgbClr val="FFFF00"/>
                </a:solidFill>
                <a:latin typeface="+mj-lt"/>
              </a:rPr>
              <a:t>- By K. Anil Kumar</a:t>
            </a:r>
          </a:p>
          <a:p>
            <a:r>
              <a:rPr lang="en-US" sz="2200" b="1" dirty="0" smtClean="0">
                <a:solidFill>
                  <a:srgbClr val="FFFF00"/>
                </a:solidFill>
                <a:latin typeface="+mj-lt"/>
              </a:rPr>
              <a:t>Lecturer in Statistics</a:t>
            </a:r>
            <a:endParaRPr lang="en-US" sz="2200" b="1" dirty="0">
              <a:solidFill>
                <a:srgbClr val="FFFF00"/>
              </a:solidFill>
              <a:latin typeface="+mj-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81000"/>
            <a:ext cx="8229600" cy="5943600"/>
          </a:xfrm>
        </p:spPr>
        <p:txBody>
          <a:bodyPr>
            <a:normAutofit fontScale="85000" lnSpcReduction="20000"/>
          </a:bodyPr>
          <a:lstStyle/>
          <a:p>
            <a:pPr algn="just"/>
            <a:r>
              <a:rPr lang="en-IN" sz="3600" dirty="0" smtClean="0">
                <a:solidFill>
                  <a:srgbClr val="FF0000"/>
                </a:solidFill>
              </a:rPr>
              <a:t>Problem:</a:t>
            </a:r>
            <a:endParaRPr lang="en-IN" dirty="0" smtClean="0">
              <a:solidFill>
                <a:srgbClr val="FF0000"/>
              </a:solidFill>
            </a:endParaRPr>
          </a:p>
          <a:p>
            <a:pPr marL="514350" indent="-514350" algn="just">
              <a:buAutoNum type="arabicPeriod"/>
            </a:pPr>
            <a:r>
              <a:rPr lang="en-IN" sz="3000" dirty="0" smtClean="0">
                <a:solidFill>
                  <a:srgbClr val="FF0000"/>
                </a:solidFill>
              </a:rPr>
              <a:t>Fit a straight line to the following data by the method of least squares.</a:t>
            </a:r>
          </a:p>
          <a:p>
            <a:pPr marL="514350" indent="-514350" algn="just"/>
            <a:r>
              <a:rPr lang="en-IN" dirty="0" smtClean="0"/>
              <a:t>     </a:t>
            </a:r>
          </a:p>
          <a:p>
            <a:pPr marL="514350" indent="-514350" algn="just"/>
            <a:endParaRPr lang="en-IN" dirty="0" smtClean="0"/>
          </a:p>
          <a:p>
            <a:pPr marL="514350" indent="-514350" algn="just"/>
            <a:r>
              <a:rPr lang="en-IN" dirty="0" smtClean="0">
                <a:solidFill>
                  <a:srgbClr val="FF0000"/>
                </a:solidFill>
              </a:rPr>
              <a:t>Solution</a:t>
            </a:r>
            <a:r>
              <a:rPr lang="en-IN" dirty="0" smtClean="0"/>
              <a:t>: Let the straight line, Y =a + </a:t>
            </a:r>
            <a:r>
              <a:rPr lang="en-IN" dirty="0" err="1" smtClean="0"/>
              <a:t>bX</a:t>
            </a:r>
            <a:r>
              <a:rPr lang="en-IN" dirty="0" smtClean="0"/>
              <a:t>  ....(1)</a:t>
            </a:r>
          </a:p>
          <a:p>
            <a:pPr marL="514350" indent="-514350" algn="just"/>
            <a:r>
              <a:rPr lang="en-IN" dirty="0" smtClean="0"/>
              <a:t>      By the principle of least squares, the normal equations to estimate a and b are,</a:t>
            </a:r>
          </a:p>
          <a:p>
            <a:pPr marL="514350" indent="-514350" algn="just"/>
            <a:r>
              <a:rPr lang="en-IN" dirty="0" smtClean="0"/>
              <a:t>		∑Y = </a:t>
            </a:r>
            <a:r>
              <a:rPr lang="en-IN" dirty="0" err="1" smtClean="0"/>
              <a:t>na</a:t>
            </a:r>
            <a:r>
              <a:rPr lang="en-IN" dirty="0" smtClean="0"/>
              <a:t> + </a:t>
            </a:r>
            <a:r>
              <a:rPr lang="en-IN" dirty="0" err="1" smtClean="0"/>
              <a:t>b∑X</a:t>
            </a:r>
            <a:r>
              <a:rPr lang="en-IN" dirty="0" smtClean="0"/>
              <a:t>  ----(2)</a:t>
            </a:r>
          </a:p>
          <a:p>
            <a:pPr marL="514350" indent="-514350" algn="just"/>
            <a:r>
              <a:rPr lang="en-IN" dirty="0" smtClean="0"/>
              <a:t>		∑XY = </a:t>
            </a:r>
            <a:r>
              <a:rPr lang="en-IN" dirty="0" err="1" smtClean="0"/>
              <a:t>a∑X</a:t>
            </a:r>
            <a:r>
              <a:rPr lang="en-IN" dirty="0" smtClean="0"/>
              <a:t> + b∑X</a:t>
            </a:r>
            <a:r>
              <a:rPr lang="en-IN" baseline="30000" dirty="0" smtClean="0"/>
              <a:t>2</a:t>
            </a:r>
            <a:r>
              <a:rPr lang="en-IN" dirty="0" smtClean="0"/>
              <a:t>  ....(3)</a:t>
            </a:r>
          </a:p>
          <a:p>
            <a:pPr marL="514350" indent="-514350" algn="just"/>
            <a:r>
              <a:rPr lang="en-IN" dirty="0" smtClean="0"/>
              <a:t>Substituting the totals and n=6 </a:t>
            </a:r>
          </a:p>
          <a:p>
            <a:pPr marL="514350" indent="-514350" algn="just"/>
            <a:r>
              <a:rPr lang="en-IN" dirty="0" smtClean="0"/>
              <a:t>in (2)&amp;(3)</a:t>
            </a:r>
          </a:p>
          <a:p>
            <a:pPr marL="514350" indent="-514350" algn="just"/>
            <a:r>
              <a:rPr lang="en-IN" dirty="0" smtClean="0"/>
              <a:t>	187 = 6a + 15b ....(4)</a:t>
            </a:r>
          </a:p>
          <a:p>
            <a:pPr marL="514350" indent="-514350" algn="just"/>
            <a:r>
              <a:rPr lang="en-IN" dirty="0" smtClean="0"/>
              <a:t>	663 = 15a + 55b  ....(5)</a:t>
            </a:r>
          </a:p>
          <a:p>
            <a:pPr marL="514350" indent="-514350" algn="just"/>
            <a:r>
              <a:rPr lang="en-IN" dirty="0" smtClean="0"/>
              <a:t>Solving (4)&amp;(5), </a:t>
            </a:r>
          </a:p>
          <a:p>
            <a:pPr marL="514350" indent="-514350" algn="just"/>
            <a:r>
              <a:rPr lang="en-IN" dirty="0" smtClean="0"/>
              <a:t>        a = 3.2381, b = 11.1714</a:t>
            </a:r>
          </a:p>
          <a:p>
            <a:pPr marL="514350" indent="-514350" algn="just"/>
            <a:r>
              <a:rPr lang="en-IN" dirty="0" smtClean="0"/>
              <a:t>From (1), the required straight line is,    </a:t>
            </a:r>
            <a:r>
              <a:rPr lang="en-IN" dirty="0" smtClean="0">
                <a:solidFill>
                  <a:srgbClr val="FF0000"/>
                </a:solidFill>
              </a:rPr>
              <a:t>Y = 3.2381 + 11.1714 X</a:t>
            </a:r>
          </a:p>
        </p:txBody>
      </p:sp>
      <p:graphicFrame>
        <p:nvGraphicFramePr>
          <p:cNvPr id="4" name="Table 3"/>
          <p:cNvGraphicFramePr>
            <a:graphicFrameLocks noGrp="1"/>
          </p:cNvGraphicFramePr>
          <p:nvPr/>
        </p:nvGraphicFramePr>
        <p:xfrm>
          <a:off x="1905000" y="1676400"/>
          <a:ext cx="5715003" cy="731520"/>
        </p:xfrm>
        <a:graphic>
          <a:graphicData uri="http://schemas.openxmlformats.org/drawingml/2006/table">
            <a:tbl>
              <a:tblPr firstRow="1" bandRow="1">
                <a:tableStyleId>{5C22544A-7EE6-4342-B048-85BDC9FD1C3A}</a:tableStyleId>
              </a:tblPr>
              <a:tblGrid>
                <a:gridCol w="816429"/>
                <a:gridCol w="816429"/>
                <a:gridCol w="816429"/>
                <a:gridCol w="816429"/>
                <a:gridCol w="816429"/>
                <a:gridCol w="816429"/>
                <a:gridCol w="816429"/>
              </a:tblGrid>
              <a:tr h="231140">
                <a:tc>
                  <a:txBody>
                    <a:bodyPr/>
                    <a:lstStyle/>
                    <a:p>
                      <a:pPr algn="ctr"/>
                      <a:r>
                        <a:rPr lang="en-US" dirty="0" smtClean="0"/>
                        <a:t>X</a:t>
                      </a:r>
                      <a:endParaRPr lang="en-US" dirty="0"/>
                    </a:p>
                  </a:txBody>
                  <a:tcPr/>
                </a:tc>
                <a:tc>
                  <a:txBody>
                    <a:bodyPr/>
                    <a:lstStyle/>
                    <a:p>
                      <a:pPr algn="ctr"/>
                      <a:r>
                        <a:rPr lang="en-US" dirty="0" smtClean="0"/>
                        <a:t>0</a:t>
                      </a:r>
                      <a:endParaRPr lang="en-US" dirty="0"/>
                    </a:p>
                  </a:txBody>
                  <a:tcPr/>
                </a:tc>
                <a:tc>
                  <a:txBody>
                    <a:bodyPr/>
                    <a:lstStyle/>
                    <a:p>
                      <a:pPr algn="ctr"/>
                      <a:r>
                        <a:rPr lang="en-US" dirty="0" smtClean="0"/>
                        <a:t>1</a:t>
                      </a:r>
                      <a:endParaRPr lang="en-US" dirty="0"/>
                    </a:p>
                  </a:txBody>
                  <a:tcPr/>
                </a:tc>
                <a:tc>
                  <a:txBody>
                    <a:bodyPr/>
                    <a:lstStyle/>
                    <a:p>
                      <a:pPr algn="ctr"/>
                      <a:r>
                        <a:rPr lang="en-US" dirty="0" smtClean="0"/>
                        <a:t>2</a:t>
                      </a:r>
                      <a:endParaRPr lang="en-US" dirty="0"/>
                    </a:p>
                  </a:txBody>
                  <a:tcPr/>
                </a:tc>
                <a:tc>
                  <a:txBody>
                    <a:bodyPr/>
                    <a:lstStyle/>
                    <a:p>
                      <a:pPr algn="ctr"/>
                      <a:r>
                        <a:rPr lang="en-US" dirty="0" smtClean="0"/>
                        <a:t>3</a:t>
                      </a:r>
                      <a:endParaRPr lang="en-US" dirty="0"/>
                    </a:p>
                  </a:txBody>
                  <a:tcPr/>
                </a:tc>
                <a:tc>
                  <a:txBody>
                    <a:bodyPr/>
                    <a:lstStyle/>
                    <a:p>
                      <a:pPr algn="ctr"/>
                      <a:r>
                        <a:rPr lang="en-US" dirty="0" smtClean="0"/>
                        <a:t>4</a:t>
                      </a:r>
                      <a:endParaRPr lang="en-US" dirty="0"/>
                    </a:p>
                  </a:txBody>
                  <a:tcPr/>
                </a:tc>
                <a:tc>
                  <a:txBody>
                    <a:bodyPr/>
                    <a:lstStyle/>
                    <a:p>
                      <a:pPr algn="ctr"/>
                      <a:r>
                        <a:rPr lang="en-US" dirty="0" smtClean="0"/>
                        <a:t>5</a:t>
                      </a:r>
                      <a:endParaRPr lang="en-US" dirty="0"/>
                    </a:p>
                  </a:txBody>
                  <a:tcPr/>
                </a:tc>
              </a:tr>
              <a:tr h="231140">
                <a:tc>
                  <a:txBody>
                    <a:bodyPr/>
                    <a:lstStyle/>
                    <a:p>
                      <a:pPr algn="ctr"/>
                      <a:r>
                        <a:rPr lang="en-US" dirty="0" smtClean="0"/>
                        <a:t>Y</a:t>
                      </a:r>
                      <a:endParaRPr lang="en-US" dirty="0"/>
                    </a:p>
                  </a:txBody>
                  <a:tcPr/>
                </a:tc>
                <a:tc>
                  <a:txBody>
                    <a:bodyPr/>
                    <a:lstStyle/>
                    <a:p>
                      <a:pPr algn="ctr"/>
                      <a:r>
                        <a:rPr lang="en-IN" dirty="0" smtClean="0"/>
                        <a:t>5</a:t>
                      </a:r>
                      <a:endParaRPr lang="en-IN" dirty="0"/>
                    </a:p>
                  </a:txBody>
                  <a:tcPr/>
                </a:tc>
                <a:tc>
                  <a:txBody>
                    <a:bodyPr/>
                    <a:lstStyle/>
                    <a:p>
                      <a:pPr algn="ctr"/>
                      <a:r>
                        <a:rPr lang="en-IN" dirty="0" smtClean="0"/>
                        <a:t>13</a:t>
                      </a:r>
                      <a:endParaRPr lang="en-IN" dirty="0"/>
                    </a:p>
                  </a:txBody>
                  <a:tcPr/>
                </a:tc>
                <a:tc>
                  <a:txBody>
                    <a:bodyPr/>
                    <a:lstStyle/>
                    <a:p>
                      <a:pPr algn="ctr"/>
                      <a:r>
                        <a:rPr lang="en-IN" dirty="0" smtClean="0"/>
                        <a:t>25</a:t>
                      </a:r>
                      <a:endParaRPr lang="en-IN" dirty="0"/>
                    </a:p>
                  </a:txBody>
                  <a:tcPr/>
                </a:tc>
                <a:tc>
                  <a:txBody>
                    <a:bodyPr/>
                    <a:lstStyle/>
                    <a:p>
                      <a:pPr algn="ctr"/>
                      <a:r>
                        <a:rPr lang="en-IN" dirty="0" smtClean="0"/>
                        <a:t>36</a:t>
                      </a:r>
                      <a:endParaRPr lang="en-IN" dirty="0"/>
                    </a:p>
                  </a:txBody>
                  <a:tcPr/>
                </a:tc>
                <a:tc>
                  <a:txBody>
                    <a:bodyPr/>
                    <a:lstStyle/>
                    <a:p>
                      <a:pPr algn="ctr"/>
                      <a:r>
                        <a:rPr lang="en-IN" dirty="0" smtClean="0"/>
                        <a:t>48</a:t>
                      </a:r>
                      <a:endParaRPr lang="en-IN" dirty="0"/>
                    </a:p>
                  </a:txBody>
                  <a:tcPr/>
                </a:tc>
                <a:tc>
                  <a:txBody>
                    <a:bodyPr/>
                    <a:lstStyle/>
                    <a:p>
                      <a:pPr algn="ctr"/>
                      <a:r>
                        <a:rPr lang="en-IN" dirty="0" smtClean="0"/>
                        <a:t>60</a:t>
                      </a:r>
                      <a:endParaRPr lang="en-IN"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Content Placeholder 4"/>
          <p:cNvSpPr>
            <a:spLocks noGrp="1"/>
          </p:cNvSpPr>
          <p:nvPr>
            <p:ph idx="1"/>
          </p:nvPr>
        </p:nvSpPr>
        <p:spPr>
          <a:xfrm>
            <a:off x="457200" y="304800"/>
            <a:ext cx="8229600" cy="6019800"/>
          </a:xfrm>
        </p:spPr>
        <p:txBody>
          <a:bodyPr/>
          <a:lstStyle/>
          <a:p>
            <a:r>
              <a:rPr lang="en-US" b="1" dirty="0" smtClean="0"/>
              <a:t>Correlation: </a:t>
            </a:r>
            <a:r>
              <a:rPr lang="en-US" dirty="0" smtClean="0"/>
              <a:t>Simple correlation is a measure used to determine the strength and the direction of the relationship between two variables, X and Y. A simple correlation coefficient can range from –1 to 1.</a:t>
            </a:r>
          </a:p>
          <a:p>
            <a:endParaRPr lang="en-US" b="1" dirty="0" smtClean="0"/>
          </a:p>
          <a:p>
            <a:r>
              <a:rPr lang="en-US" b="1" dirty="0" smtClean="0"/>
              <a:t>1</a:t>
            </a:r>
            <a:r>
              <a:rPr lang="en-US" b="1" dirty="0" smtClean="0"/>
              <a:t>. Positive Correlation: r &gt; 0.</a:t>
            </a:r>
            <a:r>
              <a:rPr lang="en-US" dirty="0" smtClean="0"/>
              <a:t> This means that the change in variable x is associated with a change in variable y in the same direction.</a:t>
            </a:r>
          </a:p>
          <a:p>
            <a:r>
              <a:rPr lang="en-US" b="1" dirty="0" smtClean="0"/>
              <a:t>2. Negative Correlation: r &lt; 0.</a:t>
            </a:r>
            <a:r>
              <a:rPr lang="en-US" dirty="0" smtClean="0"/>
              <a:t> This means that the change in variable x is associated with a change in variable y in the opposite direction.</a:t>
            </a:r>
          </a:p>
          <a:p>
            <a:r>
              <a:rPr lang="en-US" b="1" dirty="0" smtClean="0"/>
              <a:t>3. No correlation: r = 0.</a:t>
            </a:r>
            <a:r>
              <a:rPr lang="en-US" dirty="0" smtClean="0"/>
              <a:t> This means that the change in variable x has no association with any change in variable y</a:t>
            </a:r>
            <a:r>
              <a:rPr lang="en-US" dirty="0" smtClean="0"/>
              <a:t>.</a:t>
            </a:r>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304800"/>
            <a:ext cx="8229600" cy="6019800"/>
          </a:xfrm>
        </p:spPr>
        <p:txBody>
          <a:bodyPr/>
          <a:lstStyle/>
          <a:p>
            <a:r>
              <a:rPr lang="en-US" b="1" dirty="0" smtClean="0"/>
              <a:t>Correlation ratio</a:t>
            </a:r>
            <a:r>
              <a:rPr lang="en-US" dirty="0" smtClean="0"/>
              <a:t> is a coefficient of non-linear association.  In the case of linear relationships, the correlation ratio that is denoted by eta becomes the </a:t>
            </a:r>
            <a:r>
              <a:rPr lang="en-US" dirty="0" smtClean="0"/>
              <a:t>correlation </a:t>
            </a:r>
            <a:r>
              <a:rPr lang="en-US" dirty="0" smtClean="0"/>
              <a:t>coefficient</a:t>
            </a:r>
            <a:r>
              <a:rPr lang="en-US" dirty="0" smtClean="0"/>
              <a:t>.</a:t>
            </a:r>
          </a:p>
          <a:p>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304800"/>
          <a:ext cx="8229600" cy="549148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a:r>
                        <a:rPr lang="en-US" dirty="0" smtClean="0"/>
                        <a:t>Correlation</a:t>
                      </a:r>
                      <a:endParaRPr lang="en-US" dirty="0"/>
                    </a:p>
                  </a:txBody>
                  <a:tcPr/>
                </a:tc>
                <a:tc>
                  <a:txBody>
                    <a:bodyPr/>
                    <a:lstStyle/>
                    <a:p>
                      <a:pPr algn="ctr"/>
                      <a:r>
                        <a:rPr lang="en-US" dirty="0" smtClean="0"/>
                        <a:t>Regression</a:t>
                      </a:r>
                      <a:endParaRPr lang="en-US" dirty="0"/>
                    </a:p>
                  </a:txBody>
                  <a:tcPr/>
                </a:tc>
              </a:tr>
              <a:tr h="370840">
                <a:tc>
                  <a:txBody>
                    <a:bodyPr/>
                    <a:lstStyle/>
                    <a:p>
                      <a:pPr algn="l"/>
                      <a:r>
                        <a:rPr kumimoji="0" lang="en-US" b="0" i="0" kern="1200" dirty="0" smtClean="0">
                          <a:solidFill>
                            <a:schemeClr val="dk1"/>
                          </a:solidFill>
                          <a:latin typeface="+mn-lt"/>
                          <a:ea typeface="+mn-ea"/>
                          <a:cs typeface="+mn-cs"/>
                        </a:rPr>
                        <a:t>‘Correlation’, as the name says, it determines the interconnection or a co-relationship between the variables.</a:t>
                      </a:r>
                      <a:endParaRPr lang="en-US" dirty="0"/>
                    </a:p>
                  </a:txBody>
                  <a:tcPr/>
                </a:tc>
                <a:tc>
                  <a:txBody>
                    <a:bodyPr/>
                    <a:lstStyle/>
                    <a:p>
                      <a:pPr algn="l"/>
                      <a:r>
                        <a:rPr kumimoji="0" lang="en-US" b="0" i="0" kern="1200" dirty="0" smtClean="0">
                          <a:solidFill>
                            <a:schemeClr val="dk1"/>
                          </a:solidFill>
                          <a:latin typeface="+mn-lt"/>
                          <a:ea typeface="+mn-ea"/>
                          <a:cs typeface="+mn-cs"/>
                        </a:rPr>
                        <a:t>‘Regression’ explains how an independent variable is numerically associated with the dependent variable.</a:t>
                      </a:r>
                      <a:endParaRPr lang="en-US" dirty="0"/>
                    </a:p>
                  </a:txBody>
                  <a:tcPr/>
                </a:tc>
              </a:tr>
              <a:tr h="370840">
                <a:tc>
                  <a:txBody>
                    <a:bodyPr/>
                    <a:lstStyle/>
                    <a:p>
                      <a:pPr algn="l"/>
                      <a:r>
                        <a:rPr kumimoji="0" lang="en-US" b="0" i="0" kern="1200" dirty="0" smtClean="0">
                          <a:solidFill>
                            <a:schemeClr val="dk1"/>
                          </a:solidFill>
                          <a:latin typeface="+mn-lt"/>
                          <a:ea typeface="+mn-ea"/>
                          <a:cs typeface="+mn-cs"/>
                        </a:rPr>
                        <a:t>In Correlation, both the independent and dependent values have no difference.</a:t>
                      </a:r>
                      <a:endParaRPr lang="en-US" dirty="0"/>
                    </a:p>
                  </a:txBody>
                  <a:tcPr/>
                </a:tc>
                <a:tc>
                  <a:txBody>
                    <a:bodyPr/>
                    <a:lstStyle/>
                    <a:p>
                      <a:pPr algn="l"/>
                      <a:r>
                        <a:rPr kumimoji="0" lang="en-US" b="0" i="0" kern="1200" dirty="0" smtClean="0">
                          <a:solidFill>
                            <a:schemeClr val="dk1"/>
                          </a:solidFill>
                          <a:latin typeface="+mn-lt"/>
                          <a:ea typeface="+mn-ea"/>
                          <a:cs typeface="+mn-cs"/>
                        </a:rPr>
                        <a:t>However, in Regression, both the dependent and independent variables are different.</a:t>
                      </a:r>
                      <a:endParaRPr lang="en-US" dirty="0"/>
                    </a:p>
                  </a:txBody>
                  <a:tcPr/>
                </a:tc>
              </a:tr>
              <a:tr h="370840">
                <a:tc>
                  <a:txBody>
                    <a:bodyPr/>
                    <a:lstStyle/>
                    <a:p>
                      <a:pPr algn="l"/>
                      <a:r>
                        <a:rPr kumimoji="0" lang="en-US" b="0" i="0" kern="1200" dirty="0" smtClean="0">
                          <a:solidFill>
                            <a:schemeClr val="dk1"/>
                          </a:solidFill>
                          <a:latin typeface="+mn-lt"/>
                          <a:ea typeface="+mn-ea"/>
                          <a:cs typeface="+mn-cs"/>
                        </a:rPr>
                        <a:t>The primary objective of Correlation is to find out a quantitative/numerical value expressing the association between the values.</a:t>
                      </a:r>
                      <a:endParaRPr lang="en-US" dirty="0"/>
                    </a:p>
                  </a:txBody>
                  <a:tcPr/>
                </a:tc>
                <a:tc>
                  <a:txBody>
                    <a:bodyPr/>
                    <a:lstStyle/>
                    <a:p>
                      <a:pPr algn="l"/>
                      <a:r>
                        <a:rPr kumimoji="0" lang="en-US" b="0" i="0" kern="1200" dirty="0" smtClean="0">
                          <a:solidFill>
                            <a:schemeClr val="dk1"/>
                          </a:solidFill>
                          <a:latin typeface="+mn-lt"/>
                          <a:ea typeface="+mn-ea"/>
                          <a:cs typeface="+mn-cs"/>
                        </a:rPr>
                        <a:t>Regression’s main purpose is to calculate the values of a random variable based on the values of a fixed variable.</a:t>
                      </a:r>
                      <a:endParaRPr lang="en-US" dirty="0"/>
                    </a:p>
                  </a:txBody>
                  <a:tcPr/>
                </a:tc>
              </a:tr>
              <a:tr h="370840">
                <a:tc>
                  <a:txBody>
                    <a:bodyPr/>
                    <a:lstStyle/>
                    <a:p>
                      <a:pPr algn="l"/>
                      <a:r>
                        <a:rPr kumimoji="0" lang="en-US" b="0" i="0" kern="1200" dirty="0" smtClean="0">
                          <a:solidFill>
                            <a:schemeClr val="dk1"/>
                          </a:solidFill>
                          <a:latin typeface="+mn-lt"/>
                          <a:ea typeface="+mn-ea"/>
                          <a:cs typeface="+mn-cs"/>
                        </a:rPr>
                        <a:t>Correlation stipulates the degree to which both variables can move together.</a:t>
                      </a:r>
                      <a:endParaRPr lang="en-US" dirty="0"/>
                    </a:p>
                  </a:txBody>
                  <a:tcPr/>
                </a:tc>
                <a:tc>
                  <a:txBody>
                    <a:bodyPr/>
                    <a:lstStyle/>
                    <a:p>
                      <a:pPr algn="l"/>
                      <a:r>
                        <a:rPr kumimoji="0" lang="en-US" b="0" i="0" kern="1200" dirty="0" smtClean="0">
                          <a:solidFill>
                            <a:schemeClr val="dk1"/>
                          </a:solidFill>
                          <a:latin typeface="+mn-lt"/>
                          <a:ea typeface="+mn-ea"/>
                          <a:cs typeface="+mn-cs"/>
                        </a:rPr>
                        <a:t>However, regression specifies the effect of the change in the unit in the known variable(p) on the evaluated variable (q).</a:t>
                      </a:r>
                      <a:endParaRPr lang="en-US" dirty="0"/>
                    </a:p>
                  </a:txBody>
                  <a:tcPr/>
                </a:tc>
              </a:tr>
              <a:tr h="370840">
                <a:tc>
                  <a:txBody>
                    <a:bodyPr/>
                    <a:lstStyle/>
                    <a:p>
                      <a:pPr algn="l"/>
                      <a:r>
                        <a:rPr kumimoji="0" lang="en-US" b="0" i="0" kern="1200" dirty="0" smtClean="0">
                          <a:solidFill>
                            <a:schemeClr val="dk1"/>
                          </a:solidFill>
                          <a:latin typeface="+mn-lt"/>
                          <a:ea typeface="+mn-ea"/>
                          <a:cs typeface="+mn-cs"/>
                        </a:rPr>
                        <a:t>Correlation helps to constitute the connection between the two variables.</a:t>
                      </a:r>
                      <a:endParaRPr lang="en-US" dirty="0"/>
                    </a:p>
                  </a:txBody>
                  <a:tcPr/>
                </a:tc>
                <a:tc>
                  <a:txBody>
                    <a:bodyPr/>
                    <a:lstStyle/>
                    <a:p>
                      <a:pPr algn="l"/>
                      <a:r>
                        <a:rPr kumimoji="0" lang="en-US" b="0" i="0" kern="1200" dirty="0" smtClean="0">
                          <a:solidFill>
                            <a:schemeClr val="dk1"/>
                          </a:solidFill>
                          <a:latin typeface="+mn-lt"/>
                          <a:ea typeface="+mn-ea"/>
                          <a:cs typeface="+mn-cs"/>
                        </a:rPr>
                        <a:t>Regression helps in estimating a variable’s value based on another given value.</a:t>
                      </a:r>
                      <a:endParaRPr lang="en-US"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6019800"/>
          </a:xfrm>
        </p:spPr>
        <p:txBody>
          <a:bodyPr>
            <a:normAutofit fontScale="92500" lnSpcReduction="20000"/>
          </a:bodyPr>
          <a:lstStyle/>
          <a:p>
            <a:r>
              <a:rPr lang="en-US" b="1" dirty="0" smtClean="0">
                <a:solidFill>
                  <a:srgbClr val="FF0000"/>
                </a:solidFill>
              </a:rPr>
              <a:t>MULTIPLE </a:t>
            </a:r>
            <a:r>
              <a:rPr lang="en-US" b="1" dirty="0" err="1" smtClean="0">
                <a:solidFill>
                  <a:srgbClr val="FF0000"/>
                </a:solidFill>
              </a:rPr>
              <a:t>CORRELATION</a:t>
            </a:r>
            <a:r>
              <a:rPr lang="en-US" b="1" dirty="0" err="1" smtClean="0"/>
              <a:t>:</a:t>
            </a:r>
            <a:r>
              <a:rPr lang="en-US" dirty="0" err="1" smtClean="0"/>
              <a:t>When</a:t>
            </a:r>
            <a:r>
              <a:rPr lang="en-US" dirty="0" smtClean="0"/>
              <a:t> </a:t>
            </a:r>
            <a:r>
              <a:rPr lang="en-US" dirty="0" smtClean="0"/>
              <a:t>the value of a variable is influenced by another variable, the relationship between them is a simple correlation. In a real life situation, a variable may be influenced by many other variables. For example, the sales achieved for a product may depend on the income of the consumers, the price, the quality of the product, sales promotion techniques, the channels of distribution, etc. In this case, we have to consider the joint influence of several independent variables on the dependent variable. Multiple correlations arise in this context.</a:t>
            </a:r>
            <a:br>
              <a:rPr lang="en-US" dirty="0" smtClean="0"/>
            </a:br>
            <a:r>
              <a:rPr lang="en-US" dirty="0" smtClean="0"/>
              <a:t> </a:t>
            </a:r>
            <a:br>
              <a:rPr lang="en-US" dirty="0" smtClean="0"/>
            </a:br>
            <a:r>
              <a:rPr lang="en-US" dirty="0" smtClean="0"/>
              <a:t>Suppose Y is a dependent variable, which is influenced by n other variables X</a:t>
            </a:r>
            <a:r>
              <a:rPr lang="en-US" baseline="-25000" dirty="0" smtClean="0"/>
              <a:t>1</a:t>
            </a:r>
            <a:r>
              <a:rPr lang="en-US" dirty="0" smtClean="0"/>
              <a:t>, X</a:t>
            </a:r>
            <a:r>
              <a:rPr lang="en-US" baseline="-25000" dirty="0" smtClean="0"/>
              <a:t>2</a:t>
            </a:r>
            <a:r>
              <a:rPr lang="en-US" dirty="0" smtClean="0"/>
              <a:t>, …,</a:t>
            </a:r>
            <a:r>
              <a:rPr lang="en-US" dirty="0" err="1" smtClean="0"/>
              <a:t>X</a:t>
            </a:r>
            <a:r>
              <a:rPr lang="en-US" baseline="-25000" dirty="0" err="1" smtClean="0"/>
              <a:t>n</a:t>
            </a:r>
            <a:r>
              <a:rPr lang="en-US" dirty="0" smtClean="0"/>
              <a:t>. The multiple correlation is a measure of the relationship between Y and X</a:t>
            </a:r>
            <a:r>
              <a:rPr lang="en-US" baseline="-25000" dirty="0" smtClean="0"/>
              <a:t>1</a:t>
            </a:r>
            <a:r>
              <a:rPr lang="en-US" dirty="0" smtClean="0"/>
              <a:t>, X</a:t>
            </a:r>
            <a:r>
              <a:rPr lang="en-US" baseline="-25000" dirty="0" smtClean="0"/>
              <a:t>2</a:t>
            </a:r>
            <a:r>
              <a:rPr lang="en-US" dirty="0" smtClean="0"/>
              <a:t>,…, </a:t>
            </a:r>
            <a:r>
              <a:rPr lang="en-US" dirty="0" err="1" smtClean="0"/>
              <a:t>X</a:t>
            </a:r>
            <a:r>
              <a:rPr lang="en-US" baseline="-25000" dirty="0" err="1" smtClean="0"/>
              <a:t>n</a:t>
            </a:r>
            <a:r>
              <a:rPr lang="en-US" dirty="0" smtClean="0"/>
              <a:t> considered together.</a:t>
            </a:r>
            <a:br>
              <a:rPr lang="en-US" dirty="0" smtClean="0"/>
            </a:br>
            <a:r>
              <a:rPr lang="en-US" dirty="0" smtClean="0"/>
              <a:t> </a:t>
            </a:r>
            <a:br>
              <a:rPr lang="en-US" dirty="0" smtClean="0"/>
            </a:br>
            <a:r>
              <a:rPr lang="en-US" dirty="0" smtClean="0"/>
              <a:t>The multiple correlation coefficients are denoted by the letter R. The dependent variable is denoted by X</a:t>
            </a:r>
            <a:r>
              <a:rPr lang="en-US" baseline="-25000" dirty="0" smtClean="0"/>
              <a:t>1</a:t>
            </a:r>
            <a:r>
              <a:rPr lang="en-US" dirty="0" smtClean="0"/>
              <a:t>. The independent variables are denoted by X</a:t>
            </a:r>
            <a:r>
              <a:rPr lang="en-US" baseline="-25000" dirty="0" smtClean="0"/>
              <a:t>2</a:t>
            </a:r>
            <a:r>
              <a:rPr lang="en-US" dirty="0" smtClean="0"/>
              <a:t>, X</a:t>
            </a:r>
            <a:r>
              <a:rPr lang="en-US" baseline="-25000" dirty="0" smtClean="0"/>
              <a:t>3</a:t>
            </a:r>
            <a:r>
              <a:rPr lang="en-US" dirty="0" smtClean="0"/>
              <a:t>, X</a:t>
            </a:r>
            <a:r>
              <a:rPr lang="en-US" baseline="-25000" dirty="0" smtClean="0"/>
              <a:t>4</a:t>
            </a:r>
            <a:r>
              <a:rPr lang="en-US" dirty="0" smtClean="0"/>
              <a:t>,…, etc.</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6146" name="AutoShape 2" descr="https://arts.brainkart.com/media/extra1/eRE8S95.jpg"/>
          <p:cNvSpPr>
            <a:spLocks noGrp="1" noChangeAspect="1" noChangeArrowheads="1"/>
          </p:cNvSpPr>
          <p:nvPr>
            <p:ph idx="1"/>
          </p:nvPr>
        </p:nvSpPr>
        <p:spPr bwMode="auto">
          <a:xfrm>
            <a:off x="457200" y="228600"/>
            <a:ext cx="8229600" cy="6096000"/>
          </a:xfrm>
          <a:prstGeom prst="rect">
            <a:avLst/>
          </a:prstGeom>
          <a:noFill/>
        </p:spPr>
        <p:txBody>
          <a:bodyPr vert="horz" wrap="square" lIns="91440" tIns="45720" rIns="91440" bIns="45720" numCol="1" anchor="t" anchorCtr="0" compatLnSpc="1">
            <a:prstTxWarp prst="textNoShape">
              <a:avLst/>
            </a:prstTxWarp>
            <a:normAutofit fontScale="77500" lnSpcReduction="20000"/>
          </a:bodyPr>
          <a:lstStyle/>
          <a:p>
            <a:r>
              <a:rPr lang="en-US" sz="3100" b="1" dirty="0" smtClean="0">
                <a:solidFill>
                  <a:srgbClr val="FF0000"/>
                </a:solidFill>
              </a:rPr>
              <a:t>PARTIAL CORRELATION</a:t>
            </a:r>
            <a:r>
              <a:rPr lang="en-US" dirty="0" smtClean="0"/>
              <a:t/>
            </a:r>
            <a:br>
              <a:rPr lang="en-US" dirty="0" smtClean="0"/>
            </a:br>
            <a:r>
              <a:rPr lang="en-US" dirty="0" smtClean="0"/>
              <a:t> </a:t>
            </a:r>
            <a:br>
              <a:rPr lang="en-US" dirty="0" smtClean="0"/>
            </a:br>
            <a:r>
              <a:rPr lang="en-US" dirty="0" smtClean="0"/>
              <a:t> </a:t>
            </a:r>
            <a:br>
              <a:rPr lang="en-US" dirty="0" smtClean="0"/>
            </a:br>
            <a:r>
              <a:rPr lang="en-US" sz="2800" dirty="0" smtClean="0"/>
              <a:t>Simple correlation is a measure of the relationship between a dependent variable and another independent variable. For example, if the performance of a sales person depends only on the training that he has received, then the relationship between the training and the sales performance is measured by the simple correlation coefficient r. However, a dependent variable may depend on several variables. For example, the yarn produced in a factory may depend on the efficiency of the machine, the quality of cotton, the efficiency of workers, etc. It becomes necessary to have a measure of relationship in such complex situations. Partial correlation is used for this purpose. The technique of partial correlation proves useful when one has to develop a model with 3 to 5 variables.</a:t>
            </a:r>
            <a:br>
              <a:rPr lang="en-US" sz="2800" dirty="0" smtClean="0"/>
            </a:br>
            <a:r>
              <a:rPr lang="en-US" sz="2800" dirty="0" smtClean="0"/>
              <a:t> </a:t>
            </a:r>
            <a:br>
              <a:rPr lang="en-US" sz="2800" dirty="0" smtClean="0"/>
            </a:br>
            <a:r>
              <a:rPr lang="en-US" sz="2800" dirty="0" smtClean="0"/>
              <a:t>Suppose Y is a dependent variable, depending on n other variables X</a:t>
            </a:r>
            <a:r>
              <a:rPr lang="en-US" sz="2800" baseline="-25000" dirty="0" smtClean="0"/>
              <a:t>1</a:t>
            </a:r>
            <a:r>
              <a:rPr lang="en-US" sz="2800" dirty="0" smtClean="0"/>
              <a:t>, X</a:t>
            </a:r>
            <a:r>
              <a:rPr lang="en-US" sz="2800" baseline="-25000" dirty="0" smtClean="0"/>
              <a:t>2</a:t>
            </a:r>
            <a:r>
              <a:rPr lang="en-US" sz="2800" dirty="0" smtClean="0"/>
              <a:t>, …, </a:t>
            </a:r>
            <a:r>
              <a:rPr lang="en-US" sz="2800" dirty="0" err="1" smtClean="0"/>
              <a:t>X</a:t>
            </a:r>
            <a:r>
              <a:rPr lang="en-US" sz="2800" baseline="-25000" dirty="0" err="1" smtClean="0"/>
              <a:t>n</a:t>
            </a:r>
            <a:r>
              <a:rPr lang="en-US" sz="2800" dirty="0" smtClean="0"/>
              <a:t>.. Partial correlation is a measure of the relationship between and any one of the variables X</a:t>
            </a:r>
            <a:r>
              <a:rPr lang="en-US" sz="2800" baseline="-25000" dirty="0" smtClean="0"/>
              <a:t>1</a:t>
            </a:r>
            <a:r>
              <a:rPr lang="en-US" sz="2800" dirty="0" smtClean="0"/>
              <a:t>, X</a:t>
            </a:r>
            <a:r>
              <a:rPr lang="en-US" sz="2800" baseline="-25000" dirty="0" smtClean="0"/>
              <a:t>2</a:t>
            </a:r>
            <a:r>
              <a:rPr lang="en-US" sz="2800" dirty="0" smtClean="0"/>
              <a:t>,…,</a:t>
            </a:r>
            <a:r>
              <a:rPr lang="en-US" sz="2800" dirty="0" err="1" smtClean="0"/>
              <a:t>X</a:t>
            </a:r>
            <a:r>
              <a:rPr lang="en-US" sz="2800" baseline="-25000" dirty="0" err="1" smtClean="0"/>
              <a:t>n</a:t>
            </a:r>
            <a:r>
              <a:rPr lang="en-US" sz="2800" dirty="0" smtClean="0"/>
              <a:t>, as if the other variables have been eliminated from the situation.</a:t>
            </a:r>
            <a:endParaRPr lang="en-US"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457200"/>
            <a:ext cx="8229600" cy="5867400"/>
          </a:xfrm>
        </p:spPr>
        <p:txBody>
          <a:bodyPr/>
          <a:lstStyle/>
          <a:p>
            <a:r>
              <a:rPr lang="en-US" b="1" dirty="0" smtClean="0">
                <a:solidFill>
                  <a:srgbClr val="FF0000"/>
                </a:solidFill>
              </a:rPr>
              <a:t>RANK CORRELATION</a:t>
            </a:r>
            <a:r>
              <a:rPr lang="en-US" dirty="0" smtClean="0">
                <a:solidFill>
                  <a:srgbClr val="FF0000"/>
                </a:solidFill>
              </a:rPr>
              <a:t>: </a:t>
            </a:r>
            <a:r>
              <a:rPr lang="en-US" dirty="0" smtClean="0"/>
              <a:t>Spearman’s rank correlation coefficient</a:t>
            </a:r>
          </a:p>
          <a:p>
            <a:r>
              <a:rPr lang="en-US" dirty="0" smtClean="0"/>
              <a:t> If ranks can be assigned to pairs of observations for two variables X and Y, then the correlation between the ranks is called the </a:t>
            </a:r>
            <a:r>
              <a:rPr lang="en-US" b="1" dirty="0" smtClean="0"/>
              <a:t>rank correlation</a:t>
            </a:r>
            <a:r>
              <a:rPr lang="en-US" dirty="0" smtClean="0"/>
              <a:t> </a:t>
            </a:r>
            <a:r>
              <a:rPr lang="en-US" b="1" dirty="0" smtClean="0"/>
              <a:t>coefficient</a:t>
            </a:r>
            <a:r>
              <a:rPr lang="en-US" dirty="0" smtClean="0"/>
              <a:t>. It is usually denoted by the</a:t>
            </a:r>
            <a:r>
              <a:rPr lang="en-US" b="1" dirty="0" smtClean="0"/>
              <a:t> symbol </a:t>
            </a:r>
            <a:r>
              <a:rPr lang="en-US" i="1" dirty="0" smtClean="0"/>
              <a:t>ρ</a:t>
            </a:r>
            <a:r>
              <a:rPr lang="en-US" b="1" dirty="0" smtClean="0"/>
              <a:t> </a:t>
            </a:r>
            <a:r>
              <a:rPr lang="en-US" dirty="0" smtClean="0"/>
              <a:t>(rho). It is given by the</a:t>
            </a:r>
            <a:r>
              <a:rPr lang="en-US" b="1" dirty="0" smtClean="0"/>
              <a:t> </a:t>
            </a:r>
            <a:r>
              <a:rPr lang="en-US" dirty="0" smtClean="0"/>
              <a:t>formula</a:t>
            </a:r>
          </a:p>
          <a:p>
            <a:r>
              <a:rPr lang="en-US" dirty="0" smtClean="0"/>
              <a:t/>
            </a:r>
            <a:br>
              <a:rPr lang="en-US" dirty="0" smtClean="0"/>
            </a:br>
            <a:r>
              <a:rPr lang="en-US" dirty="0" smtClean="0"/>
              <a:t>where</a:t>
            </a:r>
            <a:br>
              <a:rPr lang="en-US" dirty="0" smtClean="0"/>
            </a:br>
            <a:r>
              <a:rPr lang="en-US" dirty="0" smtClean="0"/>
              <a:t/>
            </a:r>
            <a:br>
              <a:rPr lang="en-US" dirty="0" smtClean="0"/>
            </a:br>
            <a:r>
              <a:rPr lang="en-US" dirty="0" smtClean="0"/>
              <a:t>D = difference between the corresponding ranks of X and Y and N is the total number of pairs of observations of X and Y</a:t>
            </a:r>
            <a:r>
              <a:rPr lang="en-US" dirty="0" smtClean="0"/>
              <a:t>.</a:t>
            </a:r>
            <a:endParaRPr lang="en-US" dirty="0" smtClean="0"/>
          </a:p>
        </p:txBody>
      </p:sp>
      <p:pic>
        <p:nvPicPr>
          <p:cNvPr id="4" name="Picture 3" descr="Sp.jpg"/>
          <p:cNvPicPr>
            <a:picLocks noChangeAspect="1"/>
          </p:cNvPicPr>
          <p:nvPr/>
        </p:nvPicPr>
        <p:blipFill>
          <a:blip r:embed="rId2"/>
          <a:stretch>
            <a:fillRect/>
          </a:stretch>
        </p:blipFill>
        <p:spPr>
          <a:xfrm>
            <a:off x="3048000" y="3162300"/>
            <a:ext cx="3124200" cy="125730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381000"/>
            <a:ext cx="8229600" cy="5943600"/>
          </a:xfrm>
        </p:spPr>
        <p:txBody>
          <a:bodyPr>
            <a:normAutofit fontScale="70000" lnSpcReduction="20000"/>
          </a:bodyPr>
          <a:lstStyle/>
          <a:p>
            <a:r>
              <a:rPr lang="en-US" b="1" dirty="0" smtClean="0">
                <a:solidFill>
                  <a:srgbClr val="FF0000"/>
                </a:solidFill>
              </a:rPr>
              <a:t>Properties Of Correlation Coefficient</a:t>
            </a:r>
            <a:r>
              <a:rPr lang="en-US" dirty="0" smtClean="0"/>
              <a:t/>
            </a:r>
            <a:br>
              <a:rPr lang="en-US" dirty="0" smtClean="0"/>
            </a:br>
            <a:r>
              <a:rPr lang="en-US" dirty="0" smtClean="0"/>
              <a:t> </a:t>
            </a:r>
            <a:br>
              <a:rPr lang="en-US" dirty="0" smtClean="0"/>
            </a:br>
            <a:r>
              <a:rPr lang="en-US" dirty="0" smtClean="0"/>
              <a:t> </a:t>
            </a:r>
            <a:br>
              <a:rPr lang="en-US" dirty="0" smtClean="0"/>
            </a:br>
            <a:r>
              <a:rPr lang="en-US" dirty="0" smtClean="0"/>
              <a:t>Let r denote the correlation coefficient between two variables. r≥ is interpreted using the following properties:</a:t>
            </a:r>
            <a:br>
              <a:rPr lang="en-US" dirty="0" smtClean="0"/>
            </a:br>
            <a:r>
              <a:rPr lang="en-US" dirty="0" smtClean="0"/>
              <a:t> </a:t>
            </a:r>
            <a:br>
              <a:rPr lang="en-US" dirty="0" smtClean="0"/>
            </a:br>
            <a:r>
              <a:rPr lang="en-US" dirty="0" smtClean="0"/>
              <a:t>1. The value of r ranges from – 1.0 to 0.0 or from 0.0 to 1.0</a:t>
            </a:r>
            <a:br>
              <a:rPr lang="en-US" dirty="0" smtClean="0"/>
            </a:br>
            <a:r>
              <a:rPr lang="en-US" dirty="0" smtClean="0"/>
              <a:t>2. A value of r = 1.0 indicates that there exists perfect positive correlation between the two variables.</a:t>
            </a:r>
            <a:br>
              <a:rPr lang="en-US" dirty="0" smtClean="0"/>
            </a:br>
            <a:r>
              <a:rPr lang="en-US" dirty="0" smtClean="0"/>
              <a:t>3. A value of r = - 1.0 indicates that there exists perfect negative correlation between the two variables.</a:t>
            </a:r>
            <a:br>
              <a:rPr lang="en-US" dirty="0" smtClean="0"/>
            </a:br>
            <a:r>
              <a:rPr lang="en-US" dirty="0" smtClean="0"/>
              <a:t>4. A value r = 0.0 indicates zero correlation i.e., it shows that there is no correlation at all between the two variables.</a:t>
            </a:r>
            <a:br>
              <a:rPr lang="en-US" dirty="0" smtClean="0"/>
            </a:br>
            <a:r>
              <a:rPr lang="en-US" dirty="0" smtClean="0"/>
              <a:t>5. A positive value of r shows a positive correlation between the two variables.</a:t>
            </a:r>
          </a:p>
          <a:p>
            <a:r>
              <a:rPr lang="en-US" dirty="0" smtClean="0"/>
              <a:t/>
            </a:r>
            <a:br>
              <a:rPr lang="en-US" dirty="0" smtClean="0"/>
            </a:br>
            <a:r>
              <a:rPr lang="en-US" dirty="0" smtClean="0"/>
              <a:t>6. A negative value of r shows a negative correlation between the two variables.</a:t>
            </a:r>
            <a:br>
              <a:rPr lang="en-US" dirty="0" smtClean="0"/>
            </a:br>
            <a:r>
              <a:rPr lang="en-US" dirty="0" smtClean="0"/>
              <a:t>7. A value of r = 0.9 and above indicates a very high degree of positive correlation between the two variables.</a:t>
            </a:r>
            <a:br>
              <a:rPr lang="en-US" dirty="0" smtClean="0"/>
            </a:br>
            <a:r>
              <a:rPr lang="en-US" dirty="0" smtClean="0"/>
              <a:t>8. A value of - 0.9 ≥ r &gt; - 1.0 shows a very high degree of negative correlation between the two variables.</a:t>
            </a:r>
            <a:br>
              <a:rPr lang="en-US" dirty="0" smtClean="0"/>
            </a:br>
            <a:r>
              <a:rPr lang="en-US" dirty="0" smtClean="0"/>
              <a:t>9. For a reasonably high degree of positive correlation, we require r to be from 0.75 to 1.0.</a:t>
            </a:r>
            <a:br>
              <a:rPr lang="en-US" dirty="0" smtClean="0"/>
            </a:br>
            <a:r>
              <a:rPr lang="en-US" dirty="0" smtClean="0"/>
              <a:t>10. A value of r from 0.6 to 0.75 may be taken as a moderate degree of positive correlation.</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33400"/>
          </a:xfrm>
        </p:spPr>
        <p:txBody>
          <a:bodyPr>
            <a:normAutofit/>
          </a:bodyPr>
          <a:lstStyle/>
          <a:p>
            <a:r>
              <a:rPr lang="en-US" sz="2400" b="1" spc="-275" dirty="0" smtClean="0">
                <a:solidFill>
                  <a:srgbClr val="FF0000"/>
                </a:solidFill>
                <a:latin typeface="Times New Roman" pitchFamily="18" charset="0"/>
                <a:cs typeface="Times New Roman" pitchFamily="18" charset="0"/>
              </a:rPr>
              <a:t>A</a:t>
            </a:r>
            <a:r>
              <a:rPr lang="en-US" sz="2400" b="1" dirty="0" smtClean="0">
                <a:solidFill>
                  <a:srgbClr val="FF0000"/>
                </a:solidFill>
                <a:latin typeface="Times New Roman" pitchFamily="18" charset="0"/>
                <a:cs typeface="Times New Roman" pitchFamily="18" charset="0"/>
              </a:rPr>
              <a:t>TT</a:t>
            </a:r>
            <a:r>
              <a:rPr lang="en-US" sz="2400" b="1" spc="15" dirty="0" smtClean="0">
                <a:solidFill>
                  <a:srgbClr val="FF0000"/>
                </a:solidFill>
                <a:latin typeface="Times New Roman" pitchFamily="18" charset="0"/>
                <a:cs typeface="Times New Roman" pitchFamily="18" charset="0"/>
              </a:rPr>
              <a:t>R</a:t>
            </a:r>
            <a:r>
              <a:rPr lang="en-US" sz="2400" b="1" spc="20" dirty="0" smtClean="0">
                <a:solidFill>
                  <a:srgbClr val="FF0000"/>
                </a:solidFill>
                <a:latin typeface="Times New Roman" pitchFamily="18" charset="0"/>
                <a:cs typeface="Times New Roman" pitchFamily="18" charset="0"/>
              </a:rPr>
              <a:t>I</a:t>
            </a:r>
            <a:r>
              <a:rPr lang="en-US" sz="2400" b="1" spc="65" dirty="0" smtClean="0">
                <a:solidFill>
                  <a:srgbClr val="FF0000"/>
                </a:solidFill>
                <a:latin typeface="Times New Roman" pitchFamily="18" charset="0"/>
                <a:cs typeface="Times New Roman" pitchFamily="18" charset="0"/>
              </a:rPr>
              <a:t>B</a:t>
            </a:r>
            <a:r>
              <a:rPr lang="en-US" sz="2400" b="1" spc="20" dirty="0" smtClean="0">
                <a:solidFill>
                  <a:srgbClr val="FF0000"/>
                </a:solidFill>
                <a:latin typeface="Times New Roman" pitchFamily="18" charset="0"/>
                <a:cs typeface="Times New Roman" pitchFamily="18" charset="0"/>
              </a:rPr>
              <a:t>U</a:t>
            </a:r>
            <a:r>
              <a:rPr lang="en-US" sz="2400" b="1" dirty="0" smtClean="0">
                <a:solidFill>
                  <a:srgbClr val="FF0000"/>
                </a:solidFill>
                <a:latin typeface="Times New Roman" pitchFamily="18" charset="0"/>
                <a:cs typeface="Times New Roman" pitchFamily="18" charset="0"/>
              </a:rPr>
              <a:t>TES</a:t>
            </a:r>
            <a:endParaRPr lang="en-US" sz="24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105400"/>
          </a:xfrm>
        </p:spPr>
        <p:txBody>
          <a:bodyPr/>
          <a:lstStyle/>
          <a:p>
            <a:pPr marL="374650" marR="14604" indent="-362585" algn="just">
              <a:lnSpc>
                <a:spcPts val="2860"/>
              </a:lnSpc>
              <a:spcBef>
                <a:spcPts val="440"/>
              </a:spcBef>
              <a:buSzPct val="69230"/>
              <a:buFont typeface="Wingdings"/>
              <a:buChar char=""/>
              <a:tabLst>
                <a:tab pos="375285" algn="l"/>
              </a:tabLst>
            </a:pPr>
            <a:r>
              <a:rPr lang="en-US" spc="15" dirty="0" smtClean="0">
                <a:latin typeface="Times New Roman"/>
                <a:cs typeface="Times New Roman"/>
              </a:rPr>
              <a:t>The</a:t>
            </a:r>
            <a:r>
              <a:rPr lang="en-US" spc="20" dirty="0" smtClean="0">
                <a:latin typeface="Times New Roman"/>
                <a:cs typeface="Times New Roman"/>
              </a:rPr>
              <a:t> </a:t>
            </a:r>
            <a:r>
              <a:rPr lang="en-US" spc="5" dirty="0" smtClean="0">
                <a:latin typeface="Times New Roman"/>
                <a:cs typeface="Times New Roman"/>
              </a:rPr>
              <a:t>attribute</a:t>
            </a:r>
            <a:r>
              <a:rPr lang="en-US" spc="10" dirty="0" smtClean="0">
                <a:latin typeface="Times New Roman"/>
                <a:cs typeface="Times New Roman"/>
              </a:rPr>
              <a:t> </a:t>
            </a:r>
            <a:r>
              <a:rPr lang="en-US" dirty="0" smtClean="0">
                <a:latin typeface="Times New Roman"/>
                <a:cs typeface="Times New Roman"/>
              </a:rPr>
              <a:t>means</a:t>
            </a:r>
            <a:r>
              <a:rPr lang="en-US" spc="5" dirty="0" smtClean="0">
                <a:latin typeface="Times New Roman"/>
                <a:cs typeface="Times New Roman"/>
              </a:rPr>
              <a:t> </a:t>
            </a:r>
            <a:r>
              <a:rPr lang="en-US" dirty="0" smtClean="0">
                <a:latin typeface="Times New Roman"/>
                <a:cs typeface="Times New Roman"/>
              </a:rPr>
              <a:t>the</a:t>
            </a:r>
            <a:r>
              <a:rPr lang="en-US" spc="5" dirty="0" smtClean="0">
                <a:latin typeface="Times New Roman"/>
                <a:cs typeface="Times New Roman"/>
              </a:rPr>
              <a:t> </a:t>
            </a:r>
            <a:r>
              <a:rPr lang="en-US" dirty="0" smtClean="0">
                <a:latin typeface="Times New Roman"/>
                <a:cs typeface="Times New Roman"/>
              </a:rPr>
              <a:t>quality</a:t>
            </a:r>
            <a:r>
              <a:rPr lang="en-US" spc="5" dirty="0" smtClean="0">
                <a:latin typeface="Times New Roman"/>
                <a:cs typeface="Times New Roman"/>
              </a:rPr>
              <a:t> </a:t>
            </a:r>
            <a:r>
              <a:rPr lang="en-US" spc="-10" dirty="0" smtClean="0">
                <a:latin typeface="Times New Roman"/>
                <a:cs typeface="Times New Roman"/>
              </a:rPr>
              <a:t>or</a:t>
            </a:r>
            <a:r>
              <a:rPr lang="en-US" spc="-5" dirty="0" smtClean="0">
                <a:latin typeface="Times New Roman"/>
                <a:cs typeface="Times New Roman"/>
              </a:rPr>
              <a:t> characteristic</a:t>
            </a:r>
            <a:r>
              <a:rPr lang="en-US" dirty="0" smtClean="0">
                <a:latin typeface="Times New Roman"/>
                <a:cs typeface="Times New Roman"/>
              </a:rPr>
              <a:t> </a:t>
            </a:r>
            <a:r>
              <a:rPr lang="en-US" spc="-10" dirty="0" smtClean="0">
                <a:latin typeface="Times New Roman"/>
                <a:cs typeface="Times New Roman"/>
              </a:rPr>
              <a:t>of</a:t>
            </a:r>
            <a:r>
              <a:rPr lang="en-US" spc="-5" dirty="0" smtClean="0">
                <a:latin typeface="Times New Roman"/>
                <a:cs typeface="Times New Roman"/>
              </a:rPr>
              <a:t> </a:t>
            </a:r>
            <a:r>
              <a:rPr lang="en-US" spc="5" dirty="0" smtClean="0">
                <a:latin typeface="Times New Roman"/>
                <a:cs typeface="Times New Roman"/>
              </a:rPr>
              <a:t>some </a:t>
            </a:r>
            <a:r>
              <a:rPr lang="en-US" spc="-635" dirty="0" smtClean="0">
                <a:latin typeface="Times New Roman"/>
                <a:cs typeface="Times New Roman"/>
              </a:rPr>
              <a:t> </a:t>
            </a:r>
            <a:r>
              <a:rPr lang="en-US" spc="-50" dirty="0" smtClean="0">
                <a:latin typeface="Times New Roman"/>
                <a:cs typeface="Times New Roman"/>
              </a:rPr>
              <a:t>i</a:t>
            </a:r>
            <a:r>
              <a:rPr lang="en-US" spc="45" dirty="0" smtClean="0">
                <a:latin typeface="Times New Roman"/>
                <a:cs typeface="Times New Roman"/>
              </a:rPr>
              <a:t>nd</a:t>
            </a:r>
            <a:r>
              <a:rPr lang="en-US" spc="-50" dirty="0" smtClean="0">
                <a:latin typeface="Times New Roman"/>
                <a:cs typeface="Times New Roman"/>
              </a:rPr>
              <a:t>i</a:t>
            </a:r>
            <a:r>
              <a:rPr lang="en-US" spc="-105" dirty="0" smtClean="0">
                <a:latin typeface="Times New Roman"/>
                <a:cs typeface="Times New Roman"/>
              </a:rPr>
              <a:t>v</a:t>
            </a:r>
            <a:r>
              <a:rPr lang="en-US" spc="-50" dirty="0" smtClean="0">
                <a:latin typeface="Times New Roman"/>
                <a:cs typeface="Times New Roman"/>
              </a:rPr>
              <a:t>i</a:t>
            </a:r>
            <a:r>
              <a:rPr lang="en-US" spc="45" dirty="0" smtClean="0">
                <a:latin typeface="Times New Roman"/>
                <a:cs typeface="Times New Roman"/>
              </a:rPr>
              <a:t>du</a:t>
            </a:r>
            <a:r>
              <a:rPr lang="en-US" spc="40" dirty="0" smtClean="0">
                <a:latin typeface="Times New Roman"/>
                <a:cs typeface="Times New Roman"/>
              </a:rPr>
              <a:t>a</a:t>
            </a:r>
            <a:r>
              <a:rPr lang="en-US" spc="-45" dirty="0" smtClean="0">
                <a:latin typeface="Times New Roman"/>
                <a:cs typeface="Times New Roman"/>
              </a:rPr>
              <a:t>l</a:t>
            </a:r>
            <a:r>
              <a:rPr lang="en-US" spc="5" dirty="0" smtClean="0">
                <a:latin typeface="Times New Roman"/>
                <a:cs typeface="Times New Roman"/>
              </a:rPr>
              <a:t>.</a:t>
            </a:r>
            <a:r>
              <a:rPr lang="en-US" spc="-35" dirty="0" smtClean="0">
                <a:latin typeface="Times New Roman"/>
                <a:cs typeface="Times New Roman"/>
              </a:rPr>
              <a:t> </a:t>
            </a:r>
            <a:r>
              <a:rPr lang="en-US" spc="-45" dirty="0" smtClean="0">
                <a:latin typeface="Times New Roman"/>
                <a:cs typeface="Times New Roman"/>
              </a:rPr>
              <a:t>I</a:t>
            </a:r>
            <a:r>
              <a:rPr lang="en-US" spc="45" dirty="0" smtClean="0">
                <a:latin typeface="Times New Roman"/>
                <a:cs typeface="Times New Roman"/>
              </a:rPr>
              <a:t>nd</a:t>
            </a:r>
            <a:r>
              <a:rPr lang="en-US" spc="-50" dirty="0" smtClean="0">
                <a:latin typeface="Times New Roman"/>
                <a:cs typeface="Times New Roman"/>
              </a:rPr>
              <a:t>i</a:t>
            </a:r>
            <a:r>
              <a:rPr lang="en-US" spc="-105" dirty="0" smtClean="0">
                <a:latin typeface="Times New Roman"/>
                <a:cs typeface="Times New Roman"/>
              </a:rPr>
              <a:t>v</a:t>
            </a:r>
            <a:r>
              <a:rPr lang="en-US" spc="-50" dirty="0" smtClean="0">
                <a:latin typeface="Times New Roman"/>
                <a:cs typeface="Times New Roman"/>
              </a:rPr>
              <a:t>i</a:t>
            </a:r>
            <a:r>
              <a:rPr lang="en-US" spc="45" dirty="0" smtClean="0">
                <a:latin typeface="Times New Roman"/>
                <a:cs typeface="Times New Roman"/>
              </a:rPr>
              <a:t>du</a:t>
            </a:r>
            <a:r>
              <a:rPr lang="en-US" spc="40" dirty="0" smtClean="0">
                <a:latin typeface="Times New Roman"/>
                <a:cs typeface="Times New Roman"/>
              </a:rPr>
              <a:t>a</a:t>
            </a:r>
            <a:r>
              <a:rPr lang="en-US" spc="5" dirty="0" smtClean="0">
                <a:latin typeface="Times New Roman"/>
                <a:cs typeface="Times New Roman"/>
              </a:rPr>
              <a:t>l</a:t>
            </a:r>
            <a:r>
              <a:rPr lang="en-US" spc="-25" dirty="0" smtClean="0">
                <a:latin typeface="Times New Roman"/>
                <a:cs typeface="Times New Roman"/>
              </a:rPr>
              <a:t> </a:t>
            </a:r>
            <a:r>
              <a:rPr lang="en-US" dirty="0" smtClean="0">
                <a:latin typeface="Times New Roman"/>
                <a:cs typeface="Times New Roman"/>
              </a:rPr>
              <a:t>m</a:t>
            </a:r>
            <a:r>
              <a:rPr lang="en-US" spc="40" dirty="0" smtClean="0">
                <a:latin typeface="Times New Roman"/>
                <a:cs typeface="Times New Roman"/>
              </a:rPr>
              <a:t>a</a:t>
            </a:r>
            <a:r>
              <a:rPr lang="en-US" spc="10" dirty="0" smtClean="0">
                <a:latin typeface="Times New Roman"/>
                <a:cs typeface="Times New Roman"/>
              </a:rPr>
              <a:t>y</a:t>
            </a:r>
            <a:r>
              <a:rPr lang="en-US" spc="-90" dirty="0" smtClean="0">
                <a:latin typeface="Times New Roman"/>
                <a:cs typeface="Times New Roman"/>
              </a:rPr>
              <a:t> </a:t>
            </a:r>
            <a:r>
              <a:rPr lang="en-US" spc="45" dirty="0" smtClean="0">
                <a:latin typeface="Times New Roman"/>
                <a:cs typeface="Times New Roman"/>
              </a:rPr>
              <a:t>b</a:t>
            </a:r>
            <a:r>
              <a:rPr lang="en-US" spc="10" dirty="0" smtClean="0">
                <a:latin typeface="Times New Roman"/>
                <a:cs typeface="Times New Roman"/>
              </a:rPr>
              <a:t>e</a:t>
            </a:r>
            <a:r>
              <a:rPr lang="en-US" spc="-20" dirty="0" smtClean="0">
                <a:latin typeface="Times New Roman"/>
                <a:cs typeface="Times New Roman"/>
              </a:rPr>
              <a:t> </a:t>
            </a:r>
            <a:r>
              <a:rPr lang="en-US" spc="10" dirty="0" smtClean="0">
                <a:latin typeface="Times New Roman"/>
                <a:cs typeface="Times New Roman"/>
              </a:rPr>
              <a:t>a</a:t>
            </a:r>
            <a:r>
              <a:rPr lang="en-US" spc="-15" dirty="0" smtClean="0">
                <a:latin typeface="Times New Roman"/>
                <a:cs typeface="Times New Roman"/>
              </a:rPr>
              <a:t> </a:t>
            </a:r>
            <a:r>
              <a:rPr lang="en-US" spc="45" dirty="0" smtClean="0">
                <a:latin typeface="Times New Roman"/>
                <a:cs typeface="Times New Roman"/>
              </a:rPr>
              <a:t>p</a:t>
            </a:r>
            <a:r>
              <a:rPr lang="en-US" spc="-30" dirty="0" smtClean="0">
                <a:latin typeface="Times New Roman"/>
                <a:cs typeface="Times New Roman"/>
              </a:rPr>
              <a:t>e</a:t>
            </a:r>
            <a:r>
              <a:rPr lang="en-US" spc="25" dirty="0" smtClean="0">
                <a:latin typeface="Times New Roman"/>
                <a:cs typeface="Times New Roman"/>
              </a:rPr>
              <a:t>r</a:t>
            </a:r>
            <a:r>
              <a:rPr lang="en-US" spc="35" dirty="0" smtClean="0">
                <a:latin typeface="Times New Roman"/>
                <a:cs typeface="Times New Roman"/>
              </a:rPr>
              <a:t>s</a:t>
            </a:r>
            <a:r>
              <a:rPr lang="en-US" spc="-30" dirty="0" smtClean="0">
                <a:latin typeface="Times New Roman"/>
                <a:cs typeface="Times New Roman"/>
              </a:rPr>
              <a:t>o</a:t>
            </a:r>
            <a:r>
              <a:rPr lang="en-US" spc="45" dirty="0" smtClean="0">
                <a:latin typeface="Times New Roman"/>
                <a:cs typeface="Times New Roman"/>
              </a:rPr>
              <a:t>n</a:t>
            </a:r>
            <a:r>
              <a:rPr lang="en-US" spc="5" dirty="0" smtClean="0">
                <a:latin typeface="Times New Roman"/>
                <a:cs typeface="Times New Roman"/>
              </a:rPr>
              <a:t>,</a:t>
            </a:r>
            <a:r>
              <a:rPr lang="en-US" spc="-180" dirty="0" smtClean="0">
                <a:latin typeface="Times New Roman"/>
                <a:cs typeface="Times New Roman"/>
              </a:rPr>
              <a:t> </a:t>
            </a:r>
            <a:r>
              <a:rPr lang="en-US" spc="45" dirty="0" smtClean="0">
                <a:latin typeface="Times New Roman"/>
                <a:cs typeface="Times New Roman"/>
              </a:rPr>
              <a:t>p</a:t>
            </a:r>
            <a:r>
              <a:rPr lang="en-US" spc="-50" dirty="0" smtClean="0">
                <a:latin typeface="Times New Roman"/>
                <a:cs typeface="Times New Roman"/>
              </a:rPr>
              <a:t>l</a:t>
            </a:r>
            <a:r>
              <a:rPr lang="en-US" spc="40" dirty="0" smtClean="0">
                <a:latin typeface="Times New Roman"/>
                <a:cs typeface="Times New Roman"/>
              </a:rPr>
              <a:t>a</a:t>
            </a:r>
            <a:r>
              <a:rPr lang="en-US" spc="-30" dirty="0" smtClean="0">
                <a:latin typeface="Times New Roman"/>
                <a:cs typeface="Times New Roman"/>
              </a:rPr>
              <a:t>c</a:t>
            </a:r>
            <a:r>
              <a:rPr lang="en-US" spc="10" dirty="0" smtClean="0">
                <a:latin typeface="Times New Roman"/>
                <a:cs typeface="Times New Roman"/>
              </a:rPr>
              <a:t>e</a:t>
            </a:r>
            <a:r>
              <a:rPr lang="en-US" spc="-15" dirty="0" smtClean="0">
                <a:latin typeface="Times New Roman"/>
                <a:cs typeface="Times New Roman"/>
              </a:rPr>
              <a:t> </a:t>
            </a:r>
            <a:r>
              <a:rPr lang="en-US" spc="-30" dirty="0" smtClean="0">
                <a:latin typeface="Times New Roman"/>
                <a:cs typeface="Times New Roman"/>
              </a:rPr>
              <a:t>o</a:t>
            </a:r>
            <a:r>
              <a:rPr lang="en-US" spc="5" dirty="0" smtClean="0">
                <a:latin typeface="Times New Roman"/>
                <a:cs typeface="Times New Roman"/>
              </a:rPr>
              <a:t>r</a:t>
            </a:r>
            <a:r>
              <a:rPr lang="en-US" spc="50" dirty="0" smtClean="0">
                <a:latin typeface="Times New Roman"/>
                <a:cs typeface="Times New Roman"/>
              </a:rPr>
              <a:t> </a:t>
            </a:r>
            <a:r>
              <a:rPr lang="en-US" spc="20" dirty="0" smtClean="0">
                <a:latin typeface="Times New Roman"/>
                <a:cs typeface="Times New Roman"/>
              </a:rPr>
              <a:t>t</a:t>
            </a:r>
            <a:r>
              <a:rPr lang="en-US" spc="45" dirty="0" smtClean="0">
                <a:latin typeface="Times New Roman"/>
                <a:cs typeface="Times New Roman"/>
              </a:rPr>
              <a:t>h</a:t>
            </a:r>
            <a:r>
              <a:rPr lang="en-US" spc="-50" dirty="0" smtClean="0">
                <a:latin typeface="Times New Roman"/>
                <a:cs typeface="Times New Roman"/>
              </a:rPr>
              <a:t>i</a:t>
            </a:r>
            <a:r>
              <a:rPr lang="en-US" spc="45" dirty="0" smtClean="0">
                <a:latin typeface="Times New Roman"/>
                <a:cs typeface="Times New Roman"/>
              </a:rPr>
              <a:t>n</a:t>
            </a:r>
            <a:r>
              <a:rPr lang="en-US" spc="-25" dirty="0" smtClean="0">
                <a:latin typeface="Times New Roman"/>
                <a:cs typeface="Times New Roman"/>
              </a:rPr>
              <a:t>g</a:t>
            </a:r>
            <a:r>
              <a:rPr lang="en-US" spc="5" dirty="0" smtClean="0">
                <a:latin typeface="Times New Roman"/>
                <a:cs typeface="Times New Roman"/>
              </a:rPr>
              <a:t>.</a:t>
            </a:r>
            <a:endParaRPr lang="en-US" dirty="0" smtClean="0">
              <a:latin typeface="Times New Roman"/>
              <a:cs typeface="Times New Roman"/>
            </a:endParaRPr>
          </a:p>
          <a:p>
            <a:pPr marL="374650" marR="10795" indent="-362585" algn="just">
              <a:lnSpc>
                <a:spcPct val="89100"/>
              </a:lnSpc>
              <a:spcBef>
                <a:spcPts val="620"/>
              </a:spcBef>
              <a:buSzPct val="69230"/>
              <a:buFont typeface="Wingdings"/>
              <a:buChar char=""/>
              <a:tabLst>
                <a:tab pos="375285" algn="l"/>
              </a:tabLst>
            </a:pPr>
            <a:r>
              <a:rPr lang="en-US" spc="15" dirty="0" smtClean="0">
                <a:latin typeface="Times New Roman"/>
                <a:cs typeface="Times New Roman"/>
              </a:rPr>
              <a:t>The </a:t>
            </a:r>
            <a:r>
              <a:rPr lang="en-US" spc="-5" dirty="0" smtClean="0">
                <a:latin typeface="Times New Roman"/>
                <a:cs typeface="Times New Roman"/>
              </a:rPr>
              <a:t>data</a:t>
            </a:r>
            <a:r>
              <a:rPr lang="en-US" dirty="0" smtClean="0">
                <a:latin typeface="Times New Roman"/>
                <a:cs typeface="Times New Roman"/>
              </a:rPr>
              <a:t> </a:t>
            </a:r>
            <a:r>
              <a:rPr lang="en-US" spc="-20" dirty="0" smtClean="0">
                <a:latin typeface="Times New Roman"/>
                <a:cs typeface="Times New Roman"/>
              </a:rPr>
              <a:t>for</a:t>
            </a:r>
            <a:r>
              <a:rPr lang="en-US" spc="-15" dirty="0" smtClean="0">
                <a:latin typeface="Times New Roman"/>
                <a:cs typeface="Times New Roman"/>
              </a:rPr>
              <a:t> </a:t>
            </a:r>
            <a:r>
              <a:rPr lang="en-US" spc="-5" dirty="0" smtClean="0">
                <a:latin typeface="Times New Roman"/>
                <a:cs typeface="Times New Roman"/>
              </a:rPr>
              <a:t>which </a:t>
            </a:r>
            <a:r>
              <a:rPr lang="en-US" spc="10" dirty="0" smtClean="0">
                <a:latin typeface="Times New Roman"/>
                <a:cs typeface="Times New Roman"/>
              </a:rPr>
              <a:t>any </a:t>
            </a:r>
            <a:r>
              <a:rPr lang="en-US" spc="-10" dirty="0" smtClean="0">
                <a:latin typeface="Times New Roman"/>
                <a:cs typeface="Times New Roman"/>
              </a:rPr>
              <a:t>standard</a:t>
            </a:r>
            <a:r>
              <a:rPr lang="en-US" spc="-5" dirty="0" smtClean="0">
                <a:latin typeface="Times New Roman"/>
                <a:cs typeface="Times New Roman"/>
              </a:rPr>
              <a:t> </a:t>
            </a:r>
            <a:r>
              <a:rPr lang="en-US" dirty="0" smtClean="0">
                <a:latin typeface="Times New Roman"/>
                <a:cs typeface="Times New Roman"/>
              </a:rPr>
              <a:t>measuring </a:t>
            </a:r>
            <a:r>
              <a:rPr lang="en-US" spc="-15" dirty="0" smtClean="0">
                <a:latin typeface="Times New Roman"/>
                <a:cs typeface="Times New Roman"/>
              </a:rPr>
              <a:t>device</a:t>
            </a:r>
            <a:r>
              <a:rPr lang="en-US" spc="-10" dirty="0" smtClean="0">
                <a:latin typeface="Times New Roman"/>
                <a:cs typeface="Times New Roman"/>
              </a:rPr>
              <a:t> </a:t>
            </a:r>
            <a:r>
              <a:rPr lang="en-US" spc="-25" dirty="0" smtClean="0">
                <a:latin typeface="Times New Roman"/>
                <a:cs typeface="Times New Roman"/>
              </a:rPr>
              <a:t>is</a:t>
            </a:r>
            <a:r>
              <a:rPr lang="en-US" spc="-20" dirty="0" smtClean="0">
                <a:latin typeface="Times New Roman"/>
                <a:cs typeface="Times New Roman"/>
              </a:rPr>
              <a:t> </a:t>
            </a:r>
            <a:r>
              <a:rPr lang="en-US" spc="5" dirty="0" smtClean="0">
                <a:latin typeface="Times New Roman"/>
                <a:cs typeface="Times New Roman"/>
              </a:rPr>
              <a:t>not </a:t>
            </a:r>
            <a:r>
              <a:rPr lang="en-US" spc="10" dirty="0" smtClean="0">
                <a:latin typeface="Times New Roman"/>
                <a:cs typeface="Times New Roman"/>
              </a:rPr>
              <a:t> </a:t>
            </a:r>
            <a:r>
              <a:rPr lang="en-US" spc="-10" dirty="0" smtClean="0">
                <a:latin typeface="Times New Roman"/>
                <a:cs typeface="Times New Roman"/>
              </a:rPr>
              <a:t>available </a:t>
            </a:r>
            <a:r>
              <a:rPr lang="en-US" spc="-25" dirty="0" smtClean="0">
                <a:latin typeface="Times New Roman"/>
                <a:cs typeface="Times New Roman"/>
              </a:rPr>
              <a:t>is </a:t>
            </a:r>
            <a:r>
              <a:rPr lang="en-US" dirty="0" smtClean="0">
                <a:latin typeface="Times New Roman"/>
                <a:cs typeface="Times New Roman"/>
              </a:rPr>
              <a:t>known </a:t>
            </a:r>
            <a:r>
              <a:rPr lang="en-US" spc="25" dirty="0" smtClean="0">
                <a:latin typeface="Times New Roman"/>
                <a:cs typeface="Times New Roman"/>
              </a:rPr>
              <a:t>as </a:t>
            </a:r>
            <a:r>
              <a:rPr lang="en-US" spc="-10" dirty="0" smtClean="0">
                <a:latin typeface="Times New Roman"/>
                <a:cs typeface="Times New Roman"/>
              </a:rPr>
              <a:t>qualitative </a:t>
            </a:r>
            <a:r>
              <a:rPr lang="en-US" dirty="0" smtClean="0">
                <a:latin typeface="Times New Roman"/>
                <a:cs typeface="Times New Roman"/>
              </a:rPr>
              <a:t>data. Such </a:t>
            </a:r>
            <a:r>
              <a:rPr lang="en-US" spc="10" dirty="0" smtClean="0">
                <a:latin typeface="Times New Roman"/>
                <a:cs typeface="Times New Roman"/>
              </a:rPr>
              <a:t>type </a:t>
            </a:r>
            <a:r>
              <a:rPr lang="en-US" spc="-10" dirty="0" smtClean="0">
                <a:latin typeface="Times New Roman"/>
                <a:cs typeface="Times New Roman"/>
              </a:rPr>
              <a:t>of </a:t>
            </a:r>
            <a:r>
              <a:rPr lang="en-US" spc="-5" dirty="0" smtClean="0">
                <a:latin typeface="Times New Roman"/>
                <a:cs typeface="Times New Roman"/>
              </a:rPr>
              <a:t>data </a:t>
            </a:r>
            <a:r>
              <a:rPr lang="en-US" spc="-55" dirty="0" smtClean="0">
                <a:latin typeface="Times New Roman"/>
                <a:cs typeface="Times New Roman"/>
              </a:rPr>
              <a:t>is </a:t>
            </a:r>
            <a:r>
              <a:rPr lang="en-US" spc="-50" dirty="0" smtClean="0">
                <a:latin typeface="Times New Roman"/>
                <a:cs typeface="Times New Roman"/>
              </a:rPr>
              <a:t> </a:t>
            </a:r>
            <a:r>
              <a:rPr lang="en-US" spc="-5" dirty="0" smtClean="0">
                <a:latin typeface="Times New Roman"/>
                <a:cs typeface="Times New Roman"/>
              </a:rPr>
              <a:t>generally</a:t>
            </a:r>
            <a:r>
              <a:rPr lang="en-US" spc="-90" dirty="0" smtClean="0">
                <a:latin typeface="Times New Roman"/>
                <a:cs typeface="Times New Roman"/>
              </a:rPr>
              <a:t> </a:t>
            </a:r>
            <a:r>
              <a:rPr lang="en-US" spc="15" dirty="0" smtClean="0">
                <a:latin typeface="Times New Roman"/>
                <a:cs typeface="Times New Roman"/>
              </a:rPr>
              <a:t>used</a:t>
            </a:r>
            <a:r>
              <a:rPr lang="en-US" spc="-10" dirty="0" smtClean="0">
                <a:latin typeface="Times New Roman"/>
                <a:cs typeface="Times New Roman"/>
              </a:rPr>
              <a:t> </a:t>
            </a:r>
            <a:r>
              <a:rPr lang="en-US" spc="15" dirty="0" smtClean="0">
                <a:latin typeface="Times New Roman"/>
                <a:cs typeface="Times New Roman"/>
              </a:rPr>
              <a:t>to</a:t>
            </a:r>
            <a:r>
              <a:rPr lang="en-US" spc="-90" dirty="0" smtClean="0">
                <a:latin typeface="Times New Roman"/>
                <a:cs typeface="Times New Roman"/>
              </a:rPr>
              <a:t> </a:t>
            </a:r>
            <a:r>
              <a:rPr lang="en-US" spc="20" dirty="0" smtClean="0">
                <a:latin typeface="Times New Roman"/>
                <a:cs typeface="Times New Roman"/>
              </a:rPr>
              <a:t>measure</a:t>
            </a:r>
            <a:r>
              <a:rPr lang="en-US" spc="-160" dirty="0" smtClean="0">
                <a:latin typeface="Times New Roman"/>
                <a:cs typeface="Times New Roman"/>
              </a:rPr>
              <a:t> </a:t>
            </a:r>
            <a:r>
              <a:rPr lang="en-US" dirty="0" smtClean="0">
                <a:latin typeface="Times New Roman"/>
                <a:cs typeface="Times New Roman"/>
              </a:rPr>
              <a:t>quality</a:t>
            </a:r>
            <a:r>
              <a:rPr lang="en-US" spc="-5" dirty="0" smtClean="0">
                <a:latin typeface="Times New Roman"/>
                <a:cs typeface="Times New Roman"/>
              </a:rPr>
              <a:t> </a:t>
            </a:r>
            <a:r>
              <a:rPr lang="en-US" spc="-10" dirty="0" smtClean="0">
                <a:latin typeface="Times New Roman"/>
                <a:cs typeface="Times New Roman"/>
              </a:rPr>
              <a:t>of</a:t>
            </a:r>
            <a:r>
              <a:rPr lang="en-US" spc="40" dirty="0" smtClean="0">
                <a:latin typeface="Times New Roman"/>
                <a:cs typeface="Times New Roman"/>
              </a:rPr>
              <a:t> </a:t>
            </a:r>
            <a:r>
              <a:rPr lang="en-US" spc="15" dirty="0" smtClean="0">
                <a:latin typeface="Times New Roman"/>
                <a:cs typeface="Times New Roman"/>
              </a:rPr>
              <a:t>persons.</a:t>
            </a:r>
            <a:endParaRPr lang="en-US" dirty="0" smtClean="0">
              <a:latin typeface="Times New Roman"/>
              <a:cs typeface="Times New Roman"/>
            </a:endParaRPr>
          </a:p>
          <a:p>
            <a:pPr marL="374650" marR="7620" indent="-362585" algn="just">
              <a:lnSpc>
                <a:spcPts val="2850"/>
              </a:lnSpc>
              <a:spcBef>
                <a:spcPts val="655"/>
              </a:spcBef>
              <a:buSzPct val="69230"/>
              <a:buFont typeface="Wingdings"/>
              <a:buChar char=""/>
              <a:tabLst>
                <a:tab pos="375285" algn="l"/>
              </a:tabLst>
            </a:pPr>
            <a:r>
              <a:rPr lang="en-US" spc="-5" dirty="0" smtClean="0">
                <a:latin typeface="Times New Roman"/>
                <a:cs typeface="Times New Roman"/>
              </a:rPr>
              <a:t>Qualitative </a:t>
            </a:r>
            <a:r>
              <a:rPr lang="en-US" spc="10" dirty="0" smtClean="0">
                <a:latin typeface="Times New Roman"/>
                <a:cs typeface="Times New Roman"/>
              </a:rPr>
              <a:t>data </a:t>
            </a:r>
            <a:r>
              <a:rPr lang="en-US" spc="-30" dirty="0" smtClean="0">
                <a:latin typeface="Times New Roman"/>
                <a:cs typeface="Times New Roman"/>
              </a:rPr>
              <a:t>can’t </a:t>
            </a:r>
            <a:r>
              <a:rPr lang="en-US" spc="30" dirty="0" smtClean="0">
                <a:latin typeface="Times New Roman"/>
                <a:cs typeface="Times New Roman"/>
              </a:rPr>
              <a:t>be </a:t>
            </a:r>
            <a:r>
              <a:rPr lang="en-US" spc="-5" dirty="0" smtClean="0">
                <a:latin typeface="Times New Roman"/>
                <a:cs typeface="Times New Roman"/>
              </a:rPr>
              <a:t>measured </a:t>
            </a:r>
            <a:r>
              <a:rPr lang="en-US" spc="-20" dirty="0" smtClean="0">
                <a:latin typeface="Times New Roman"/>
                <a:cs typeface="Times New Roman"/>
              </a:rPr>
              <a:t>in </a:t>
            </a:r>
            <a:r>
              <a:rPr lang="en-US" spc="5" dirty="0" smtClean="0">
                <a:latin typeface="Times New Roman"/>
                <a:cs typeface="Times New Roman"/>
              </a:rPr>
              <a:t>terms </a:t>
            </a:r>
            <a:r>
              <a:rPr lang="en-US" spc="-10" dirty="0" smtClean="0">
                <a:latin typeface="Times New Roman"/>
                <a:cs typeface="Times New Roman"/>
              </a:rPr>
              <a:t>of </a:t>
            </a:r>
            <a:r>
              <a:rPr lang="en-US" spc="-5" dirty="0" smtClean="0">
                <a:latin typeface="Times New Roman"/>
                <a:cs typeface="Times New Roman"/>
              </a:rPr>
              <a:t>quantities </a:t>
            </a:r>
            <a:r>
              <a:rPr lang="en-US" spc="-30" dirty="0" smtClean="0">
                <a:latin typeface="Times New Roman"/>
                <a:cs typeface="Times New Roman"/>
              </a:rPr>
              <a:t>or </a:t>
            </a:r>
            <a:r>
              <a:rPr lang="en-US" spc="-25" dirty="0" smtClean="0">
                <a:latin typeface="Times New Roman"/>
                <a:cs typeface="Times New Roman"/>
              </a:rPr>
              <a:t> </a:t>
            </a:r>
            <a:r>
              <a:rPr lang="en-US" spc="5" dirty="0" smtClean="0">
                <a:latin typeface="Times New Roman"/>
                <a:cs typeface="Times New Roman"/>
              </a:rPr>
              <a:t>numeric</a:t>
            </a:r>
            <a:r>
              <a:rPr lang="en-US" spc="-165" dirty="0" smtClean="0">
                <a:latin typeface="Times New Roman"/>
                <a:cs typeface="Times New Roman"/>
              </a:rPr>
              <a:t> </a:t>
            </a:r>
            <a:r>
              <a:rPr lang="en-US" spc="-10" dirty="0" smtClean="0">
                <a:latin typeface="Times New Roman"/>
                <a:cs typeface="Times New Roman"/>
              </a:rPr>
              <a:t>values.</a:t>
            </a:r>
            <a:endParaRPr lang="en-US" dirty="0" smtClean="0">
              <a:latin typeface="Times New Roman"/>
              <a:cs typeface="Times New Roman"/>
            </a:endParaRPr>
          </a:p>
          <a:p>
            <a:pPr marL="374650" marR="7620" indent="-362585" algn="just">
              <a:lnSpc>
                <a:spcPct val="90300"/>
              </a:lnSpc>
              <a:spcBef>
                <a:spcPts val="515"/>
              </a:spcBef>
              <a:buSzPct val="69230"/>
              <a:buFont typeface="Wingdings"/>
              <a:buChar char=""/>
              <a:tabLst>
                <a:tab pos="375285" algn="l"/>
              </a:tabLst>
            </a:pPr>
            <a:r>
              <a:rPr lang="en-US" spc="-5" dirty="0" smtClean="0">
                <a:latin typeface="Times New Roman"/>
                <a:cs typeface="Times New Roman"/>
              </a:rPr>
              <a:t>Qualitative </a:t>
            </a:r>
            <a:r>
              <a:rPr lang="en-US" spc="10" dirty="0" smtClean="0">
                <a:latin typeface="Times New Roman"/>
                <a:cs typeface="Times New Roman"/>
              </a:rPr>
              <a:t>data </a:t>
            </a:r>
            <a:r>
              <a:rPr lang="en-US" spc="-15" dirty="0" smtClean="0">
                <a:latin typeface="Times New Roman"/>
                <a:cs typeface="Times New Roman"/>
              </a:rPr>
              <a:t>can</a:t>
            </a:r>
            <a:r>
              <a:rPr lang="en-US" spc="-10" dirty="0" smtClean="0">
                <a:latin typeface="Times New Roman"/>
                <a:cs typeface="Times New Roman"/>
              </a:rPr>
              <a:t> </a:t>
            </a:r>
            <a:r>
              <a:rPr lang="en-US" spc="30" dirty="0" smtClean="0">
                <a:latin typeface="Times New Roman"/>
                <a:cs typeface="Times New Roman"/>
              </a:rPr>
              <a:t>be </a:t>
            </a:r>
            <a:r>
              <a:rPr lang="en-US" spc="-15" dirty="0" smtClean="0">
                <a:latin typeface="Times New Roman"/>
                <a:cs typeface="Times New Roman"/>
              </a:rPr>
              <a:t>measured</a:t>
            </a:r>
            <a:r>
              <a:rPr lang="en-US" spc="-10" dirty="0" smtClean="0">
                <a:latin typeface="Times New Roman"/>
                <a:cs typeface="Times New Roman"/>
              </a:rPr>
              <a:t> </a:t>
            </a:r>
            <a:r>
              <a:rPr lang="en-US" spc="-20" dirty="0" smtClean="0">
                <a:latin typeface="Times New Roman"/>
                <a:cs typeface="Times New Roman"/>
              </a:rPr>
              <a:t>in</a:t>
            </a:r>
            <a:r>
              <a:rPr lang="en-US" spc="-15" dirty="0" smtClean="0">
                <a:latin typeface="Times New Roman"/>
                <a:cs typeface="Times New Roman"/>
              </a:rPr>
              <a:t> </a:t>
            </a:r>
            <a:r>
              <a:rPr lang="en-US" spc="-10" dirty="0" smtClean="0">
                <a:latin typeface="Times New Roman"/>
                <a:cs typeface="Times New Roman"/>
              </a:rPr>
              <a:t>terms of </a:t>
            </a:r>
            <a:r>
              <a:rPr lang="en-US" dirty="0" smtClean="0">
                <a:latin typeface="Times New Roman"/>
                <a:cs typeface="Times New Roman"/>
              </a:rPr>
              <a:t>presence </a:t>
            </a:r>
            <a:r>
              <a:rPr lang="en-US" spc="-30" dirty="0" smtClean="0">
                <a:latin typeface="Times New Roman"/>
                <a:cs typeface="Times New Roman"/>
              </a:rPr>
              <a:t>or </a:t>
            </a:r>
            <a:r>
              <a:rPr lang="en-US" spc="-25" dirty="0" smtClean="0">
                <a:latin typeface="Times New Roman"/>
                <a:cs typeface="Times New Roman"/>
              </a:rPr>
              <a:t> </a:t>
            </a:r>
            <a:r>
              <a:rPr lang="en-US" spc="5" dirty="0" smtClean="0">
                <a:latin typeface="Times New Roman"/>
                <a:cs typeface="Times New Roman"/>
              </a:rPr>
              <a:t>absence</a:t>
            </a:r>
            <a:r>
              <a:rPr lang="en-US" spc="10" dirty="0" smtClean="0">
                <a:latin typeface="Times New Roman"/>
                <a:cs typeface="Times New Roman"/>
              </a:rPr>
              <a:t> </a:t>
            </a:r>
            <a:r>
              <a:rPr lang="en-US" spc="-10" dirty="0" smtClean="0">
                <a:latin typeface="Times New Roman"/>
                <a:cs typeface="Times New Roman"/>
              </a:rPr>
              <a:t>of</a:t>
            </a:r>
            <a:r>
              <a:rPr lang="en-US" spc="-5" dirty="0" smtClean="0">
                <a:latin typeface="Times New Roman"/>
                <a:cs typeface="Times New Roman"/>
              </a:rPr>
              <a:t> </a:t>
            </a:r>
            <a:r>
              <a:rPr lang="en-US" dirty="0" smtClean="0">
                <a:latin typeface="Times New Roman"/>
                <a:cs typeface="Times New Roman"/>
              </a:rPr>
              <a:t>certain</a:t>
            </a:r>
            <a:r>
              <a:rPr lang="en-US" spc="5" dirty="0" smtClean="0">
                <a:latin typeface="Times New Roman"/>
                <a:cs typeface="Times New Roman"/>
              </a:rPr>
              <a:t> </a:t>
            </a:r>
            <a:r>
              <a:rPr lang="en-US" spc="-10" dirty="0" smtClean="0">
                <a:latin typeface="Times New Roman"/>
                <a:cs typeface="Times New Roman"/>
              </a:rPr>
              <a:t>characteristic</a:t>
            </a:r>
            <a:r>
              <a:rPr lang="en-US" spc="-5" dirty="0" smtClean="0">
                <a:latin typeface="Times New Roman"/>
                <a:cs typeface="Times New Roman"/>
              </a:rPr>
              <a:t> </a:t>
            </a:r>
            <a:r>
              <a:rPr lang="en-US" spc="-10" dirty="0" smtClean="0">
                <a:latin typeface="Times New Roman"/>
                <a:cs typeface="Times New Roman"/>
              </a:rPr>
              <a:t>or</a:t>
            </a:r>
            <a:r>
              <a:rPr lang="en-US" spc="-5" dirty="0" smtClean="0">
                <a:latin typeface="Times New Roman"/>
                <a:cs typeface="Times New Roman"/>
              </a:rPr>
              <a:t> </a:t>
            </a:r>
            <a:r>
              <a:rPr lang="en-US" spc="-15" dirty="0" smtClean="0">
                <a:latin typeface="Times New Roman"/>
                <a:cs typeface="Times New Roman"/>
              </a:rPr>
              <a:t>level</a:t>
            </a:r>
            <a:r>
              <a:rPr lang="en-US" spc="-10" dirty="0" smtClean="0">
                <a:latin typeface="Times New Roman"/>
                <a:cs typeface="Times New Roman"/>
              </a:rPr>
              <a:t> </a:t>
            </a:r>
            <a:r>
              <a:rPr lang="en-US" spc="25" dirty="0" smtClean="0">
                <a:latin typeface="Times New Roman"/>
                <a:cs typeface="Times New Roman"/>
              </a:rPr>
              <a:t>of</a:t>
            </a:r>
            <a:r>
              <a:rPr lang="en-US" spc="30" dirty="0" smtClean="0">
                <a:latin typeface="Times New Roman"/>
                <a:cs typeface="Times New Roman"/>
              </a:rPr>
              <a:t> </a:t>
            </a:r>
            <a:r>
              <a:rPr lang="en-US" spc="25" dirty="0" smtClean="0">
                <a:latin typeface="Times New Roman"/>
                <a:cs typeface="Times New Roman"/>
              </a:rPr>
              <a:t>the</a:t>
            </a:r>
            <a:r>
              <a:rPr lang="en-US" spc="30" dirty="0" smtClean="0">
                <a:latin typeface="Times New Roman"/>
                <a:cs typeface="Times New Roman"/>
              </a:rPr>
              <a:t> </a:t>
            </a:r>
            <a:r>
              <a:rPr lang="en-US" spc="-10" dirty="0" smtClean="0">
                <a:latin typeface="Times New Roman"/>
                <a:cs typeface="Times New Roman"/>
              </a:rPr>
              <a:t>quality </a:t>
            </a:r>
            <a:r>
              <a:rPr lang="en-US" spc="-5" dirty="0" smtClean="0">
                <a:latin typeface="Times New Roman"/>
                <a:cs typeface="Times New Roman"/>
              </a:rPr>
              <a:t> </a:t>
            </a:r>
            <a:r>
              <a:rPr lang="en-US" spc="15" dirty="0" smtClean="0">
                <a:latin typeface="Times New Roman"/>
                <a:cs typeface="Times New Roman"/>
              </a:rPr>
              <a:t>present.</a:t>
            </a:r>
            <a:endParaRPr lang="en-US" dirty="0" smtClean="0">
              <a:latin typeface="Times New Roman"/>
              <a:cs typeface="Times New Roman"/>
            </a:endParaRPr>
          </a:p>
          <a:p>
            <a:pPr marL="374650" marR="5080" indent="-362585" algn="just">
              <a:lnSpc>
                <a:spcPts val="2780"/>
              </a:lnSpc>
              <a:spcBef>
                <a:spcPts val="710"/>
              </a:spcBef>
              <a:buSzPct val="69230"/>
              <a:buFont typeface="Wingdings"/>
              <a:buChar char=""/>
              <a:tabLst>
                <a:tab pos="375285" algn="l"/>
              </a:tabLst>
            </a:pPr>
            <a:r>
              <a:rPr lang="en-US" spc="-15" dirty="0" smtClean="0">
                <a:latin typeface="Times New Roman"/>
                <a:cs typeface="Times New Roman"/>
              </a:rPr>
              <a:t>In </a:t>
            </a:r>
            <a:r>
              <a:rPr lang="en-US" spc="-10" dirty="0" smtClean="0">
                <a:latin typeface="Times New Roman"/>
                <a:cs typeface="Times New Roman"/>
              </a:rPr>
              <a:t>statistics </a:t>
            </a:r>
            <a:r>
              <a:rPr lang="en-US" dirty="0" smtClean="0">
                <a:latin typeface="Times New Roman"/>
                <a:cs typeface="Times New Roman"/>
              </a:rPr>
              <a:t>the </a:t>
            </a:r>
            <a:r>
              <a:rPr lang="en-US" spc="10" dirty="0" smtClean="0">
                <a:latin typeface="Times New Roman"/>
                <a:cs typeface="Times New Roman"/>
              </a:rPr>
              <a:t>term </a:t>
            </a:r>
            <a:r>
              <a:rPr lang="en-US" spc="5" dirty="0" smtClean="0">
                <a:latin typeface="Times New Roman"/>
                <a:cs typeface="Times New Roman"/>
              </a:rPr>
              <a:t>attribute </a:t>
            </a:r>
            <a:r>
              <a:rPr lang="en-US" spc="-25" dirty="0" smtClean="0">
                <a:latin typeface="Times New Roman"/>
                <a:cs typeface="Times New Roman"/>
              </a:rPr>
              <a:t>is </a:t>
            </a:r>
            <a:r>
              <a:rPr lang="en-US" spc="-5" dirty="0" smtClean="0">
                <a:latin typeface="Times New Roman"/>
                <a:cs typeface="Times New Roman"/>
              </a:rPr>
              <a:t>used </a:t>
            </a:r>
            <a:r>
              <a:rPr lang="en-US" spc="15" dirty="0" smtClean="0">
                <a:latin typeface="Times New Roman"/>
                <a:cs typeface="Times New Roman"/>
              </a:rPr>
              <a:t>to </a:t>
            </a:r>
            <a:r>
              <a:rPr lang="en-US" spc="-5" dirty="0" smtClean="0">
                <a:latin typeface="Times New Roman"/>
                <a:cs typeface="Times New Roman"/>
              </a:rPr>
              <a:t>represent </a:t>
            </a:r>
            <a:r>
              <a:rPr lang="en-US" dirty="0" smtClean="0">
                <a:latin typeface="Times New Roman"/>
                <a:cs typeface="Times New Roman"/>
              </a:rPr>
              <a:t>the </a:t>
            </a:r>
            <a:r>
              <a:rPr lang="en-US" spc="10" dirty="0" smtClean="0">
                <a:latin typeface="Times New Roman"/>
                <a:cs typeface="Times New Roman"/>
              </a:rPr>
              <a:t>data </a:t>
            </a:r>
            <a:r>
              <a:rPr lang="en-US" spc="15" dirty="0" smtClean="0">
                <a:latin typeface="Times New Roman"/>
                <a:cs typeface="Times New Roman"/>
              </a:rPr>
              <a:t> </a:t>
            </a:r>
            <a:r>
              <a:rPr lang="en-US" spc="-5" dirty="0" smtClean="0">
                <a:latin typeface="Times New Roman"/>
                <a:cs typeface="Times New Roman"/>
              </a:rPr>
              <a:t>which</a:t>
            </a:r>
            <a:r>
              <a:rPr lang="en-US" spc="-90" dirty="0" smtClean="0">
                <a:latin typeface="Times New Roman"/>
                <a:cs typeface="Times New Roman"/>
              </a:rPr>
              <a:t> </a:t>
            </a:r>
            <a:r>
              <a:rPr lang="en-US" spc="-25" dirty="0" smtClean="0">
                <a:latin typeface="Times New Roman"/>
                <a:cs typeface="Times New Roman"/>
              </a:rPr>
              <a:t>is</a:t>
            </a:r>
            <a:r>
              <a:rPr lang="en-US" spc="55" dirty="0" smtClean="0">
                <a:latin typeface="Times New Roman"/>
                <a:cs typeface="Times New Roman"/>
              </a:rPr>
              <a:t> </a:t>
            </a:r>
            <a:r>
              <a:rPr lang="en-US" spc="10" dirty="0" smtClean="0">
                <a:latin typeface="Times New Roman"/>
                <a:cs typeface="Times New Roman"/>
              </a:rPr>
              <a:t>measured</a:t>
            </a:r>
            <a:r>
              <a:rPr lang="en-US" spc="-160" dirty="0" smtClean="0">
                <a:latin typeface="Times New Roman"/>
                <a:cs typeface="Times New Roman"/>
              </a:rPr>
              <a:t> </a:t>
            </a:r>
            <a:r>
              <a:rPr lang="en-US" spc="-20" dirty="0" smtClean="0">
                <a:latin typeface="Times New Roman"/>
                <a:cs typeface="Times New Roman"/>
              </a:rPr>
              <a:t>in</a:t>
            </a:r>
            <a:r>
              <a:rPr lang="en-US" spc="65" dirty="0" smtClean="0">
                <a:latin typeface="Times New Roman"/>
                <a:cs typeface="Times New Roman"/>
              </a:rPr>
              <a:t> </a:t>
            </a:r>
            <a:r>
              <a:rPr lang="en-US" spc="5" dirty="0" smtClean="0">
                <a:latin typeface="Times New Roman"/>
                <a:cs typeface="Times New Roman"/>
              </a:rPr>
              <a:t>terms</a:t>
            </a:r>
            <a:r>
              <a:rPr lang="en-US" spc="-20" dirty="0" smtClean="0">
                <a:latin typeface="Times New Roman"/>
                <a:cs typeface="Times New Roman"/>
              </a:rPr>
              <a:t> </a:t>
            </a:r>
            <a:r>
              <a:rPr lang="en-US" spc="-10" dirty="0" smtClean="0">
                <a:latin typeface="Times New Roman"/>
                <a:cs typeface="Times New Roman"/>
              </a:rPr>
              <a:t>of</a:t>
            </a:r>
            <a:r>
              <a:rPr lang="en-US" spc="-25" dirty="0" smtClean="0">
                <a:latin typeface="Times New Roman"/>
                <a:cs typeface="Times New Roman"/>
              </a:rPr>
              <a:t> </a:t>
            </a:r>
            <a:r>
              <a:rPr lang="en-US" spc="5" dirty="0" smtClean="0">
                <a:latin typeface="Times New Roman"/>
                <a:cs typeface="Times New Roman"/>
              </a:rPr>
              <a:t>some</a:t>
            </a:r>
            <a:r>
              <a:rPr lang="en-US" spc="-15" dirty="0" smtClean="0">
                <a:latin typeface="Times New Roman"/>
                <a:cs typeface="Times New Roman"/>
              </a:rPr>
              <a:t> </a:t>
            </a:r>
            <a:r>
              <a:rPr lang="en-US" dirty="0" smtClean="0">
                <a:latin typeface="Times New Roman"/>
                <a:cs typeface="Times New Roman"/>
              </a:rPr>
              <a:t>quality</a:t>
            </a:r>
            <a:r>
              <a:rPr lang="en-US" spc="-10" dirty="0" smtClean="0">
                <a:latin typeface="Times New Roman"/>
                <a:cs typeface="Times New Roman"/>
              </a:rPr>
              <a:t> or</a:t>
            </a:r>
            <a:r>
              <a:rPr lang="en-US" spc="50" dirty="0" smtClean="0">
                <a:latin typeface="Times New Roman"/>
                <a:cs typeface="Times New Roman"/>
              </a:rPr>
              <a:t> </a:t>
            </a:r>
            <a:r>
              <a:rPr lang="en-US" spc="-5" dirty="0" smtClean="0">
                <a:latin typeface="Times New Roman"/>
                <a:cs typeface="Times New Roman"/>
              </a:rPr>
              <a:t>qualities.</a:t>
            </a:r>
            <a:endParaRPr lang="en-US" dirty="0" smtClean="0">
              <a:latin typeface="Times New Roman"/>
              <a:cs typeface="Times New Roman"/>
            </a:endParaRP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a:bodyPr>
          <a:lstStyle/>
          <a:p>
            <a:r>
              <a:rPr lang="en-US" sz="2800" b="1" spc="25" dirty="0" smtClean="0">
                <a:solidFill>
                  <a:srgbClr val="FF0000"/>
                </a:solidFill>
              </a:rPr>
              <a:t>C</a:t>
            </a:r>
            <a:r>
              <a:rPr lang="en-US" sz="2800" b="1" spc="-25" dirty="0" smtClean="0">
                <a:solidFill>
                  <a:srgbClr val="FF0000"/>
                </a:solidFill>
              </a:rPr>
              <a:t>O</a:t>
            </a:r>
            <a:r>
              <a:rPr lang="en-US" sz="2800" b="1" spc="25" dirty="0" smtClean="0">
                <a:solidFill>
                  <a:srgbClr val="FF0000"/>
                </a:solidFill>
              </a:rPr>
              <a:t>N</a:t>
            </a:r>
            <a:r>
              <a:rPr lang="en-US" sz="2800" b="1" dirty="0" smtClean="0">
                <a:solidFill>
                  <a:srgbClr val="FF0000"/>
                </a:solidFill>
              </a:rPr>
              <a:t>T</a:t>
            </a:r>
            <a:r>
              <a:rPr lang="en-US" sz="2800" b="1" spc="15" dirty="0" smtClean="0">
                <a:solidFill>
                  <a:srgbClr val="FF0000"/>
                </a:solidFill>
              </a:rPr>
              <a:t>I</a:t>
            </a:r>
            <a:r>
              <a:rPr lang="en-US" sz="2800" b="1" spc="25" dirty="0" smtClean="0">
                <a:solidFill>
                  <a:srgbClr val="FF0000"/>
                </a:solidFill>
              </a:rPr>
              <a:t>N</a:t>
            </a:r>
            <a:r>
              <a:rPr lang="en-US" sz="2800" b="1" spc="-25" dirty="0" smtClean="0">
                <a:solidFill>
                  <a:srgbClr val="FF0000"/>
                </a:solidFill>
              </a:rPr>
              <a:t>G</a:t>
            </a:r>
            <a:r>
              <a:rPr lang="en-US" sz="2800" b="1" dirty="0" smtClean="0">
                <a:solidFill>
                  <a:srgbClr val="FF0000"/>
                </a:solidFill>
              </a:rPr>
              <a:t>E</a:t>
            </a:r>
            <a:r>
              <a:rPr lang="en-US" sz="2800" b="1" spc="20" dirty="0" smtClean="0">
                <a:solidFill>
                  <a:srgbClr val="FF0000"/>
                </a:solidFill>
              </a:rPr>
              <a:t>N</a:t>
            </a:r>
            <a:r>
              <a:rPr lang="en-US" sz="2800" b="1" spc="25" dirty="0" smtClean="0">
                <a:solidFill>
                  <a:srgbClr val="FF0000"/>
                </a:solidFill>
              </a:rPr>
              <a:t>C</a:t>
            </a:r>
            <a:r>
              <a:rPr lang="en-US" sz="2800" b="1" dirty="0" smtClean="0">
                <a:solidFill>
                  <a:srgbClr val="FF0000"/>
                </a:solidFill>
              </a:rPr>
              <a:t>Y</a:t>
            </a:r>
            <a:r>
              <a:rPr lang="en-US" sz="2800" b="1" spc="-350" dirty="0" smtClean="0">
                <a:solidFill>
                  <a:srgbClr val="FF0000"/>
                </a:solidFill>
              </a:rPr>
              <a:t> </a:t>
            </a:r>
            <a:r>
              <a:rPr lang="en-US" sz="2800" b="1" spc="-305" dirty="0" smtClean="0">
                <a:solidFill>
                  <a:srgbClr val="FF0000"/>
                </a:solidFill>
              </a:rPr>
              <a:t>T </a:t>
            </a:r>
            <a:r>
              <a:rPr lang="en-US" sz="2800" b="1" spc="25" dirty="0" smtClean="0">
                <a:solidFill>
                  <a:srgbClr val="FF0000"/>
                </a:solidFill>
              </a:rPr>
              <a:t>A</a:t>
            </a:r>
            <a:r>
              <a:rPr lang="en-US" sz="2800" b="1" spc="65" dirty="0" smtClean="0">
                <a:solidFill>
                  <a:srgbClr val="FF0000"/>
                </a:solidFill>
              </a:rPr>
              <a:t>B</a:t>
            </a:r>
            <a:r>
              <a:rPr lang="en-US" sz="2800" b="1" dirty="0" smtClean="0">
                <a:solidFill>
                  <a:srgbClr val="FF0000"/>
                </a:solidFill>
              </a:rPr>
              <a:t>LES</a:t>
            </a:r>
            <a:endParaRPr lang="en-US" sz="2800" b="1" dirty="0">
              <a:solidFill>
                <a:srgbClr val="FF0000"/>
              </a:solidFill>
            </a:endParaRPr>
          </a:p>
        </p:txBody>
      </p:sp>
      <p:sp>
        <p:nvSpPr>
          <p:cNvPr id="3" name="Content Placeholder 2"/>
          <p:cNvSpPr>
            <a:spLocks noGrp="1"/>
          </p:cNvSpPr>
          <p:nvPr>
            <p:ph idx="1"/>
          </p:nvPr>
        </p:nvSpPr>
        <p:spPr>
          <a:xfrm>
            <a:off x="457200" y="1066800"/>
            <a:ext cx="8229600" cy="5257800"/>
          </a:xfrm>
        </p:spPr>
        <p:txBody>
          <a:bodyPr>
            <a:normAutofit fontScale="92500"/>
          </a:bodyPr>
          <a:lstStyle/>
          <a:p>
            <a:pPr marL="279400" marR="5080" indent="-267335" algn="just">
              <a:lnSpc>
                <a:spcPct val="90700"/>
              </a:lnSpc>
              <a:spcBef>
                <a:spcPts val="415"/>
              </a:spcBef>
              <a:buSzPct val="69230"/>
              <a:buFont typeface="Wingdings"/>
              <a:buChar char=""/>
              <a:tabLst>
                <a:tab pos="280035" algn="l"/>
              </a:tabLst>
            </a:pPr>
            <a:r>
              <a:rPr lang="en-US" spc="-20" dirty="0" smtClean="0">
                <a:cs typeface="Times New Roman"/>
              </a:rPr>
              <a:t>If </a:t>
            </a:r>
            <a:r>
              <a:rPr lang="en-US" spc="25" dirty="0" smtClean="0">
                <a:cs typeface="Times New Roman"/>
              </a:rPr>
              <a:t>the </a:t>
            </a:r>
            <a:r>
              <a:rPr lang="en-US" spc="5" dirty="0" smtClean="0">
                <a:cs typeface="Times New Roman"/>
              </a:rPr>
              <a:t>measurements </a:t>
            </a:r>
            <a:r>
              <a:rPr lang="en-US" spc="25" dirty="0" smtClean="0">
                <a:cs typeface="Times New Roman"/>
              </a:rPr>
              <a:t>are </a:t>
            </a:r>
            <a:r>
              <a:rPr lang="en-US" spc="-15" dirty="0" smtClean="0">
                <a:cs typeface="Times New Roman"/>
              </a:rPr>
              <a:t>taken </a:t>
            </a:r>
            <a:r>
              <a:rPr lang="en-US" spc="-40" dirty="0" smtClean="0">
                <a:cs typeface="Times New Roman"/>
              </a:rPr>
              <a:t>over </a:t>
            </a:r>
            <a:r>
              <a:rPr lang="en-US" spc="10" dirty="0" smtClean="0">
                <a:cs typeface="Times New Roman"/>
              </a:rPr>
              <a:t>two </a:t>
            </a:r>
            <a:r>
              <a:rPr lang="en-US" dirty="0" smtClean="0">
                <a:cs typeface="Times New Roman"/>
              </a:rPr>
              <a:t>different attributes </a:t>
            </a:r>
            <a:r>
              <a:rPr lang="en-US" spc="-20" dirty="0" smtClean="0">
                <a:cs typeface="Times New Roman"/>
              </a:rPr>
              <a:t>for </a:t>
            </a:r>
            <a:r>
              <a:rPr lang="en-US" spc="-635" dirty="0" smtClean="0">
                <a:cs typeface="Times New Roman"/>
              </a:rPr>
              <a:t> </a:t>
            </a:r>
            <a:r>
              <a:rPr lang="en-US" spc="20" dirty="0" smtClean="0">
                <a:cs typeface="Times New Roman"/>
              </a:rPr>
              <a:t>same </a:t>
            </a:r>
            <a:r>
              <a:rPr lang="en-US" dirty="0" smtClean="0">
                <a:cs typeface="Times New Roman"/>
              </a:rPr>
              <a:t>set </a:t>
            </a:r>
            <a:r>
              <a:rPr lang="en-US" spc="-10" dirty="0" smtClean="0">
                <a:cs typeface="Times New Roman"/>
              </a:rPr>
              <a:t>of </a:t>
            </a:r>
            <a:r>
              <a:rPr lang="en-US" dirty="0" smtClean="0">
                <a:cs typeface="Times New Roman"/>
              </a:rPr>
              <a:t>individuals </a:t>
            </a:r>
            <a:r>
              <a:rPr lang="en-US" spc="-5" dirty="0" smtClean="0">
                <a:cs typeface="Times New Roman"/>
              </a:rPr>
              <a:t>then </a:t>
            </a:r>
            <a:r>
              <a:rPr lang="en-US" spc="15" dirty="0" smtClean="0">
                <a:cs typeface="Times New Roman"/>
              </a:rPr>
              <a:t>to </a:t>
            </a:r>
            <a:r>
              <a:rPr lang="en-US" spc="-5" dirty="0" smtClean="0">
                <a:cs typeface="Times New Roman"/>
              </a:rPr>
              <a:t>represent </a:t>
            </a:r>
            <a:r>
              <a:rPr lang="en-US" dirty="0" smtClean="0">
                <a:cs typeface="Times New Roman"/>
              </a:rPr>
              <a:t>the </a:t>
            </a:r>
            <a:r>
              <a:rPr lang="en-US" spc="-5" dirty="0" smtClean="0">
                <a:cs typeface="Times New Roman"/>
              </a:rPr>
              <a:t>data contingency </a:t>
            </a:r>
            <a:r>
              <a:rPr lang="en-US" dirty="0" smtClean="0">
                <a:cs typeface="Times New Roman"/>
              </a:rPr>
              <a:t> </a:t>
            </a:r>
            <a:r>
              <a:rPr lang="en-US" spc="-5" dirty="0" smtClean="0">
                <a:cs typeface="Times New Roman"/>
              </a:rPr>
              <a:t>tables</a:t>
            </a:r>
            <a:r>
              <a:rPr lang="en-US" dirty="0" smtClean="0">
                <a:cs typeface="Times New Roman"/>
              </a:rPr>
              <a:t> are</a:t>
            </a:r>
            <a:r>
              <a:rPr lang="en-US" spc="5" dirty="0" smtClean="0">
                <a:cs typeface="Times New Roman"/>
              </a:rPr>
              <a:t> used.</a:t>
            </a:r>
            <a:r>
              <a:rPr lang="en-US" spc="10" dirty="0" smtClean="0">
                <a:cs typeface="Times New Roman"/>
              </a:rPr>
              <a:t> </a:t>
            </a:r>
            <a:r>
              <a:rPr lang="en-US" spc="-55" dirty="0" smtClean="0">
                <a:cs typeface="Times New Roman"/>
              </a:rPr>
              <a:t>In</a:t>
            </a:r>
            <a:r>
              <a:rPr lang="en-US" spc="-50" dirty="0" smtClean="0">
                <a:cs typeface="Times New Roman"/>
              </a:rPr>
              <a:t> </a:t>
            </a:r>
            <a:r>
              <a:rPr lang="en-US" spc="-5" dirty="0" smtClean="0">
                <a:cs typeface="Times New Roman"/>
              </a:rPr>
              <a:t>such</a:t>
            </a:r>
            <a:r>
              <a:rPr lang="en-US" dirty="0" smtClean="0">
                <a:cs typeface="Times New Roman"/>
              </a:rPr>
              <a:t> </a:t>
            </a:r>
            <a:r>
              <a:rPr lang="en-US" spc="-5" dirty="0" smtClean="0">
                <a:cs typeface="Times New Roman"/>
              </a:rPr>
              <a:t>tables</a:t>
            </a:r>
            <a:r>
              <a:rPr lang="en-US" dirty="0" smtClean="0">
                <a:cs typeface="Times New Roman"/>
              </a:rPr>
              <a:t> </a:t>
            </a:r>
            <a:r>
              <a:rPr lang="en-US" spc="-20" dirty="0" smtClean="0">
                <a:cs typeface="Times New Roman"/>
              </a:rPr>
              <a:t>rows</a:t>
            </a:r>
            <a:r>
              <a:rPr lang="en-US" spc="-15" dirty="0" smtClean="0">
                <a:cs typeface="Times New Roman"/>
              </a:rPr>
              <a:t> </a:t>
            </a:r>
            <a:r>
              <a:rPr lang="en-US" spc="-10" dirty="0" smtClean="0">
                <a:cs typeface="Times New Roman"/>
              </a:rPr>
              <a:t>represents</a:t>
            </a:r>
            <a:r>
              <a:rPr lang="en-US" spc="-5" dirty="0" smtClean="0">
                <a:cs typeface="Times New Roman"/>
              </a:rPr>
              <a:t> </a:t>
            </a:r>
            <a:r>
              <a:rPr lang="en-US" dirty="0" smtClean="0">
                <a:cs typeface="Times New Roman"/>
              </a:rPr>
              <a:t>the</a:t>
            </a:r>
            <a:r>
              <a:rPr lang="en-US" spc="650" dirty="0" smtClean="0">
                <a:cs typeface="Times New Roman"/>
              </a:rPr>
              <a:t> </a:t>
            </a:r>
            <a:r>
              <a:rPr lang="en-US" spc="10" dirty="0" smtClean="0">
                <a:cs typeface="Times New Roman"/>
              </a:rPr>
              <a:t>one </a:t>
            </a:r>
            <a:r>
              <a:rPr lang="en-US" spc="15" dirty="0" smtClean="0">
                <a:cs typeface="Times New Roman"/>
              </a:rPr>
              <a:t> </a:t>
            </a:r>
            <a:r>
              <a:rPr lang="en-US" spc="20" dirty="0" smtClean="0">
                <a:cs typeface="Times New Roman"/>
              </a:rPr>
              <a:t>attribute</a:t>
            </a:r>
            <a:r>
              <a:rPr lang="en-US" spc="-295" dirty="0" smtClean="0">
                <a:cs typeface="Times New Roman"/>
              </a:rPr>
              <a:t> </a:t>
            </a:r>
            <a:r>
              <a:rPr lang="en-US" spc="30" dirty="0" smtClean="0">
                <a:cs typeface="Times New Roman"/>
              </a:rPr>
              <a:t>and</a:t>
            </a:r>
            <a:r>
              <a:rPr lang="en-US" spc="-85" dirty="0" smtClean="0">
                <a:cs typeface="Times New Roman"/>
              </a:rPr>
              <a:t> </a:t>
            </a:r>
            <a:r>
              <a:rPr lang="en-US" spc="-10" dirty="0" smtClean="0">
                <a:cs typeface="Times New Roman"/>
              </a:rPr>
              <a:t>column</a:t>
            </a:r>
            <a:r>
              <a:rPr lang="en-US" spc="-15" dirty="0" smtClean="0">
                <a:cs typeface="Times New Roman"/>
              </a:rPr>
              <a:t> </a:t>
            </a:r>
            <a:r>
              <a:rPr lang="en-US" spc="10" dirty="0" smtClean="0">
                <a:cs typeface="Times New Roman"/>
              </a:rPr>
              <a:t>represents</a:t>
            </a:r>
            <a:r>
              <a:rPr lang="en-US" spc="-155" dirty="0" smtClean="0">
                <a:cs typeface="Times New Roman"/>
              </a:rPr>
              <a:t> </a:t>
            </a:r>
            <a:r>
              <a:rPr lang="en-US" spc="25" dirty="0" smtClean="0">
                <a:cs typeface="Times New Roman"/>
              </a:rPr>
              <a:t>the</a:t>
            </a:r>
            <a:r>
              <a:rPr lang="en-US" spc="-85" dirty="0" smtClean="0">
                <a:cs typeface="Times New Roman"/>
              </a:rPr>
              <a:t> </a:t>
            </a:r>
            <a:r>
              <a:rPr lang="en-US" spc="5" dirty="0" smtClean="0">
                <a:cs typeface="Times New Roman"/>
              </a:rPr>
              <a:t>other</a:t>
            </a:r>
            <a:r>
              <a:rPr lang="en-US" spc="-20" dirty="0" smtClean="0">
                <a:cs typeface="Times New Roman"/>
              </a:rPr>
              <a:t> </a:t>
            </a:r>
            <a:r>
              <a:rPr lang="en-US" spc="15" dirty="0" smtClean="0">
                <a:cs typeface="Times New Roman"/>
              </a:rPr>
              <a:t>attribute.</a:t>
            </a:r>
            <a:endParaRPr lang="en-US" dirty="0" smtClean="0">
              <a:cs typeface="Times New Roman"/>
            </a:endParaRPr>
          </a:p>
          <a:p>
            <a:pPr>
              <a:lnSpc>
                <a:spcPct val="100000"/>
              </a:lnSpc>
              <a:spcBef>
                <a:spcPts val="10"/>
              </a:spcBef>
              <a:buFont typeface="Wingdings"/>
              <a:buChar char=""/>
            </a:pPr>
            <a:endParaRPr lang="en-US" dirty="0" smtClean="0">
              <a:cs typeface="Times New Roman"/>
            </a:endParaRPr>
          </a:p>
          <a:p>
            <a:pPr marL="279400" marR="12700" indent="-267335">
              <a:lnSpc>
                <a:spcPts val="2850"/>
              </a:lnSpc>
              <a:buSzPct val="69230"/>
              <a:buFont typeface="Wingdings"/>
              <a:buChar char=""/>
              <a:tabLst>
                <a:tab pos="280035" algn="l"/>
                <a:tab pos="927735" algn="l"/>
                <a:tab pos="1900555" algn="l"/>
                <a:tab pos="2291080" algn="l"/>
                <a:tab pos="2834640" algn="l"/>
                <a:tab pos="3559175" algn="l"/>
                <a:tab pos="4531995" algn="l"/>
                <a:tab pos="5066030" algn="l"/>
                <a:tab pos="6715759" algn="l"/>
                <a:tab pos="7630795" algn="l"/>
                <a:tab pos="8050530" algn="l"/>
              </a:tabLst>
            </a:pPr>
            <a:r>
              <a:rPr lang="en-US" spc="-15" dirty="0" smtClean="0">
                <a:cs typeface="Times New Roman"/>
              </a:rPr>
              <a:t>T</a:t>
            </a:r>
            <a:r>
              <a:rPr lang="en-US" spc="45" dirty="0" smtClean="0">
                <a:cs typeface="Times New Roman"/>
              </a:rPr>
              <a:t>h</a:t>
            </a:r>
            <a:r>
              <a:rPr lang="en-US" spc="10" dirty="0" smtClean="0">
                <a:cs typeface="Times New Roman"/>
              </a:rPr>
              <a:t>e</a:t>
            </a:r>
            <a:r>
              <a:rPr lang="en-US" dirty="0" smtClean="0">
                <a:cs typeface="Times New Roman"/>
              </a:rPr>
              <a:t>	</a:t>
            </a:r>
            <a:r>
              <a:rPr lang="en-US" spc="-105" dirty="0" smtClean="0">
                <a:cs typeface="Times New Roman"/>
              </a:rPr>
              <a:t>v</a:t>
            </a:r>
            <a:r>
              <a:rPr lang="en-US" spc="40" dirty="0" smtClean="0">
                <a:cs typeface="Times New Roman"/>
              </a:rPr>
              <a:t>a</a:t>
            </a:r>
            <a:r>
              <a:rPr lang="en-US" spc="-50" dirty="0" smtClean="0">
                <a:cs typeface="Times New Roman"/>
              </a:rPr>
              <a:t>l</a:t>
            </a:r>
            <a:r>
              <a:rPr lang="en-US" spc="45" dirty="0" smtClean="0">
                <a:cs typeface="Times New Roman"/>
              </a:rPr>
              <a:t>u</a:t>
            </a:r>
            <a:r>
              <a:rPr lang="en-US" spc="-30" dirty="0" smtClean="0">
                <a:cs typeface="Times New Roman"/>
              </a:rPr>
              <a:t>e</a:t>
            </a:r>
            <a:r>
              <a:rPr lang="en-US" spc="10" dirty="0" smtClean="0">
                <a:cs typeface="Times New Roman"/>
              </a:rPr>
              <a:t>s</a:t>
            </a:r>
            <a:r>
              <a:rPr lang="en-US" dirty="0" smtClean="0">
                <a:cs typeface="Times New Roman"/>
              </a:rPr>
              <a:t>	</a:t>
            </a:r>
            <a:r>
              <a:rPr lang="en-US" spc="-55" dirty="0" smtClean="0">
                <a:cs typeface="Times New Roman"/>
              </a:rPr>
              <a:t>i</a:t>
            </a:r>
            <a:r>
              <a:rPr lang="en-US" spc="10" dirty="0" smtClean="0">
                <a:cs typeface="Times New Roman"/>
              </a:rPr>
              <a:t>n</a:t>
            </a:r>
            <a:r>
              <a:rPr lang="en-US" dirty="0" smtClean="0">
                <a:cs typeface="Times New Roman"/>
              </a:rPr>
              <a:t>	</a:t>
            </a:r>
            <a:r>
              <a:rPr lang="en-US" spc="20" dirty="0" smtClean="0">
                <a:cs typeface="Times New Roman"/>
              </a:rPr>
              <a:t>t</a:t>
            </a:r>
            <a:r>
              <a:rPr lang="en-US" spc="45" dirty="0" smtClean="0">
                <a:cs typeface="Times New Roman"/>
              </a:rPr>
              <a:t>h</a:t>
            </a:r>
            <a:r>
              <a:rPr lang="en-US" spc="10" dirty="0" smtClean="0">
                <a:cs typeface="Times New Roman"/>
              </a:rPr>
              <a:t>e</a:t>
            </a:r>
            <a:r>
              <a:rPr lang="en-US" dirty="0" smtClean="0">
                <a:cs typeface="Times New Roman"/>
              </a:rPr>
              <a:t>	</a:t>
            </a:r>
            <a:r>
              <a:rPr lang="en-US" spc="-30" dirty="0" smtClean="0">
                <a:cs typeface="Times New Roman"/>
              </a:rPr>
              <a:t>ce</a:t>
            </a:r>
            <a:r>
              <a:rPr lang="en-US" spc="-50" dirty="0" smtClean="0">
                <a:cs typeface="Times New Roman"/>
              </a:rPr>
              <a:t>ll</a:t>
            </a:r>
            <a:r>
              <a:rPr lang="en-US" spc="10" dirty="0" smtClean="0">
                <a:cs typeface="Times New Roman"/>
              </a:rPr>
              <a:t>s</a:t>
            </a:r>
            <a:r>
              <a:rPr lang="en-US" dirty="0" smtClean="0">
                <a:cs typeface="Times New Roman"/>
              </a:rPr>
              <a:t>	</a:t>
            </a:r>
            <a:r>
              <a:rPr lang="en-US" spc="35" dirty="0" smtClean="0">
                <a:cs typeface="Times New Roman"/>
              </a:rPr>
              <a:t>s</a:t>
            </a:r>
            <a:r>
              <a:rPr lang="en-US" spc="45" dirty="0" smtClean="0">
                <a:cs typeface="Times New Roman"/>
              </a:rPr>
              <a:t>h</a:t>
            </a:r>
            <a:r>
              <a:rPr lang="en-US" spc="-30" dirty="0" smtClean="0">
                <a:cs typeface="Times New Roman"/>
              </a:rPr>
              <a:t>o</a:t>
            </a:r>
            <a:r>
              <a:rPr lang="en-US" spc="-5" dirty="0" smtClean="0">
                <a:cs typeface="Times New Roman"/>
              </a:rPr>
              <a:t>w</a:t>
            </a:r>
            <a:r>
              <a:rPr lang="en-US" spc="10" dirty="0" smtClean="0">
                <a:cs typeface="Times New Roman"/>
              </a:rPr>
              <a:t>s</a:t>
            </a:r>
            <a:r>
              <a:rPr lang="en-US" dirty="0" smtClean="0">
                <a:cs typeface="Times New Roman"/>
              </a:rPr>
              <a:t>	</a:t>
            </a:r>
            <a:r>
              <a:rPr lang="en-US" spc="-50" dirty="0" smtClean="0">
                <a:cs typeface="Times New Roman"/>
              </a:rPr>
              <a:t>t</a:t>
            </a:r>
            <a:r>
              <a:rPr lang="en-US" spc="45" dirty="0" smtClean="0">
                <a:cs typeface="Times New Roman"/>
              </a:rPr>
              <a:t>h</a:t>
            </a:r>
            <a:r>
              <a:rPr lang="en-US" spc="10" dirty="0" smtClean="0">
                <a:cs typeface="Times New Roman"/>
              </a:rPr>
              <a:t>e</a:t>
            </a:r>
            <a:r>
              <a:rPr lang="en-US" dirty="0" smtClean="0">
                <a:cs typeface="Times New Roman"/>
              </a:rPr>
              <a:t>	</a:t>
            </a:r>
            <a:r>
              <a:rPr lang="en-US" spc="-45" dirty="0" smtClean="0">
                <a:cs typeface="Times New Roman"/>
              </a:rPr>
              <a:t>f</a:t>
            </a:r>
            <a:r>
              <a:rPr lang="en-US" spc="25" dirty="0" smtClean="0">
                <a:cs typeface="Times New Roman"/>
              </a:rPr>
              <a:t>r</a:t>
            </a:r>
            <a:r>
              <a:rPr lang="en-US" spc="-30" dirty="0" smtClean="0">
                <a:cs typeface="Times New Roman"/>
              </a:rPr>
              <a:t>eq</a:t>
            </a:r>
            <a:r>
              <a:rPr lang="en-US" spc="45" dirty="0" smtClean="0">
                <a:cs typeface="Times New Roman"/>
              </a:rPr>
              <a:t>u</a:t>
            </a:r>
            <a:r>
              <a:rPr lang="en-US" spc="-30" dirty="0" smtClean="0">
                <a:cs typeface="Times New Roman"/>
              </a:rPr>
              <a:t>e</a:t>
            </a:r>
            <a:r>
              <a:rPr lang="en-US" spc="45" dirty="0" smtClean="0">
                <a:cs typeface="Times New Roman"/>
              </a:rPr>
              <a:t>n</a:t>
            </a:r>
            <a:r>
              <a:rPr lang="en-US" spc="-30" dirty="0" smtClean="0">
                <a:cs typeface="Times New Roman"/>
              </a:rPr>
              <a:t>c</a:t>
            </a:r>
            <a:r>
              <a:rPr lang="en-US" spc="-50" dirty="0" smtClean="0">
                <a:cs typeface="Times New Roman"/>
              </a:rPr>
              <a:t>i</a:t>
            </a:r>
            <a:r>
              <a:rPr lang="en-US" spc="-30" dirty="0" smtClean="0">
                <a:cs typeface="Times New Roman"/>
              </a:rPr>
              <a:t>e</a:t>
            </a:r>
            <a:r>
              <a:rPr lang="en-US" spc="10" dirty="0" smtClean="0">
                <a:cs typeface="Times New Roman"/>
              </a:rPr>
              <a:t>s</a:t>
            </a:r>
            <a:r>
              <a:rPr lang="en-US" dirty="0" smtClean="0">
                <a:cs typeface="Times New Roman"/>
              </a:rPr>
              <a:t>	</a:t>
            </a:r>
            <a:r>
              <a:rPr lang="en-US" spc="-30" dirty="0" smtClean="0">
                <a:cs typeface="Times New Roman"/>
              </a:rPr>
              <a:t>c</a:t>
            </a:r>
            <a:r>
              <a:rPr lang="en-US" spc="40" dirty="0" smtClean="0">
                <a:cs typeface="Times New Roman"/>
              </a:rPr>
              <a:t>a</a:t>
            </a:r>
            <a:r>
              <a:rPr lang="en-US" spc="-50" dirty="0" smtClean="0">
                <a:cs typeface="Times New Roman"/>
              </a:rPr>
              <a:t>ll</a:t>
            </a:r>
            <a:r>
              <a:rPr lang="en-US" spc="-30" dirty="0" smtClean="0">
                <a:cs typeface="Times New Roman"/>
              </a:rPr>
              <a:t>e</a:t>
            </a:r>
            <a:r>
              <a:rPr lang="en-US" spc="10" dirty="0" smtClean="0">
                <a:cs typeface="Times New Roman"/>
              </a:rPr>
              <a:t>d</a:t>
            </a:r>
            <a:r>
              <a:rPr lang="en-US" dirty="0" smtClean="0">
                <a:cs typeface="Times New Roman"/>
              </a:rPr>
              <a:t>	</a:t>
            </a:r>
            <a:r>
              <a:rPr lang="en-US" spc="45" dirty="0" smtClean="0">
                <a:cs typeface="Times New Roman"/>
              </a:rPr>
              <a:t>a</a:t>
            </a:r>
            <a:r>
              <a:rPr lang="en-US" spc="10" dirty="0" smtClean="0">
                <a:cs typeface="Times New Roman"/>
              </a:rPr>
              <a:t>s</a:t>
            </a:r>
            <a:r>
              <a:rPr lang="en-US" dirty="0" smtClean="0">
                <a:cs typeface="Times New Roman"/>
              </a:rPr>
              <a:t>	</a:t>
            </a:r>
            <a:r>
              <a:rPr lang="en-US" spc="-30" dirty="0" smtClean="0">
                <a:cs typeface="Times New Roman"/>
              </a:rPr>
              <a:t>ce</a:t>
            </a:r>
            <a:r>
              <a:rPr lang="en-US" spc="20" dirty="0" smtClean="0">
                <a:cs typeface="Times New Roman"/>
              </a:rPr>
              <a:t>l</a:t>
            </a:r>
            <a:r>
              <a:rPr lang="en-US" spc="5" dirty="0" smtClean="0">
                <a:cs typeface="Times New Roman"/>
              </a:rPr>
              <a:t>l  </a:t>
            </a:r>
            <a:r>
              <a:rPr lang="en-US" spc="25" dirty="0" smtClean="0">
                <a:cs typeface="Times New Roman"/>
              </a:rPr>
              <a:t>(</a:t>
            </a:r>
            <a:r>
              <a:rPr lang="en-US" spc="-30" dirty="0" smtClean="0">
                <a:cs typeface="Times New Roman"/>
              </a:rPr>
              <a:t>c</a:t>
            </a:r>
            <a:r>
              <a:rPr lang="en-US" spc="-50" dirty="0" smtClean="0">
                <a:cs typeface="Times New Roman"/>
              </a:rPr>
              <a:t>l</a:t>
            </a:r>
            <a:r>
              <a:rPr lang="en-US" spc="40" dirty="0" smtClean="0">
                <a:cs typeface="Times New Roman"/>
              </a:rPr>
              <a:t>a</a:t>
            </a:r>
            <a:r>
              <a:rPr lang="en-US" spc="35" dirty="0" smtClean="0">
                <a:cs typeface="Times New Roman"/>
              </a:rPr>
              <a:t>ss</a:t>
            </a:r>
            <a:r>
              <a:rPr lang="en-US" spc="5" dirty="0" smtClean="0">
                <a:cs typeface="Times New Roman"/>
              </a:rPr>
              <a:t>)</a:t>
            </a:r>
            <a:r>
              <a:rPr lang="en-US" spc="-170" dirty="0" smtClean="0">
                <a:cs typeface="Times New Roman"/>
              </a:rPr>
              <a:t> </a:t>
            </a:r>
            <a:r>
              <a:rPr lang="en-US" spc="-45" dirty="0" smtClean="0">
                <a:cs typeface="Times New Roman"/>
              </a:rPr>
              <a:t>f</a:t>
            </a:r>
            <a:r>
              <a:rPr lang="en-US" spc="25" dirty="0" smtClean="0">
                <a:cs typeface="Times New Roman"/>
              </a:rPr>
              <a:t>r</a:t>
            </a:r>
            <a:r>
              <a:rPr lang="en-US" spc="-30" dirty="0" smtClean="0">
                <a:cs typeface="Times New Roman"/>
              </a:rPr>
              <a:t>eq</a:t>
            </a:r>
            <a:r>
              <a:rPr lang="en-US" spc="45" dirty="0" smtClean="0">
                <a:cs typeface="Times New Roman"/>
              </a:rPr>
              <a:t>u</a:t>
            </a:r>
            <a:r>
              <a:rPr lang="en-US" spc="-30" dirty="0" smtClean="0">
                <a:cs typeface="Times New Roman"/>
              </a:rPr>
              <a:t>e</a:t>
            </a:r>
            <a:r>
              <a:rPr lang="en-US" spc="45" dirty="0" smtClean="0">
                <a:cs typeface="Times New Roman"/>
              </a:rPr>
              <a:t>n</a:t>
            </a:r>
            <a:r>
              <a:rPr lang="en-US" spc="-30" dirty="0" smtClean="0">
                <a:cs typeface="Times New Roman"/>
              </a:rPr>
              <a:t>c</a:t>
            </a:r>
            <a:r>
              <a:rPr lang="en-US" spc="-50" dirty="0" smtClean="0">
                <a:cs typeface="Times New Roman"/>
              </a:rPr>
              <a:t>i</a:t>
            </a:r>
            <a:r>
              <a:rPr lang="en-US" spc="-30" dirty="0" smtClean="0">
                <a:cs typeface="Times New Roman"/>
              </a:rPr>
              <a:t>e</a:t>
            </a:r>
            <a:r>
              <a:rPr lang="en-US" spc="40" dirty="0" smtClean="0">
                <a:cs typeface="Times New Roman"/>
              </a:rPr>
              <a:t>s</a:t>
            </a:r>
            <a:r>
              <a:rPr lang="en-US" spc="5" dirty="0" smtClean="0">
                <a:cs typeface="Times New Roman"/>
              </a:rPr>
              <a:t>.</a:t>
            </a:r>
            <a:endParaRPr lang="en-US" dirty="0" smtClean="0">
              <a:cs typeface="Times New Roman"/>
            </a:endParaRPr>
          </a:p>
          <a:p>
            <a:pPr>
              <a:lnSpc>
                <a:spcPct val="100000"/>
              </a:lnSpc>
              <a:spcBef>
                <a:spcPts val="10"/>
              </a:spcBef>
              <a:buFont typeface="Wingdings"/>
              <a:buChar char=""/>
            </a:pPr>
            <a:endParaRPr lang="en-US" dirty="0" smtClean="0">
              <a:cs typeface="Times New Roman"/>
            </a:endParaRPr>
          </a:p>
          <a:p>
            <a:pPr marL="279400" marR="29845" indent="-267335">
              <a:lnSpc>
                <a:spcPts val="2860"/>
              </a:lnSpc>
              <a:spcBef>
                <a:spcPts val="5"/>
              </a:spcBef>
              <a:buSzPct val="69230"/>
              <a:buFont typeface="Wingdings"/>
              <a:buChar char=""/>
              <a:tabLst>
                <a:tab pos="280035" algn="l"/>
                <a:tab pos="622300" algn="l"/>
                <a:tab pos="1356995" algn="l"/>
                <a:tab pos="1900555" algn="l"/>
                <a:tab pos="3263900" algn="l"/>
                <a:tab pos="3797300" algn="l"/>
                <a:tab pos="5895340" algn="l"/>
                <a:tab pos="7268845" algn="l"/>
                <a:tab pos="7983855" algn="l"/>
                <a:tab pos="8298180" algn="l"/>
              </a:tabLst>
            </a:pPr>
            <a:r>
              <a:rPr lang="en-US" spc="-45" dirty="0" smtClean="0">
                <a:cs typeface="Times New Roman"/>
              </a:rPr>
              <a:t>I</a:t>
            </a:r>
            <a:r>
              <a:rPr lang="en-US" spc="10" dirty="0" smtClean="0">
                <a:cs typeface="Times New Roman"/>
              </a:rPr>
              <a:t>f</a:t>
            </a:r>
            <a:r>
              <a:rPr lang="en-US" dirty="0" smtClean="0">
                <a:cs typeface="Times New Roman"/>
              </a:rPr>
              <a:t>	</a:t>
            </a:r>
            <a:r>
              <a:rPr lang="en-US" spc="45" dirty="0" smtClean="0">
                <a:cs typeface="Times New Roman"/>
              </a:rPr>
              <a:t>b</a:t>
            </a:r>
            <a:r>
              <a:rPr lang="en-US" spc="-25" dirty="0" smtClean="0">
                <a:cs typeface="Times New Roman"/>
              </a:rPr>
              <a:t>o</a:t>
            </a:r>
            <a:r>
              <a:rPr lang="en-US" spc="20" dirty="0" smtClean="0">
                <a:cs typeface="Times New Roman"/>
              </a:rPr>
              <a:t>t</a:t>
            </a:r>
            <a:r>
              <a:rPr lang="en-US" spc="15" dirty="0" smtClean="0">
                <a:cs typeface="Times New Roman"/>
              </a:rPr>
              <a:t>h</a:t>
            </a:r>
            <a:r>
              <a:rPr lang="en-US" dirty="0" smtClean="0">
                <a:cs typeface="Times New Roman"/>
              </a:rPr>
              <a:t>	</a:t>
            </a:r>
            <a:r>
              <a:rPr lang="en-US" spc="20" dirty="0" smtClean="0">
                <a:cs typeface="Times New Roman"/>
              </a:rPr>
              <a:t>t</a:t>
            </a:r>
            <a:r>
              <a:rPr lang="en-US" spc="45" dirty="0" smtClean="0">
                <a:cs typeface="Times New Roman"/>
              </a:rPr>
              <a:t>h</a:t>
            </a:r>
            <a:r>
              <a:rPr lang="en-US" spc="10" dirty="0" smtClean="0">
                <a:cs typeface="Times New Roman"/>
              </a:rPr>
              <a:t>e</a:t>
            </a:r>
            <a:r>
              <a:rPr lang="en-US" dirty="0" smtClean="0">
                <a:cs typeface="Times New Roman"/>
              </a:rPr>
              <a:t>	</a:t>
            </a:r>
            <a:r>
              <a:rPr lang="en-US" spc="-30" dirty="0" smtClean="0">
                <a:cs typeface="Times New Roman"/>
              </a:rPr>
              <a:t>a</a:t>
            </a:r>
            <a:r>
              <a:rPr lang="en-US" spc="20" dirty="0" smtClean="0">
                <a:cs typeface="Times New Roman"/>
              </a:rPr>
              <a:t>t</a:t>
            </a:r>
            <a:r>
              <a:rPr lang="en-US" spc="-50" dirty="0" smtClean="0">
                <a:cs typeface="Times New Roman"/>
              </a:rPr>
              <a:t>t</a:t>
            </a:r>
            <a:r>
              <a:rPr lang="en-US" spc="30" dirty="0" smtClean="0">
                <a:cs typeface="Times New Roman"/>
              </a:rPr>
              <a:t>r</a:t>
            </a:r>
            <a:r>
              <a:rPr lang="en-US" spc="-50" dirty="0" smtClean="0">
                <a:cs typeface="Times New Roman"/>
              </a:rPr>
              <a:t>i</a:t>
            </a:r>
            <a:r>
              <a:rPr lang="en-US" spc="45" dirty="0" smtClean="0">
                <a:cs typeface="Times New Roman"/>
              </a:rPr>
              <a:t>b</a:t>
            </a:r>
            <a:r>
              <a:rPr lang="en-US" spc="-25" dirty="0" smtClean="0">
                <a:cs typeface="Times New Roman"/>
              </a:rPr>
              <a:t>u</a:t>
            </a:r>
            <a:r>
              <a:rPr lang="en-US" spc="20" dirty="0" smtClean="0">
                <a:cs typeface="Times New Roman"/>
              </a:rPr>
              <a:t>t</a:t>
            </a:r>
            <a:r>
              <a:rPr lang="en-US" spc="-30" dirty="0" smtClean="0">
                <a:cs typeface="Times New Roman"/>
              </a:rPr>
              <a:t>e</a:t>
            </a:r>
            <a:r>
              <a:rPr lang="en-US" spc="10" dirty="0" smtClean="0">
                <a:cs typeface="Times New Roman"/>
              </a:rPr>
              <a:t>s</a:t>
            </a:r>
            <a:r>
              <a:rPr lang="en-US" dirty="0" smtClean="0">
                <a:cs typeface="Times New Roman"/>
              </a:rPr>
              <a:t>	</a:t>
            </a:r>
            <a:r>
              <a:rPr lang="en-US" spc="-30" dirty="0" smtClean="0">
                <a:cs typeface="Times New Roman"/>
              </a:rPr>
              <a:t>a</a:t>
            </a:r>
            <a:r>
              <a:rPr lang="en-US" spc="30" dirty="0" smtClean="0">
                <a:cs typeface="Times New Roman"/>
              </a:rPr>
              <a:t>r</a:t>
            </a:r>
            <a:r>
              <a:rPr lang="en-US" spc="10" dirty="0" smtClean="0">
                <a:cs typeface="Times New Roman"/>
              </a:rPr>
              <a:t>e</a:t>
            </a:r>
            <a:r>
              <a:rPr lang="en-US" dirty="0" smtClean="0">
                <a:cs typeface="Times New Roman"/>
              </a:rPr>
              <a:t>	</a:t>
            </a:r>
            <a:r>
              <a:rPr lang="en-US" spc="45" dirty="0" smtClean="0">
                <a:cs typeface="Times New Roman"/>
              </a:rPr>
              <a:t>d</a:t>
            </a:r>
            <a:r>
              <a:rPr lang="en-US" spc="-50" dirty="0" smtClean="0">
                <a:cs typeface="Times New Roman"/>
              </a:rPr>
              <a:t>i</a:t>
            </a:r>
            <a:r>
              <a:rPr lang="en-US" spc="-30" dirty="0" smtClean="0">
                <a:cs typeface="Times New Roman"/>
              </a:rPr>
              <a:t>c</a:t>
            </a:r>
            <a:r>
              <a:rPr lang="en-US" spc="45" dirty="0" smtClean="0">
                <a:cs typeface="Times New Roman"/>
              </a:rPr>
              <a:t>h</a:t>
            </a:r>
            <a:r>
              <a:rPr lang="en-US" spc="-25" dirty="0" smtClean="0">
                <a:cs typeface="Times New Roman"/>
              </a:rPr>
              <a:t>o</a:t>
            </a:r>
            <a:r>
              <a:rPr lang="en-US" spc="20" dirty="0" smtClean="0">
                <a:cs typeface="Times New Roman"/>
              </a:rPr>
              <a:t>t</a:t>
            </a:r>
            <a:r>
              <a:rPr lang="en-US" spc="-25" dirty="0" smtClean="0">
                <a:cs typeface="Times New Roman"/>
              </a:rPr>
              <a:t>o</a:t>
            </a:r>
            <a:r>
              <a:rPr lang="en-US" dirty="0" smtClean="0">
                <a:cs typeface="Times New Roman"/>
              </a:rPr>
              <a:t>m</a:t>
            </a:r>
            <a:r>
              <a:rPr lang="en-US" spc="-25" dirty="0" smtClean="0">
                <a:cs typeface="Times New Roman"/>
              </a:rPr>
              <a:t>o</a:t>
            </a:r>
            <a:r>
              <a:rPr lang="en-US" spc="45" dirty="0" smtClean="0">
                <a:cs typeface="Times New Roman"/>
              </a:rPr>
              <a:t>u</a:t>
            </a:r>
            <a:r>
              <a:rPr lang="en-US" spc="30" dirty="0" smtClean="0">
                <a:cs typeface="Times New Roman"/>
              </a:rPr>
              <a:t>s</a:t>
            </a:r>
            <a:r>
              <a:rPr lang="en-US" spc="-50" dirty="0" smtClean="0">
                <a:cs typeface="Times New Roman"/>
              </a:rPr>
              <a:t>l</a:t>
            </a:r>
            <a:r>
              <a:rPr lang="en-US" spc="15" dirty="0" smtClean="0">
                <a:cs typeface="Times New Roman"/>
              </a:rPr>
              <a:t>y</a:t>
            </a:r>
            <a:r>
              <a:rPr lang="en-US" dirty="0" smtClean="0">
                <a:cs typeface="Times New Roman"/>
              </a:rPr>
              <a:t>	</a:t>
            </a:r>
            <a:r>
              <a:rPr lang="en-US" spc="-30" dirty="0" smtClean="0">
                <a:cs typeface="Times New Roman"/>
              </a:rPr>
              <a:t>c</a:t>
            </a:r>
            <a:r>
              <a:rPr lang="en-US" spc="-50" dirty="0" smtClean="0">
                <a:cs typeface="Times New Roman"/>
              </a:rPr>
              <a:t>l</a:t>
            </a:r>
            <a:r>
              <a:rPr lang="en-US" spc="40" dirty="0" smtClean="0">
                <a:cs typeface="Times New Roman"/>
              </a:rPr>
              <a:t>a</a:t>
            </a:r>
            <a:r>
              <a:rPr lang="en-US" spc="30" dirty="0" smtClean="0">
                <a:cs typeface="Times New Roman"/>
              </a:rPr>
              <a:t>ss</a:t>
            </a:r>
            <a:r>
              <a:rPr lang="en-US" spc="-50" dirty="0" smtClean="0">
                <a:cs typeface="Times New Roman"/>
              </a:rPr>
              <a:t>i</a:t>
            </a:r>
            <a:r>
              <a:rPr lang="en-US" spc="-40" dirty="0" smtClean="0">
                <a:cs typeface="Times New Roman"/>
              </a:rPr>
              <a:t>f</a:t>
            </a:r>
            <a:r>
              <a:rPr lang="en-US" spc="-50" dirty="0" smtClean="0">
                <a:cs typeface="Times New Roman"/>
              </a:rPr>
              <a:t>i</a:t>
            </a:r>
            <a:r>
              <a:rPr lang="en-US" spc="-30" dirty="0" smtClean="0">
                <a:cs typeface="Times New Roman"/>
              </a:rPr>
              <a:t>e</a:t>
            </a:r>
            <a:r>
              <a:rPr lang="en-US" spc="15" dirty="0" smtClean="0">
                <a:cs typeface="Times New Roman"/>
              </a:rPr>
              <a:t>d</a:t>
            </a:r>
            <a:r>
              <a:rPr lang="en-US" dirty="0" smtClean="0">
                <a:cs typeface="Times New Roman"/>
              </a:rPr>
              <a:t>	</a:t>
            </a:r>
            <a:r>
              <a:rPr lang="en-US" spc="20" dirty="0" smtClean="0">
                <a:cs typeface="Times New Roman"/>
              </a:rPr>
              <a:t>t</a:t>
            </a:r>
            <a:r>
              <a:rPr lang="en-US" spc="45" dirty="0" smtClean="0">
                <a:cs typeface="Times New Roman"/>
              </a:rPr>
              <a:t>h</a:t>
            </a:r>
            <a:r>
              <a:rPr lang="en-US" spc="-30" dirty="0" smtClean="0">
                <a:cs typeface="Times New Roman"/>
              </a:rPr>
              <a:t>e</a:t>
            </a:r>
            <a:r>
              <a:rPr lang="en-US" spc="15" dirty="0" smtClean="0">
                <a:cs typeface="Times New Roman"/>
              </a:rPr>
              <a:t>n</a:t>
            </a:r>
            <a:r>
              <a:rPr lang="en-US" dirty="0" smtClean="0">
                <a:cs typeface="Times New Roman"/>
              </a:rPr>
              <a:t>	</a:t>
            </a:r>
            <a:r>
              <a:rPr lang="en-US" spc="-55" dirty="0" smtClean="0">
                <a:cs typeface="Times New Roman"/>
              </a:rPr>
              <a:t>i</a:t>
            </a:r>
            <a:r>
              <a:rPr lang="en-US" spc="5" dirty="0" smtClean="0">
                <a:cs typeface="Times New Roman"/>
              </a:rPr>
              <a:t>t</a:t>
            </a:r>
            <a:r>
              <a:rPr lang="en-US" dirty="0" smtClean="0">
                <a:cs typeface="Times New Roman"/>
              </a:rPr>
              <a:t>	</a:t>
            </a:r>
            <a:r>
              <a:rPr lang="en-US" spc="-55" dirty="0" smtClean="0">
                <a:cs typeface="Times New Roman"/>
              </a:rPr>
              <a:t>is  </a:t>
            </a:r>
            <a:r>
              <a:rPr lang="en-US" spc="-15" dirty="0" smtClean="0">
                <a:cs typeface="Times New Roman"/>
              </a:rPr>
              <a:t>called</a:t>
            </a:r>
            <a:r>
              <a:rPr lang="en-US" spc="-20" dirty="0" smtClean="0">
                <a:cs typeface="Times New Roman"/>
              </a:rPr>
              <a:t> </a:t>
            </a:r>
            <a:r>
              <a:rPr lang="en-US" spc="25" dirty="0" smtClean="0">
                <a:cs typeface="Times New Roman"/>
              </a:rPr>
              <a:t>as</a:t>
            </a:r>
            <a:r>
              <a:rPr lang="en-US" spc="-25" dirty="0" smtClean="0">
                <a:cs typeface="Times New Roman"/>
              </a:rPr>
              <a:t> </a:t>
            </a:r>
            <a:r>
              <a:rPr lang="en-US" spc="20" dirty="0" smtClean="0">
                <a:cs typeface="Times New Roman"/>
              </a:rPr>
              <a:t>(2</a:t>
            </a:r>
            <a:r>
              <a:rPr lang="en-US" spc="-90" dirty="0" smtClean="0">
                <a:cs typeface="Times New Roman"/>
              </a:rPr>
              <a:t> </a:t>
            </a:r>
            <a:r>
              <a:rPr lang="en-US" spc="20" dirty="0" smtClean="0">
                <a:cs typeface="Times New Roman"/>
              </a:rPr>
              <a:t>X</a:t>
            </a:r>
            <a:r>
              <a:rPr lang="en-US" dirty="0" smtClean="0">
                <a:cs typeface="Times New Roman"/>
              </a:rPr>
              <a:t> </a:t>
            </a:r>
            <a:r>
              <a:rPr lang="en-US" spc="30" dirty="0" smtClean="0">
                <a:cs typeface="Times New Roman"/>
              </a:rPr>
              <a:t>2)</a:t>
            </a:r>
            <a:r>
              <a:rPr lang="en-US" spc="-105" dirty="0" smtClean="0">
                <a:cs typeface="Times New Roman"/>
              </a:rPr>
              <a:t> </a:t>
            </a:r>
            <a:r>
              <a:rPr lang="en-US" spc="-5" dirty="0" smtClean="0">
                <a:cs typeface="Times New Roman"/>
              </a:rPr>
              <a:t>contingency</a:t>
            </a:r>
            <a:r>
              <a:rPr lang="en-US" spc="-15" dirty="0" smtClean="0">
                <a:cs typeface="Times New Roman"/>
              </a:rPr>
              <a:t> </a:t>
            </a:r>
            <a:r>
              <a:rPr lang="en-US" spc="5" dirty="0" smtClean="0">
                <a:cs typeface="Times New Roman"/>
              </a:rPr>
              <a:t>table.</a:t>
            </a:r>
            <a:endParaRPr lang="en-US" dirty="0" smtClean="0">
              <a:cs typeface="Times New Roman"/>
            </a:endParaRPr>
          </a:p>
          <a:p>
            <a:pPr>
              <a:lnSpc>
                <a:spcPct val="100000"/>
              </a:lnSpc>
              <a:spcBef>
                <a:spcPts val="5"/>
              </a:spcBef>
              <a:buFont typeface="Wingdings"/>
              <a:buChar char=""/>
            </a:pPr>
            <a:endParaRPr lang="en-US" dirty="0" smtClean="0">
              <a:cs typeface="Times New Roman"/>
            </a:endParaRPr>
          </a:p>
          <a:p>
            <a:pPr marL="279400" marR="8890" indent="-267335">
              <a:lnSpc>
                <a:spcPts val="2850"/>
              </a:lnSpc>
              <a:buSzPct val="69230"/>
              <a:buFont typeface="Wingdings"/>
              <a:buChar char=""/>
              <a:tabLst>
                <a:tab pos="280035" algn="l"/>
                <a:tab pos="1719580" algn="l"/>
                <a:tab pos="4808855" algn="l"/>
                <a:tab pos="6115050" algn="l"/>
              </a:tabLst>
            </a:pPr>
            <a:r>
              <a:rPr lang="en-US" spc="-20" dirty="0" smtClean="0">
                <a:cs typeface="Times New Roman"/>
              </a:rPr>
              <a:t>If</a:t>
            </a:r>
            <a:r>
              <a:rPr lang="en-US" spc="280" dirty="0" smtClean="0">
                <a:cs typeface="Times New Roman"/>
              </a:rPr>
              <a:t> </a:t>
            </a:r>
            <a:r>
              <a:rPr lang="en-US" spc="25" dirty="0" smtClean="0">
                <a:cs typeface="Times New Roman"/>
              </a:rPr>
              <a:t>at</a:t>
            </a:r>
            <a:r>
              <a:rPr lang="en-US" spc="355" dirty="0" smtClean="0">
                <a:cs typeface="Times New Roman"/>
              </a:rPr>
              <a:t> </a:t>
            </a:r>
            <a:r>
              <a:rPr lang="en-US" dirty="0" smtClean="0">
                <a:cs typeface="Times New Roman"/>
              </a:rPr>
              <a:t>least	</a:t>
            </a:r>
            <a:r>
              <a:rPr lang="en-US" spc="10" dirty="0" smtClean="0">
                <a:cs typeface="Times New Roman"/>
              </a:rPr>
              <a:t>one</a:t>
            </a:r>
            <a:r>
              <a:rPr lang="en-US" spc="295" dirty="0" smtClean="0">
                <a:cs typeface="Times New Roman"/>
              </a:rPr>
              <a:t> </a:t>
            </a:r>
            <a:r>
              <a:rPr lang="en-US" spc="-10" dirty="0" smtClean="0">
                <a:cs typeface="Times New Roman"/>
              </a:rPr>
              <a:t>of</a:t>
            </a:r>
            <a:r>
              <a:rPr lang="en-US" spc="275" dirty="0" smtClean="0">
                <a:cs typeface="Times New Roman"/>
              </a:rPr>
              <a:t> </a:t>
            </a:r>
            <a:r>
              <a:rPr lang="en-US" spc="25" dirty="0" smtClean="0">
                <a:cs typeface="Times New Roman"/>
              </a:rPr>
              <a:t>the</a:t>
            </a:r>
            <a:r>
              <a:rPr lang="en-US" spc="220" dirty="0" smtClean="0">
                <a:cs typeface="Times New Roman"/>
              </a:rPr>
              <a:t> </a:t>
            </a:r>
            <a:r>
              <a:rPr lang="en-US" spc="5" dirty="0" smtClean="0">
                <a:cs typeface="Times New Roman"/>
              </a:rPr>
              <a:t>attribute</a:t>
            </a:r>
            <a:r>
              <a:rPr lang="en-US" spc="310" dirty="0" smtClean="0">
                <a:cs typeface="Times New Roman"/>
              </a:rPr>
              <a:t> </a:t>
            </a:r>
            <a:r>
              <a:rPr lang="en-US" spc="-25" dirty="0" smtClean="0">
                <a:cs typeface="Times New Roman"/>
              </a:rPr>
              <a:t>is	</a:t>
            </a:r>
            <a:r>
              <a:rPr lang="en-US" spc="-20" dirty="0" smtClean="0">
                <a:cs typeface="Times New Roman"/>
              </a:rPr>
              <a:t>manifold	</a:t>
            </a:r>
            <a:r>
              <a:rPr lang="en-US" spc="10" dirty="0" smtClean="0">
                <a:cs typeface="Times New Roman"/>
              </a:rPr>
              <a:t>then</a:t>
            </a:r>
            <a:r>
              <a:rPr lang="en-US" spc="265" dirty="0" smtClean="0">
                <a:cs typeface="Times New Roman"/>
              </a:rPr>
              <a:t> </a:t>
            </a:r>
            <a:r>
              <a:rPr lang="en-US" dirty="0" smtClean="0">
                <a:cs typeface="Times New Roman"/>
              </a:rPr>
              <a:t>table</a:t>
            </a:r>
            <a:r>
              <a:rPr lang="en-US" spc="270" dirty="0" smtClean="0">
                <a:cs typeface="Times New Roman"/>
              </a:rPr>
              <a:t> </a:t>
            </a:r>
            <a:r>
              <a:rPr lang="en-US" spc="-5" dirty="0" smtClean="0">
                <a:cs typeface="Times New Roman"/>
              </a:rPr>
              <a:t>will</a:t>
            </a:r>
            <a:r>
              <a:rPr lang="en-US" spc="254" dirty="0" smtClean="0">
                <a:cs typeface="Times New Roman"/>
              </a:rPr>
              <a:t> </a:t>
            </a:r>
            <a:r>
              <a:rPr lang="en-US" spc="45" dirty="0" smtClean="0">
                <a:cs typeface="Times New Roman"/>
              </a:rPr>
              <a:t>be </a:t>
            </a:r>
            <a:r>
              <a:rPr lang="en-US" spc="-635" dirty="0" smtClean="0">
                <a:cs typeface="Times New Roman"/>
              </a:rPr>
              <a:t> </a:t>
            </a:r>
            <a:r>
              <a:rPr lang="en-US" dirty="0" smtClean="0">
                <a:cs typeface="Times New Roman"/>
              </a:rPr>
              <a:t>termed</a:t>
            </a:r>
            <a:r>
              <a:rPr lang="en-US" spc="-90" dirty="0" smtClean="0">
                <a:cs typeface="Times New Roman"/>
              </a:rPr>
              <a:t> </a:t>
            </a:r>
            <a:r>
              <a:rPr lang="en-US" spc="25" dirty="0" smtClean="0">
                <a:cs typeface="Times New Roman"/>
              </a:rPr>
              <a:t>as</a:t>
            </a:r>
            <a:r>
              <a:rPr lang="en-US" spc="-100" dirty="0" smtClean="0">
                <a:cs typeface="Times New Roman"/>
              </a:rPr>
              <a:t> </a:t>
            </a:r>
            <a:r>
              <a:rPr lang="en-US" spc="25" dirty="0" smtClean="0">
                <a:cs typeface="Times New Roman"/>
              </a:rPr>
              <a:t>(m</a:t>
            </a:r>
            <a:r>
              <a:rPr lang="en-US" spc="-65" dirty="0" smtClean="0">
                <a:cs typeface="Times New Roman"/>
              </a:rPr>
              <a:t> </a:t>
            </a:r>
            <a:r>
              <a:rPr lang="en-US" spc="10" dirty="0" smtClean="0">
                <a:cs typeface="Times New Roman"/>
              </a:rPr>
              <a:t>x</a:t>
            </a:r>
            <a:r>
              <a:rPr lang="en-US" spc="-15" dirty="0" smtClean="0">
                <a:cs typeface="Times New Roman"/>
              </a:rPr>
              <a:t> </a:t>
            </a:r>
            <a:r>
              <a:rPr lang="en-US" spc="25" dirty="0" smtClean="0">
                <a:cs typeface="Times New Roman"/>
              </a:rPr>
              <a:t>n)</a:t>
            </a:r>
            <a:r>
              <a:rPr lang="en-US" spc="-30" dirty="0" smtClean="0">
                <a:cs typeface="Times New Roman"/>
              </a:rPr>
              <a:t> </a:t>
            </a:r>
            <a:r>
              <a:rPr lang="en-US" spc="-5" dirty="0" smtClean="0">
                <a:cs typeface="Times New Roman"/>
              </a:rPr>
              <a:t>contingency</a:t>
            </a:r>
            <a:r>
              <a:rPr lang="en-US" spc="-10" dirty="0" smtClean="0">
                <a:cs typeface="Times New Roman"/>
              </a:rPr>
              <a:t> </a:t>
            </a:r>
            <a:r>
              <a:rPr lang="en-US" spc="15" dirty="0" smtClean="0">
                <a:cs typeface="Times New Roman"/>
              </a:rPr>
              <a:t>table</a:t>
            </a:r>
            <a:endParaRPr lang="en-US" dirty="0" smtClean="0">
              <a:cs typeface="Times New Roman"/>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a:bodyPr>
          <a:lstStyle/>
          <a:p>
            <a:endParaRPr lang="en-US" sz="2800" b="1" dirty="0">
              <a:solidFill>
                <a:srgbClr val="FF0000"/>
              </a:solidFill>
              <a:latin typeface="Cambria" pitchFamily="18" charset="0"/>
            </a:endParaRPr>
          </a:p>
        </p:txBody>
      </p:sp>
      <p:sp>
        <p:nvSpPr>
          <p:cNvPr id="3" name="Content Placeholder 2"/>
          <p:cNvSpPr>
            <a:spLocks noGrp="1"/>
          </p:cNvSpPr>
          <p:nvPr>
            <p:ph idx="1"/>
          </p:nvPr>
        </p:nvSpPr>
        <p:spPr>
          <a:xfrm>
            <a:off x="457200" y="762000"/>
            <a:ext cx="8229600" cy="5562600"/>
          </a:xfrm>
        </p:spPr>
        <p:txBody>
          <a:bodyPr>
            <a:normAutofit/>
          </a:bodyPr>
          <a:lstStyle/>
          <a:p>
            <a:r>
              <a:rPr lang="en-US" sz="2400" b="1" dirty="0" err="1" smtClean="0">
                <a:solidFill>
                  <a:srgbClr val="FF0000"/>
                </a:solidFill>
              </a:rPr>
              <a:t>BiVariate</a:t>
            </a:r>
            <a:r>
              <a:rPr lang="en-US" sz="2400" b="1" dirty="0" smtClean="0">
                <a:solidFill>
                  <a:srgbClr val="FF0000"/>
                </a:solidFill>
              </a:rPr>
              <a:t> Data</a:t>
            </a:r>
            <a:r>
              <a:rPr lang="en-US" sz="2400" b="1" dirty="0" smtClean="0">
                <a:solidFill>
                  <a:srgbClr val="FF0000"/>
                </a:solidFill>
              </a:rPr>
              <a:t>: </a:t>
            </a:r>
            <a:r>
              <a:rPr lang="en-US" sz="2400" dirty="0" err="1" smtClean="0">
                <a:cs typeface="Times New Roman" pitchFamily="18" charset="0"/>
              </a:rPr>
              <a:t>Bivariate</a:t>
            </a:r>
            <a:r>
              <a:rPr lang="en-US" sz="2400" dirty="0" smtClean="0">
                <a:cs typeface="Times New Roman" pitchFamily="18" charset="0"/>
              </a:rPr>
              <a:t> </a:t>
            </a:r>
            <a:r>
              <a:rPr lang="en-US" sz="2400" dirty="0" smtClean="0">
                <a:cs typeface="Times New Roman" pitchFamily="18" charset="0"/>
              </a:rPr>
              <a:t>data is data that has been collected in two variables, and each data point in one variable has a corresponding data point in the other value. We normally collect </a:t>
            </a:r>
            <a:r>
              <a:rPr lang="en-US" sz="2400" dirty="0" err="1" smtClean="0">
                <a:cs typeface="Times New Roman" pitchFamily="18" charset="0"/>
              </a:rPr>
              <a:t>bivariate</a:t>
            </a:r>
            <a:r>
              <a:rPr lang="en-US" sz="2400" dirty="0" smtClean="0">
                <a:cs typeface="Times New Roman" pitchFamily="18" charset="0"/>
              </a:rPr>
              <a:t> data to try and investigate the relationship between the two variables and then use this relationship to inform future decisions</a:t>
            </a:r>
            <a:r>
              <a:rPr lang="en-US" sz="2400" dirty="0" smtClean="0">
                <a:cs typeface="Times New Roman" pitchFamily="18" charset="0"/>
              </a:rPr>
              <a:t>.</a:t>
            </a:r>
          </a:p>
          <a:p>
            <a:endParaRPr lang="en-US" sz="2400" dirty="0" smtClean="0">
              <a:cs typeface="Times New Roman" pitchFamily="18" charset="0"/>
            </a:endParaRPr>
          </a:p>
          <a:p>
            <a:r>
              <a:rPr lang="en-US" sz="2400" b="1" dirty="0" smtClean="0"/>
              <a:t>Scattered </a:t>
            </a:r>
            <a:r>
              <a:rPr lang="en-US" sz="2400" b="1" dirty="0" smtClean="0"/>
              <a:t>Diagram</a:t>
            </a:r>
            <a:r>
              <a:rPr lang="en-US" sz="2400" b="1" dirty="0" smtClean="0"/>
              <a:t>:</a:t>
            </a:r>
            <a:r>
              <a:rPr lang="en-US" sz="2400" dirty="0" smtClean="0"/>
              <a:t> </a:t>
            </a:r>
            <a:r>
              <a:rPr lang="en-US" sz="2400" dirty="0" smtClean="0">
                <a:cs typeface="Times New Roman" pitchFamily="18" charset="0"/>
              </a:rPr>
              <a:t>A scatter diagram is used to examine the relationship between both the axes (X and Y) with one variable. In the graph, if the variables are correlated, then the point drops along a curve or line. A scatter diagram or scatter plot gives an idea of the nature of relationship.</a:t>
            </a:r>
            <a:endParaRPr lang="en-US" sz="2400" dirty="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a:bodyPr>
          <a:lstStyle/>
          <a:p>
            <a:r>
              <a:rPr lang="en-US" sz="2800" b="1" spc="5" dirty="0" smtClean="0">
                <a:solidFill>
                  <a:srgbClr val="FF0000"/>
                </a:solidFill>
              </a:rPr>
              <a:t>R</a:t>
            </a:r>
            <a:r>
              <a:rPr lang="en-US" sz="2800" b="1" spc="20" dirty="0" smtClean="0">
                <a:solidFill>
                  <a:srgbClr val="FF0000"/>
                </a:solidFill>
              </a:rPr>
              <a:t>EL</a:t>
            </a:r>
            <a:r>
              <a:rPr lang="en-US" sz="2800" b="1" spc="-220" dirty="0" smtClean="0">
                <a:solidFill>
                  <a:srgbClr val="FF0000"/>
                </a:solidFill>
              </a:rPr>
              <a:t>A</a:t>
            </a:r>
            <a:r>
              <a:rPr lang="en-US" sz="2800" b="1" spc="20" dirty="0" smtClean="0">
                <a:solidFill>
                  <a:srgbClr val="FF0000"/>
                </a:solidFill>
              </a:rPr>
              <a:t>T</a:t>
            </a:r>
            <a:r>
              <a:rPr lang="en-US" sz="2800" b="1" spc="30" dirty="0" smtClean="0">
                <a:solidFill>
                  <a:srgbClr val="FF0000"/>
                </a:solidFill>
              </a:rPr>
              <a:t>I</a:t>
            </a:r>
            <a:r>
              <a:rPr lang="en-US" sz="2800" b="1" dirty="0" smtClean="0">
                <a:solidFill>
                  <a:srgbClr val="FF0000"/>
                </a:solidFill>
              </a:rPr>
              <a:t>ONS</a:t>
            </a:r>
            <a:r>
              <a:rPr lang="en-US" sz="2800" b="1" spc="-240" dirty="0" smtClean="0">
                <a:solidFill>
                  <a:srgbClr val="FF0000"/>
                </a:solidFill>
              </a:rPr>
              <a:t> </a:t>
            </a:r>
            <a:r>
              <a:rPr lang="en-US" sz="2800" b="1" spc="20" dirty="0" smtClean="0">
                <a:solidFill>
                  <a:srgbClr val="FF0000"/>
                </a:solidFill>
              </a:rPr>
              <a:t>BET</a:t>
            </a:r>
            <a:r>
              <a:rPr lang="en-US" sz="2800" b="1" dirty="0" smtClean="0">
                <a:solidFill>
                  <a:srgbClr val="FF0000"/>
                </a:solidFill>
              </a:rPr>
              <a:t>W</a:t>
            </a:r>
            <a:r>
              <a:rPr lang="en-US" sz="2800" b="1" spc="20" dirty="0" smtClean="0">
                <a:solidFill>
                  <a:srgbClr val="FF0000"/>
                </a:solidFill>
              </a:rPr>
              <a:t>EE</a:t>
            </a:r>
            <a:r>
              <a:rPr lang="en-US" sz="2800" b="1" dirty="0" smtClean="0">
                <a:solidFill>
                  <a:srgbClr val="FF0000"/>
                </a:solidFill>
              </a:rPr>
              <a:t>N</a:t>
            </a:r>
            <a:r>
              <a:rPr lang="en-US" sz="2800" b="1" spc="-70" dirty="0" smtClean="0">
                <a:solidFill>
                  <a:srgbClr val="FF0000"/>
                </a:solidFill>
              </a:rPr>
              <a:t> </a:t>
            </a:r>
            <a:r>
              <a:rPr lang="en-US" sz="2800" b="1" spc="5" dirty="0" smtClean="0">
                <a:solidFill>
                  <a:srgbClr val="FF0000"/>
                </a:solidFill>
              </a:rPr>
              <a:t>C</a:t>
            </a:r>
            <a:r>
              <a:rPr lang="en-US" sz="2800" b="1" spc="20" dirty="0" smtClean="0">
                <a:solidFill>
                  <a:srgbClr val="FF0000"/>
                </a:solidFill>
              </a:rPr>
              <a:t>L</a:t>
            </a:r>
            <a:r>
              <a:rPr lang="en-US" sz="2800" b="1" spc="5" dirty="0" smtClean="0">
                <a:solidFill>
                  <a:srgbClr val="FF0000"/>
                </a:solidFill>
              </a:rPr>
              <a:t>A</a:t>
            </a:r>
            <a:r>
              <a:rPr lang="en-US" sz="2800" b="1" spc="-20" dirty="0" smtClean="0">
                <a:solidFill>
                  <a:srgbClr val="FF0000"/>
                </a:solidFill>
              </a:rPr>
              <a:t>S</a:t>
            </a:r>
            <a:r>
              <a:rPr lang="en-US" sz="2800" b="1" dirty="0" smtClean="0">
                <a:solidFill>
                  <a:srgbClr val="FF0000"/>
                </a:solidFill>
              </a:rPr>
              <a:t>S</a:t>
            </a:r>
            <a:r>
              <a:rPr lang="en-US" sz="2800" b="1" spc="-90" dirty="0" smtClean="0">
                <a:solidFill>
                  <a:srgbClr val="FF0000"/>
                </a:solidFill>
              </a:rPr>
              <a:t> </a:t>
            </a:r>
            <a:r>
              <a:rPr lang="en-US" sz="2800" b="1" spc="35" dirty="0" smtClean="0">
                <a:solidFill>
                  <a:srgbClr val="FF0000"/>
                </a:solidFill>
              </a:rPr>
              <a:t>F</a:t>
            </a:r>
            <a:r>
              <a:rPr lang="en-US" sz="2800" b="1" spc="5" dirty="0" smtClean="0">
                <a:solidFill>
                  <a:srgbClr val="FF0000"/>
                </a:solidFill>
              </a:rPr>
              <a:t>R</a:t>
            </a:r>
            <a:r>
              <a:rPr lang="en-US" sz="2800" b="1" spc="20" dirty="0" smtClean="0">
                <a:solidFill>
                  <a:srgbClr val="FF0000"/>
                </a:solidFill>
              </a:rPr>
              <a:t>E</a:t>
            </a:r>
            <a:r>
              <a:rPr lang="en-US" sz="2800" b="1" dirty="0" smtClean="0">
                <a:solidFill>
                  <a:srgbClr val="FF0000"/>
                </a:solidFill>
              </a:rPr>
              <a:t>QU</a:t>
            </a:r>
            <a:r>
              <a:rPr lang="en-US" sz="2800" b="1" spc="20" dirty="0" smtClean="0">
                <a:solidFill>
                  <a:srgbClr val="FF0000"/>
                </a:solidFill>
              </a:rPr>
              <a:t>E</a:t>
            </a:r>
            <a:r>
              <a:rPr lang="en-US" sz="2800" b="1" spc="5" dirty="0" smtClean="0">
                <a:solidFill>
                  <a:srgbClr val="FF0000"/>
                </a:solidFill>
              </a:rPr>
              <a:t>NC</a:t>
            </a:r>
            <a:r>
              <a:rPr lang="en-US" sz="2800" b="1" spc="30" dirty="0" smtClean="0">
                <a:solidFill>
                  <a:srgbClr val="FF0000"/>
                </a:solidFill>
              </a:rPr>
              <a:t>I</a:t>
            </a:r>
            <a:r>
              <a:rPr lang="en-US" sz="2800" b="1" spc="20" dirty="0" smtClean="0">
                <a:solidFill>
                  <a:srgbClr val="FF0000"/>
                </a:solidFill>
              </a:rPr>
              <a:t>E</a:t>
            </a:r>
            <a:r>
              <a:rPr lang="en-US" sz="2800" b="1" dirty="0" smtClean="0">
                <a:solidFill>
                  <a:srgbClr val="FF0000"/>
                </a:solidFill>
              </a:rPr>
              <a:t>S</a:t>
            </a:r>
            <a:endParaRPr lang="en-US" sz="2800" b="1" dirty="0">
              <a:solidFill>
                <a:srgbClr val="FF0000"/>
              </a:solidFill>
              <a:latin typeface="+mn-lt"/>
            </a:endParaRPr>
          </a:p>
        </p:txBody>
      </p:sp>
      <p:sp>
        <p:nvSpPr>
          <p:cNvPr id="3" name="Content Placeholder 2"/>
          <p:cNvSpPr>
            <a:spLocks noGrp="1"/>
          </p:cNvSpPr>
          <p:nvPr>
            <p:ph idx="1"/>
          </p:nvPr>
        </p:nvSpPr>
        <p:spPr>
          <a:xfrm>
            <a:off x="457200" y="1143000"/>
            <a:ext cx="8229600" cy="5181600"/>
          </a:xfrm>
        </p:spPr>
        <p:txBody>
          <a:bodyPr>
            <a:normAutofit fontScale="70000" lnSpcReduction="20000"/>
          </a:bodyPr>
          <a:lstStyle/>
          <a:p>
            <a:pPr fontAlgn="t"/>
            <a:r>
              <a:rPr lang="en-US" dirty="0" smtClean="0"/>
              <a:t>N = (A) + (B) + (C) + (α) + (β) + (γ)</a:t>
            </a:r>
          </a:p>
          <a:p>
            <a:pPr fontAlgn="t"/>
            <a:r>
              <a:rPr lang="en-US" dirty="0" smtClean="0"/>
              <a:t>(A) = (AB) + (</a:t>
            </a:r>
            <a:r>
              <a:rPr lang="en-US" dirty="0" err="1" smtClean="0"/>
              <a:t>Aβ</a:t>
            </a:r>
            <a:r>
              <a:rPr lang="en-US" dirty="0" smtClean="0"/>
              <a:t>),</a:t>
            </a:r>
          </a:p>
          <a:p>
            <a:pPr fontAlgn="t"/>
            <a:r>
              <a:rPr lang="en-US" dirty="0" smtClean="0"/>
              <a:t>(α) = (</a:t>
            </a:r>
            <a:r>
              <a:rPr lang="en-US" dirty="0" err="1" smtClean="0"/>
              <a:t>αB</a:t>
            </a:r>
            <a:r>
              <a:rPr lang="en-US" dirty="0" smtClean="0"/>
              <a:t>) + (</a:t>
            </a:r>
            <a:r>
              <a:rPr lang="en-US" dirty="0" err="1" smtClean="0"/>
              <a:t>αβ</a:t>
            </a:r>
            <a:r>
              <a:rPr lang="en-US" dirty="0" smtClean="0"/>
              <a:t>)</a:t>
            </a:r>
          </a:p>
          <a:p>
            <a:pPr fontAlgn="t"/>
            <a:r>
              <a:rPr lang="en-US" dirty="0" smtClean="0"/>
              <a:t>(B) = (AB) + (</a:t>
            </a:r>
            <a:r>
              <a:rPr lang="en-US" dirty="0" err="1" smtClean="0"/>
              <a:t>αB</a:t>
            </a:r>
            <a:r>
              <a:rPr lang="en-US" dirty="0" smtClean="0"/>
              <a:t>)</a:t>
            </a:r>
          </a:p>
          <a:p>
            <a:pPr fontAlgn="t"/>
            <a:r>
              <a:rPr lang="en-US" dirty="0" smtClean="0"/>
              <a:t>(β)  = (</a:t>
            </a:r>
            <a:r>
              <a:rPr lang="en-US" dirty="0" err="1" smtClean="0"/>
              <a:t>Aβ</a:t>
            </a:r>
            <a:r>
              <a:rPr lang="en-US" dirty="0" smtClean="0"/>
              <a:t>) + (</a:t>
            </a:r>
            <a:r>
              <a:rPr lang="en-US" dirty="0" err="1" smtClean="0"/>
              <a:t>αβ</a:t>
            </a:r>
            <a:r>
              <a:rPr lang="en-US" dirty="0" smtClean="0"/>
              <a:t>)</a:t>
            </a:r>
          </a:p>
          <a:p>
            <a:pPr fontAlgn="t"/>
            <a:r>
              <a:rPr lang="en-US" dirty="0" smtClean="0"/>
              <a:t>(AB) = (ABC) + (</a:t>
            </a:r>
            <a:r>
              <a:rPr lang="en-US" dirty="0" err="1" smtClean="0"/>
              <a:t>ABγ</a:t>
            </a:r>
            <a:r>
              <a:rPr lang="en-US" dirty="0" smtClean="0"/>
              <a:t>)</a:t>
            </a:r>
          </a:p>
          <a:p>
            <a:pPr fontAlgn="t"/>
            <a:r>
              <a:rPr lang="en-US" dirty="0" smtClean="0"/>
              <a:t>(</a:t>
            </a:r>
            <a:r>
              <a:rPr lang="en-US" dirty="0" err="1" smtClean="0"/>
              <a:t>Aβ</a:t>
            </a:r>
            <a:r>
              <a:rPr lang="en-US" dirty="0" smtClean="0"/>
              <a:t>) = (</a:t>
            </a:r>
            <a:r>
              <a:rPr lang="en-US" dirty="0" err="1" smtClean="0"/>
              <a:t>AβC</a:t>
            </a:r>
            <a:r>
              <a:rPr lang="en-US" dirty="0" smtClean="0"/>
              <a:t>) + (</a:t>
            </a:r>
            <a:r>
              <a:rPr lang="en-US" dirty="0" err="1" smtClean="0"/>
              <a:t>Aβγ</a:t>
            </a:r>
            <a:r>
              <a:rPr lang="en-US" dirty="0" smtClean="0"/>
              <a:t>)</a:t>
            </a:r>
          </a:p>
          <a:p>
            <a:pPr fontAlgn="t"/>
            <a:r>
              <a:rPr lang="en-US" dirty="0" smtClean="0"/>
              <a:t>(</a:t>
            </a:r>
            <a:r>
              <a:rPr lang="en-US" dirty="0" err="1" smtClean="0"/>
              <a:t>αB</a:t>
            </a:r>
            <a:r>
              <a:rPr lang="en-US" dirty="0" smtClean="0"/>
              <a:t>) = (</a:t>
            </a:r>
            <a:r>
              <a:rPr lang="en-US" dirty="0" err="1" smtClean="0"/>
              <a:t>αBC</a:t>
            </a:r>
            <a:r>
              <a:rPr lang="en-US" dirty="0" smtClean="0"/>
              <a:t>) + (</a:t>
            </a:r>
            <a:r>
              <a:rPr lang="en-US" dirty="0" err="1" smtClean="0"/>
              <a:t>αBγ</a:t>
            </a:r>
            <a:r>
              <a:rPr lang="en-US" dirty="0" smtClean="0"/>
              <a:t>)</a:t>
            </a:r>
          </a:p>
          <a:p>
            <a:pPr fontAlgn="t"/>
            <a:r>
              <a:rPr lang="en-US" dirty="0" smtClean="0"/>
              <a:t>(</a:t>
            </a:r>
            <a:r>
              <a:rPr lang="en-US" dirty="0" err="1" smtClean="0"/>
              <a:t>αβ</a:t>
            </a:r>
            <a:r>
              <a:rPr lang="en-US" dirty="0" smtClean="0"/>
              <a:t>) = (</a:t>
            </a:r>
            <a:r>
              <a:rPr lang="en-US" dirty="0" err="1" smtClean="0"/>
              <a:t>αβC</a:t>
            </a:r>
            <a:r>
              <a:rPr lang="en-US" dirty="0" smtClean="0"/>
              <a:t>) + (</a:t>
            </a:r>
            <a:r>
              <a:rPr lang="en-US" dirty="0" err="1" smtClean="0"/>
              <a:t>αβγ</a:t>
            </a:r>
            <a:r>
              <a:rPr lang="en-US" dirty="0" smtClean="0"/>
              <a:t>)</a:t>
            </a:r>
          </a:p>
          <a:p>
            <a:pPr fontAlgn="t"/>
            <a:r>
              <a:rPr lang="en-US" dirty="0" smtClean="0"/>
              <a:t>(AC) = (ABC) + (</a:t>
            </a:r>
            <a:r>
              <a:rPr lang="en-US" dirty="0" err="1" smtClean="0"/>
              <a:t>AβC</a:t>
            </a:r>
            <a:r>
              <a:rPr lang="en-US" dirty="0" smtClean="0"/>
              <a:t>)</a:t>
            </a:r>
          </a:p>
          <a:p>
            <a:pPr fontAlgn="t"/>
            <a:r>
              <a:rPr lang="en-US" dirty="0" smtClean="0"/>
              <a:t>(A γ) = (</a:t>
            </a:r>
            <a:r>
              <a:rPr lang="en-US" dirty="0" err="1" smtClean="0"/>
              <a:t>ABγ</a:t>
            </a:r>
            <a:r>
              <a:rPr lang="en-US" dirty="0" smtClean="0"/>
              <a:t>) + (</a:t>
            </a:r>
            <a:r>
              <a:rPr lang="en-US" dirty="0" err="1" smtClean="0"/>
              <a:t>Aβγ</a:t>
            </a:r>
            <a:r>
              <a:rPr lang="en-US" dirty="0" smtClean="0"/>
              <a:t>)</a:t>
            </a:r>
          </a:p>
          <a:p>
            <a:pPr fontAlgn="t"/>
            <a:r>
              <a:rPr lang="en-US" dirty="0" smtClean="0"/>
              <a:t>(</a:t>
            </a:r>
            <a:r>
              <a:rPr lang="en-US" dirty="0" err="1" smtClean="0"/>
              <a:t>αC</a:t>
            </a:r>
            <a:r>
              <a:rPr lang="en-US" dirty="0" smtClean="0"/>
              <a:t>) = (</a:t>
            </a:r>
            <a:r>
              <a:rPr lang="en-US" dirty="0" err="1" smtClean="0"/>
              <a:t>αBC</a:t>
            </a:r>
            <a:r>
              <a:rPr lang="en-US" dirty="0" smtClean="0"/>
              <a:t>) + (</a:t>
            </a:r>
            <a:r>
              <a:rPr lang="en-US" dirty="0" err="1" smtClean="0"/>
              <a:t>αβC</a:t>
            </a:r>
            <a:r>
              <a:rPr lang="en-US" dirty="0" smtClean="0"/>
              <a:t>)</a:t>
            </a:r>
          </a:p>
          <a:p>
            <a:pPr fontAlgn="t"/>
            <a:r>
              <a:rPr lang="en-US" dirty="0" smtClean="0"/>
              <a:t>(α γ) = (</a:t>
            </a:r>
            <a:r>
              <a:rPr lang="en-US" dirty="0" err="1" smtClean="0"/>
              <a:t>αBγ</a:t>
            </a:r>
            <a:r>
              <a:rPr lang="en-US" dirty="0" smtClean="0"/>
              <a:t>) + (</a:t>
            </a:r>
            <a:r>
              <a:rPr lang="en-US" dirty="0" err="1" smtClean="0"/>
              <a:t>αβγ</a:t>
            </a:r>
            <a:r>
              <a:rPr lang="en-US" dirty="0" smtClean="0"/>
              <a:t>)</a:t>
            </a:r>
          </a:p>
          <a:p>
            <a:pPr fontAlgn="t"/>
            <a:r>
              <a:rPr lang="en-US" dirty="0" smtClean="0"/>
              <a:t>(BC) =(ABC) + (</a:t>
            </a:r>
            <a:r>
              <a:rPr lang="en-US" dirty="0" err="1" smtClean="0"/>
              <a:t>αBC</a:t>
            </a:r>
            <a:r>
              <a:rPr lang="en-US" dirty="0" smtClean="0"/>
              <a:t>)</a:t>
            </a:r>
          </a:p>
          <a:p>
            <a:pPr fontAlgn="t"/>
            <a:r>
              <a:rPr lang="en-US" dirty="0" smtClean="0"/>
              <a:t>(</a:t>
            </a:r>
            <a:r>
              <a:rPr lang="en-US" dirty="0" err="1" smtClean="0"/>
              <a:t>Bγ</a:t>
            </a:r>
            <a:r>
              <a:rPr lang="en-US" dirty="0" smtClean="0"/>
              <a:t>) = (</a:t>
            </a:r>
            <a:r>
              <a:rPr lang="en-US" dirty="0" err="1" smtClean="0"/>
              <a:t>ABγ</a:t>
            </a:r>
            <a:r>
              <a:rPr lang="en-US" dirty="0" smtClean="0"/>
              <a:t>) + (</a:t>
            </a:r>
            <a:r>
              <a:rPr lang="en-US" dirty="0" err="1" smtClean="0"/>
              <a:t>αBγ</a:t>
            </a:r>
            <a:r>
              <a:rPr lang="en-US" dirty="0" smtClean="0"/>
              <a:t>)</a:t>
            </a:r>
          </a:p>
          <a:p>
            <a:pPr fontAlgn="t"/>
            <a:r>
              <a:rPr lang="en-US" dirty="0" smtClean="0"/>
              <a:t>(</a:t>
            </a:r>
            <a:r>
              <a:rPr lang="en-US" dirty="0" err="1" smtClean="0"/>
              <a:t>βC</a:t>
            </a:r>
            <a:r>
              <a:rPr lang="en-US" dirty="0" smtClean="0"/>
              <a:t>) = (</a:t>
            </a:r>
            <a:r>
              <a:rPr lang="en-US" dirty="0" err="1" smtClean="0"/>
              <a:t>AβC</a:t>
            </a:r>
            <a:r>
              <a:rPr lang="en-US" dirty="0" smtClean="0"/>
              <a:t>) + (</a:t>
            </a:r>
            <a:r>
              <a:rPr lang="en-US" dirty="0" err="1" smtClean="0"/>
              <a:t>αβC</a:t>
            </a:r>
            <a:r>
              <a:rPr lang="en-US" dirty="0" smtClean="0"/>
              <a:t>)</a:t>
            </a:r>
          </a:p>
          <a:p>
            <a:pPr fontAlgn="t"/>
            <a:r>
              <a:rPr lang="en-US" dirty="0" smtClean="0"/>
              <a:t>(β γ) = (</a:t>
            </a:r>
            <a:r>
              <a:rPr lang="en-US" dirty="0" err="1" smtClean="0"/>
              <a:t>Aβγ</a:t>
            </a:r>
            <a:r>
              <a:rPr lang="en-US" dirty="0" smtClean="0"/>
              <a:t>) + (</a:t>
            </a:r>
            <a:r>
              <a:rPr lang="en-US" dirty="0" err="1" smtClean="0"/>
              <a:t>αβγ</a:t>
            </a:r>
            <a:r>
              <a:rPr lang="en-US" dirty="0" smtClean="0"/>
              <a:t>)</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spc="100" dirty="0" smtClean="0">
                <a:solidFill>
                  <a:srgbClr val="FF0000"/>
                </a:solidFill>
              </a:rPr>
              <a:t>M</a:t>
            </a:r>
            <a:r>
              <a:rPr lang="en-US" sz="3600" b="1" spc="35" dirty="0" smtClean="0">
                <a:solidFill>
                  <a:srgbClr val="FF0000"/>
                </a:solidFill>
              </a:rPr>
              <a:t>E</a:t>
            </a:r>
            <a:r>
              <a:rPr lang="en-US" sz="3600" b="1" spc="30" dirty="0" smtClean="0">
                <a:solidFill>
                  <a:srgbClr val="FF0000"/>
                </a:solidFill>
              </a:rPr>
              <a:t>A</a:t>
            </a:r>
            <a:r>
              <a:rPr lang="en-US" sz="3600" b="1" spc="40" dirty="0" smtClean="0">
                <a:solidFill>
                  <a:srgbClr val="FF0000"/>
                </a:solidFill>
              </a:rPr>
              <a:t>S</a:t>
            </a:r>
            <a:r>
              <a:rPr lang="en-US" sz="3600" b="1" spc="30" dirty="0" smtClean="0">
                <a:solidFill>
                  <a:srgbClr val="FF0000"/>
                </a:solidFill>
              </a:rPr>
              <a:t>UR</a:t>
            </a:r>
            <a:r>
              <a:rPr lang="en-US" sz="3600" b="1" spc="35" dirty="0" smtClean="0">
                <a:solidFill>
                  <a:srgbClr val="FF0000"/>
                </a:solidFill>
              </a:rPr>
              <a:t>E</a:t>
            </a:r>
            <a:r>
              <a:rPr lang="en-US" sz="3600" b="1" spc="10" dirty="0" smtClean="0">
                <a:solidFill>
                  <a:srgbClr val="FF0000"/>
                </a:solidFill>
              </a:rPr>
              <a:t>S</a:t>
            </a:r>
            <a:r>
              <a:rPr lang="en-US" sz="3600" b="1" spc="-130" dirty="0" smtClean="0">
                <a:solidFill>
                  <a:srgbClr val="FF0000"/>
                </a:solidFill>
              </a:rPr>
              <a:t> </a:t>
            </a:r>
            <a:r>
              <a:rPr lang="en-US" sz="3600" b="1" spc="30" dirty="0" smtClean="0">
                <a:solidFill>
                  <a:srgbClr val="FF0000"/>
                </a:solidFill>
              </a:rPr>
              <a:t>O</a:t>
            </a:r>
            <a:r>
              <a:rPr lang="en-US" sz="3600" b="1" spc="15" dirty="0" smtClean="0">
                <a:solidFill>
                  <a:srgbClr val="FF0000"/>
                </a:solidFill>
              </a:rPr>
              <a:t>F</a:t>
            </a:r>
            <a:r>
              <a:rPr lang="en-US" sz="3600" b="1" spc="-204" dirty="0" smtClean="0">
                <a:solidFill>
                  <a:srgbClr val="FF0000"/>
                </a:solidFill>
              </a:rPr>
              <a:t> </a:t>
            </a:r>
            <a:r>
              <a:rPr lang="en-US" sz="3600" b="1" spc="30" dirty="0" smtClean="0">
                <a:solidFill>
                  <a:srgbClr val="FF0000"/>
                </a:solidFill>
              </a:rPr>
              <a:t>A</a:t>
            </a:r>
            <a:r>
              <a:rPr lang="en-US" sz="3600" b="1" spc="40" dirty="0" smtClean="0">
                <a:solidFill>
                  <a:srgbClr val="FF0000"/>
                </a:solidFill>
              </a:rPr>
              <a:t>SS</a:t>
            </a:r>
            <a:r>
              <a:rPr lang="en-US" sz="3600" b="1" spc="30" dirty="0" smtClean="0">
                <a:solidFill>
                  <a:srgbClr val="FF0000"/>
                </a:solidFill>
              </a:rPr>
              <a:t>OC</a:t>
            </a:r>
            <a:r>
              <a:rPr lang="en-US" sz="3600" b="1" spc="-95" dirty="0" smtClean="0">
                <a:solidFill>
                  <a:srgbClr val="FF0000"/>
                </a:solidFill>
              </a:rPr>
              <a:t>I</a:t>
            </a:r>
            <a:r>
              <a:rPr lang="en-US" sz="3600" b="1" spc="-190" dirty="0" smtClean="0">
                <a:solidFill>
                  <a:srgbClr val="FF0000"/>
                </a:solidFill>
              </a:rPr>
              <a:t>A</a:t>
            </a:r>
            <a:r>
              <a:rPr lang="en-US" sz="3600" b="1" spc="35" dirty="0" smtClean="0">
                <a:solidFill>
                  <a:srgbClr val="FF0000"/>
                </a:solidFill>
              </a:rPr>
              <a:t>T</a:t>
            </a:r>
            <a:r>
              <a:rPr lang="en-US" sz="3600" b="1" spc="-95" dirty="0" smtClean="0">
                <a:solidFill>
                  <a:srgbClr val="FF0000"/>
                </a:solidFill>
              </a:rPr>
              <a:t>I</a:t>
            </a:r>
            <a:r>
              <a:rPr lang="en-US" sz="3600" b="1" spc="30" dirty="0" smtClean="0">
                <a:solidFill>
                  <a:srgbClr val="FF0000"/>
                </a:solidFill>
              </a:rPr>
              <a:t>O</a:t>
            </a:r>
            <a:r>
              <a:rPr lang="en-US" sz="3600" b="1" spc="15" dirty="0" smtClean="0">
                <a:solidFill>
                  <a:srgbClr val="FF0000"/>
                </a:solidFill>
              </a:rPr>
              <a:t>N</a:t>
            </a:r>
            <a:endParaRPr lang="en-US" sz="3600" b="1"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pPr marL="12700" marR="5080" algn="just">
              <a:lnSpc>
                <a:spcPct val="100400"/>
              </a:lnSpc>
              <a:spcBef>
                <a:spcPts val="90"/>
              </a:spcBef>
            </a:pPr>
            <a:r>
              <a:rPr lang="en-US" sz="2800" spc="-95" dirty="0" smtClean="0">
                <a:latin typeface="Times New Roman"/>
                <a:cs typeface="Times New Roman"/>
              </a:rPr>
              <a:t>To</a:t>
            </a:r>
            <a:r>
              <a:rPr lang="en-US" sz="2800" spc="-90" dirty="0" smtClean="0">
                <a:latin typeface="Times New Roman"/>
                <a:cs typeface="Times New Roman"/>
              </a:rPr>
              <a:t> </a:t>
            </a:r>
            <a:r>
              <a:rPr lang="en-US" sz="2800" spc="-30" dirty="0" smtClean="0">
                <a:latin typeface="Times New Roman"/>
                <a:cs typeface="Times New Roman"/>
              </a:rPr>
              <a:t>measure</a:t>
            </a:r>
            <a:r>
              <a:rPr lang="en-US" sz="2800" spc="-25" dirty="0" smtClean="0">
                <a:latin typeface="Times New Roman"/>
                <a:cs typeface="Times New Roman"/>
              </a:rPr>
              <a:t> </a:t>
            </a:r>
            <a:r>
              <a:rPr lang="en-US" sz="2800" dirty="0" smtClean="0">
                <a:latin typeface="Times New Roman"/>
                <a:cs typeface="Times New Roman"/>
              </a:rPr>
              <a:t>the</a:t>
            </a:r>
            <a:r>
              <a:rPr lang="en-US" sz="2800" spc="5" dirty="0" smtClean="0">
                <a:latin typeface="Times New Roman"/>
                <a:cs typeface="Times New Roman"/>
              </a:rPr>
              <a:t> </a:t>
            </a:r>
            <a:r>
              <a:rPr lang="en-US" sz="2800" spc="-5" dirty="0" smtClean="0">
                <a:latin typeface="Times New Roman"/>
                <a:cs typeface="Times New Roman"/>
              </a:rPr>
              <a:t>strength </a:t>
            </a:r>
            <a:r>
              <a:rPr lang="en-US" sz="2800" dirty="0" smtClean="0">
                <a:latin typeface="Times New Roman"/>
                <a:cs typeface="Times New Roman"/>
              </a:rPr>
              <a:t>of </a:t>
            </a:r>
            <a:r>
              <a:rPr lang="en-US" sz="2800" spc="-10" dirty="0" smtClean="0">
                <a:latin typeface="Times New Roman"/>
                <a:cs typeface="Times New Roman"/>
              </a:rPr>
              <a:t>relationship</a:t>
            </a:r>
            <a:r>
              <a:rPr lang="en-US" sz="2800" spc="-5" dirty="0" smtClean="0">
                <a:latin typeface="Times New Roman"/>
                <a:cs typeface="Times New Roman"/>
              </a:rPr>
              <a:t> </a:t>
            </a:r>
            <a:r>
              <a:rPr lang="en-US" sz="2800" spc="10" dirty="0" smtClean="0">
                <a:latin typeface="Times New Roman"/>
                <a:cs typeface="Times New Roman"/>
              </a:rPr>
              <a:t>among </a:t>
            </a:r>
            <a:r>
              <a:rPr lang="en-US" sz="2800" dirty="0" smtClean="0">
                <a:latin typeface="Times New Roman"/>
                <a:cs typeface="Times New Roman"/>
              </a:rPr>
              <a:t>two</a:t>
            </a:r>
            <a:r>
              <a:rPr lang="en-US" sz="2800" spc="5" dirty="0" smtClean="0">
                <a:latin typeface="Times New Roman"/>
                <a:cs typeface="Times New Roman"/>
              </a:rPr>
              <a:t> </a:t>
            </a:r>
            <a:r>
              <a:rPr lang="en-US" sz="2800" dirty="0" smtClean="0">
                <a:latin typeface="Times New Roman"/>
                <a:cs typeface="Times New Roman"/>
              </a:rPr>
              <a:t>attributes the </a:t>
            </a:r>
            <a:r>
              <a:rPr lang="en-US" sz="2800" spc="5" dirty="0" smtClean="0">
                <a:latin typeface="Times New Roman"/>
                <a:cs typeface="Times New Roman"/>
              </a:rPr>
              <a:t> </a:t>
            </a:r>
            <a:r>
              <a:rPr lang="en-US" sz="2800" spc="-10" dirty="0" smtClean="0">
                <a:latin typeface="Times New Roman"/>
                <a:cs typeface="Times New Roman"/>
              </a:rPr>
              <a:t>measures</a:t>
            </a:r>
            <a:r>
              <a:rPr lang="en-US" sz="2800" spc="-5" dirty="0" smtClean="0">
                <a:latin typeface="Times New Roman"/>
                <a:cs typeface="Times New Roman"/>
              </a:rPr>
              <a:t> </a:t>
            </a:r>
            <a:r>
              <a:rPr lang="en-US" sz="2800" spc="35" dirty="0" smtClean="0">
                <a:latin typeface="Times New Roman"/>
                <a:cs typeface="Times New Roman"/>
              </a:rPr>
              <a:t>of</a:t>
            </a:r>
            <a:r>
              <a:rPr lang="en-US" sz="2800" spc="40" dirty="0" smtClean="0">
                <a:latin typeface="Times New Roman"/>
                <a:cs typeface="Times New Roman"/>
              </a:rPr>
              <a:t> </a:t>
            </a:r>
            <a:r>
              <a:rPr lang="en-US" sz="2800" spc="5" dirty="0" smtClean="0">
                <a:latin typeface="Times New Roman"/>
                <a:cs typeface="Times New Roman"/>
              </a:rPr>
              <a:t>associations</a:t>
            </a:r>
            <a:r>
              <a:rPr lang="en-US" sz="2800" spc="10" dirty="0" smtClean="0">
                <a:latin typeface="Times New Roman"/>
                <a:cs typeface="Times New Roman"/>
              </a:rPr>
              <a:t> </a:t>
            </a:r>
            <a:r>
              <a:rPr lang="en-US" sz="2800" dirty="0" smtClean="0">
                <a:latin typeface="Times New Roman"/>
                <a:cs typeface="Times New Roman"/>
              </a:rPr>
              <a:t>are</a:t>
            </a:r>
            <a:r>
              <a:rPr lang="en-US" sz="2800" spc="5" dirty="0" smtClean="0">
                <a:latin typeface="Times New Roman"/>
                <a:cs typeface="Times New Roman"/>
              </a:rPr>
              <a:t> </a:t>
            </a:r>
            <a:r>
              <a:rPr lang="en-US" sz="2800" spc="-10" dirty="0" smtClean="0">
                <a:latin typeface="Times New Roman"/>
                <a:cs typeface="Times New Roman"/>
              </a:rPr>
              <a:t>used.</a:t>
            </a:r>
            <a:r>
              <a:rPr lang="en-US" sz="2800" spc="-5" dirty="0" smtClean="0">
                <a:latin typeface="Times New Roman"/>
                <a:cs typeface="Times New Roman"/>
              </a:rPr>
              <a:t> </a:t>
            </a:r>
            <a:r>
              <a:rPr lang="en-US" sz="2800" spc="-15" dirty="0" smtClean="0">
                <a:latin typeface="Times New Roman"/>
                <a:cs typeface="Times New Roman"/>
              </a:rPr>
              <a:t>The</a:t>
            </a:r>
            <a:r>
              <a:rPr lang="en-US" sz="2800" spc="-10" dirty="0" smtClean="0">
                <a:latin typeface="Times New Roman"/>
                <a:cs typeface="Times New Roman"/>
              </a:rPr>
              <a:t> </a:t>
            </a:r>
            <a:r>
              <a:rPr lang="en-US" sz="2800" dirty="0" smtClean="0">
                <a:latin typeface="Times New Roman"/>
                <a:cs typeface="Times New Roman"/>
              </a:rPr>
              <a:t>main</a:t>
            </a:r>
            <a:r>
              <a:rPr lang="en-US" sz="2800" spc="5" dirty="0" smtClean="0">
                <a:latin typeface="Times New Roman"/>
                <a:cs typeface="Times New Roman"/>
              </a:rPr>
              <a:t> </a:t>
            </a:r>
            <a:r>
              <a:rPr lang="en-US" sz="2800" dirty="0" smtClean="0">
                <a:latin typeface="Times New Roman"/>
                <a:cs typeface="Times New Roman"/>
              </a:rPr>
              <a:t>measures</a:t>
            </a:r>
            <a:r>
              <a:rPr lang="en-US" sz="2800" spc="5" dirty="0" smtClean="0">
                <a:latin typeface="Times New Roman"/>
                <a:cs typeface="Times New Roman"/>
              </a:rPr>
              <a:t> </a:t>
            </a:r>
            <a:r>
              <a:rPr lang="en-US" sz="2800" spc="35" dirty="0" smtClean="0">
                <a:latin typeface="Times New Roman"/>
                <a:cs typeface="Times New Roman"/>
              </a:rPr>
              <a:t>of</a:t>
            </a:r>
            <a:r>
              <a:rPr lang="en-US" sz="2800" spc="40" dirty="0" smtClean="0">
                <a:latin typeface="Times New Roman"/>
                <a:cs typeface="Times New Roman"/>
              </a:rPr>
              <a:t> </a:t>
            </a:r>
            <a:r>
              <a:rPr lang="en-US" sz="2800" dirty="0" smtClean="0">
                <a:latin typeface="Times New Roman"/>
                <a:cs typeface="Times New Roman"/>
              </a:rPr>
              <a:t>the </a:t>
            </a:r>
            <a:r>
              <a:rPr lang="en-US" sz="2800" spc="5" dirty="0" smtClean="0">
                <a:latin typeface="Times New Roman"/>
                <a:cs typeface="Times New Roman"/>
              </a:rPr>
              <a:t> </a:t>
            </a:r>
            <a:r>
              <a:rPr lang="en-US" sz="2800" spc="-25" dirty="0" smtClean="0">
                <a:latin typeface="Times New Roman"/>
                <a:cs typeface="Times New Roman"/>
              </a:rPr>
              <a:t>association</a:t>
            </a:r>
            <a:r>
              <a:rPr lang="en-US" sz="2800" spc="140" dirty="0" smtClean="0">
                <a:latin typeface="Times New Roman"/>
                <a:cs typeface="Times New Roman"/>
              </a:rPr>
              <a:t> </a:t>
            </a:r>
            <a:r>
              <a:rPr lang="en-US" sz="2800" spc="-5" dirty="0" smtClean="0">
                <a:latin typeface="Times New Roman"/>
                <a:cs typeface="Times New Roman"/>
              </a:rPr>
              <a:t>are:</a:t>
            </a:r>
            <a:endParaRPr lang="en-US" sz="2800" dirty="0" smtClean="0">
              <a:latin typeface="Times New Roman"/>
              <a:cs typeface="Times New Roman"/>
            </a:endParaRPr>
          </a:p>
          <a:p>
            <a:pPr>
              <a:lnSpc>
                <a:spcPct val="100000"/>
              </a:lnSpc>
              <a:spcBef>
                <a:spcPts val="30"/>
              </a:spcBef>
            </a:pPr>
            <a:endParaRPr lang="en-US" sz="3200" dirty="0" smtClean="0">
              <a:latin typeface="Times New Roman"/>
              <a:cs typeface="Times New Roman"/>
            </a:endParaRPr>
          </a:p>
          <a:p>
            <a:pPr marL="12700">
              <a:lnSpc>
                <a:spcPts val="2865"/>
              </a:lnSpc>
            </a:pPr>
            <a:r>
              <a:rPr lang="en-US" sz="2800" spc="5" dirty="0" smtClean="0">
                <a:latin typeface="Times New Roman"/>
                <a:cs typeface="Times New Roman"/>
              </a:rPr>
              <a:t>For</a:t>
            </a:r>
            <a:r>
              <a:rPr lang="en-US" sz="2800" spc="-140" dirty="0" smtClean="0">
                <a:latin typeface="Times New Roman"/>
                <a:cs typeface="Times New Roman"/>
              </a:rPr>
              <a:t> </a:t>
            </a:r>
            <a:r>
              <a:rPr lang="en-US" sz="2800" spc="-20" dirty="0" smtClean="0">
                <a:latin typeface="Times New Roman"/>
                <a:cs typeface="Times New Roman"/>
              </a:rPr>
              <a:t>Dichotomous</a:t>
            </a:r>
            <a:r>
              <a:rPr lang="en-US" sz="2800" spc="235" dirty="0" smtClean="0">
                <a:latin typeface="Times New Roman"/>
                <a:cs typeface="Times New Roman"/>
              </a:rPr>
              <a:t> </a:t>
            </a:r>
            <a:r>
              <a:rPr lang="en-US" sz="2800" spc="-30" dirty="0" smtClean="0">
                <a:latin typeface="Times New Roman"/>
                <a:cs typeface="Times New Roman"/>
              </a:rPr>
              <a:t>classified</a:t>
            </a:r>
            <a:r>
              <a:rPr lang="en-US" sz="2800" spc="190" dirty="0" smtClean="0">
                <a:latin typeface="Times New Roman"/>
                <a:cs typeface="Times New Roman"/>
              </a:rPr>
              <a:t> </a:t>
            </a:r>
            <a:r>
              <a:rPr lang="en-US" sz="2800" spc="-15" dirty="0" smtClean="0">
                <a:latin typeface="Times New Roman"/>
                <a:cs typeface="Times New Roman"/>
              </a:rPr>
              <a:t>attributes:</a:t>
            </a:r>
            <a:endParaRPr lang="en-US" sz="2800" dirty="0" smtClean="0">
              <a:latin typeface="Times New Roman"/>
              <a:cs typeface="Times New Roman"/>
            </a:endParaRPr>
          </a:p>
          <a:p>
            <a:pPr marL="470534" indent="-457834">
              <a:lnSpc>
                <a:spcPts val="2855"/>
              </a:lnSpc>
              <a:buSzPct val="83333"/>
              <a:buAutoNum type="arabicPeriod"/>
              <a:tabLst>
                <a:tab pos="469900" algn="l"/>
                <a:tab pos="470534" algn="l"/>
              </a:tabLst>
            </a:pPr>
            <a:r>
              <a:rPr lang="en-US" sz="2800" spc="-90" dirty="0" smtClean="0">
                <a:latin typeface="Times New Roman"/>
                <a:cs typeface="Times New Roman"/>
              </a:rPr>
              <a:t>Yule’s</a:t>
            </a:r>
            <a:r>
              <a:rPr lang="en-US" sz="2800" spc="15" dirty="0" smtClean="0">
                <a:latin typeface="Times New Roman"/>
                <a:cs typeface="Times New Roman"/>
              </a:rPr>
              <a:t> </a:t>
            </a:r>
            <a:r>
              <a:rPr lang="en-US" sz="2800" spc="-30" dirty="0" smtClean="0">
                <a:latin typeface="Times New Roman"/>
                <a:cs typeface="Times New Roman"/>
              </a:rPr>
              <a:t>Coefficient</a:t>
            </a:r>
            <a:endParaRPr lang="en-US" sz="2800" dirty="0" smtClean="0">
              <a:latin typeface="Times New Roman"/>
              <a:cs typeface="Times New Roman"/>
            </a:endParaRPr>
          </a:p>
          <a:p>
            <a:pPr marL="470534" indent="-457834">
              <a:lnSpc>
                <a:spcPts val="2870"/>
              </a:lnSpc>
              <a:buSzPct val="83333"/>
              <a:buAutoNum type="arabicPeriod"/>
              <a:tabLst>
                <a:tab pos="469900" algn="l"/>
                <a:tab pos="470534" algn="l"/>
              </a:tabLst>
            </a:pPr>
            <a:r>
              <a:rPr lang="en-US" sz="2800" spc="-30" dirty="0" smtClean="0">
                <a:latin typeface="Times New Roman"/>
                <a:cs typeface="Times New Roman"/>
              </a:rPr>
              <a:t>Coefficient</a:t>
            </a:r>
            <a:r>
              <a:rPr lang="en-US" sz="2800" spc="130" dirty="0" smtClean="0">
                <a:latin typeface="Times New Roman"/>
                <a:cs typeface="Times New Roman"/>
              </a:rPr>
              <a:t> </a:t>
            </a:r>
            <a:r>
              <a:rPr lang="en-US" sz="2800" dirty="0" smtClean="0">
                <a:latin typeface="Times New Roman"/>
                <a:cs typeface="Times New Roman"/>
              </a:rPr>
              <a:t>of</a:t>
            </a:r>
            <a:r>
              <a:rPr lang="en-US" sz="2800" spc="20" dirty="0" smtClean="0">
                <a:latin typeface="Times New Roman"/>
                <a:cs typeface="Times New Roman"/>
              </a:rPr>
              <a:t> </a:t>
            </a:r>
            <a:r>
              <a:rPr lang="en-US" sz="2800" spc="-10" dirty="0" smtClean="0">
                <a:latin typeface="Times New Roman"/>
                <a:cs typeface="Times New Roman"/>
              </a:rPr>
              <a:t>Colligation</a:t>
            </a:r>
            <a:endParaRPr lang="en-US" sz="2800" dirty="0" smtClean="0">
              <a:latin typeface="Times New Roman"/>
              <a:cs typeface="Times New Roman"/>
            </a:endParaRPr>
          </a:p>
          <a:p>
            <a:pPr>
              <a:lnSpc>
                <a:spcPct val="100000"/>
              </a:lnSpc>
            </a:pPr>
            <a:endParaRPr lang="en-US" sz="3200" dirty="0" smtClean="0">
              <a:latin typeface="Times New Roman"/>
              <a:cs typeface="Times New Roman"/>
            </a:endParaRPr>
          </a:p>
          <a:p>
            <a:pPr>
              <a:lnSpc>
                <a:spcPct val="100000"/>
              </a:lnSpc>
              <a:spcBef>
                <a:spcPts val="25"/>
              </a:spcBef>
            </a:pPr>
            <a:endParaRPr lang="en-US" sz="3200" dirty="0" smtClean="0">
              <a:latin typeface="Times New Roman"/>
              <a:cs typeface="Times New Roman"/>
            </a:endParaRPr>
          </a:p>
          <a:p>
            <a:pPr marL="12700">
              <a:lnSpc>
                <a:spcPts val="2865"/>
              </a:lnSpc>
            </a:pPr>
            <a:r>
              <a:rPr lang="en-US" sz="2800" spc="5" dirty="0" smtClean="0">
                <a:latin typeface="Times New Roman"/>
                <a:cs typeface="Times New Roman"/>
              </a:rPr>
              <a:t>For</a:t>
            </a:r>
            <a:r>
              <a:rPr lang="en-US" sz="2800" spc="-150" dirty="0" smtClean="0">
                <a:latin typeface="Times New Roman"/>
                <a:cs typeface="Times New Roman"/>
              </a:rPr>
              <a:t> </a:t>
            </a:r>
            <a:r>
              <a:rPr lang="en-US" sz="2800" spc="-20" dirty="0" smtClean="0">
                <a:latin typeface="Times New Roman"/>
                <a:cs typeface="Times New Roman"/>
              </a:rPr>
              <a:t>Manifold</a:t>
            </a:r>
            <a:r>
              <a:rPr lang="en-US" sz="2800" spc="110" dirty="0" smtClean="0">
                <a:latin typeface="Times New Roman"/>
                <a:cs typeface="Times New Roman"/>
              </a:rPr>
              <a:t> </a:t>
            </a:r>
            <a:r>
              <a:rPr lang="en-US" sz="2800" spc="-15" dirty="0" smtClean="0">
                <a:latin typeface="Times New Roman"/>
                <a:cs typeface="Times New Roman"/>
              </a:rPr>
              <a:t>attributes:</a:t>
            </a:r>
            <a:endParaRPr lang="en-US" sz="2800" dirty="0" smtClean="0">
              <a:latin typeface="Times New Roman"/>
              <a:cs typeface="Times New Roman"/>
            </a:endParaRPr>
          </a:p>
          <a:p>
            <a:pPr marL="470534" indent="-457834">
              <a:lnSpc>
                <a:spcPts val="2855"/>
              </a:lnSpc>
              <a:buSzPct val="83333"/>
              <a:buAutoNum type="arabicPeriod"/>
              <a:tabLst>
                <a:tab pos="469900" algn="l"/>
                <a:tab pos="470534" algn="l"/>
              </a:tabLst>
            </a:pPr>
            <a:r>
              <a:rPr lang="en-US" sz="2800" spc="-20" dirty="0" smtClean="0">
                <a:latin typeface="Times New Roman"/>
                <a:cs typeface="Times New Roman"/>
              </a:rPr>
              <a:t>Chi-Square</a:t>
            </a:r>
            <a:r>
              <a:rPr lang="en-US" sz="2800" spc="100" dirty="0" smtClean="0">
                <a:latin typeface="Times New Roman"/>
                <a:cs typeface="Times New Roman"/>
              </a:rPr>
              <a:t> </a:t>
            </a:r>
            <a:r>
              <a:rPr lang="en-US" sz="2800" spc="-30" dirty="0" smtClean="0">
                <a:latin typeface="Times New Roman"/>
                <a:cs typeface="Times New Roman"/>
              </a:rPr>
              <a:t>coefficient</a:t>
            </a:r>
            <a:endParaRPr lang="en-US" sz="2800" dirty="0" smtClean="0">
              <a:latin typeface="Times New Roman"/>
              <a:cs typeface="Times New Roman"/>
            </a:endParaRPr>
          </a:p>
          <a:p>
            <a:pPr marL="470534" indent="-457834">
              <a:lnSpc>
                <a:spcPts val="2865"/>
              </a:lnSpc>
              <a:buSzPct val="83333"/>
              <a:buAutoNum type="arabicPeriod"/>
              <a:tabLst>
                <a:tab pos="469900" algn="l"/>
                <a:tab pos="470534" algn="l"/>
              </a:tabLst>
            </a:pPr>
            <a:r>
              <a:rPr lang="en-US" sz="2800" spc="-20" dirty="0" smtClean="0">
                <a:latin typeface="Times New Roman"/>
                <a:cs typeface="Times New Roman"/>
              </a:rPr>
              <a:t>Karl</a:t>
            </a:r>
            <a:r>
              <a:rPr lang="en-US" sz="2800" spc="-5" dirty="0" smtClean="0">
                <a:latin typeface="Times New Roman"/>
                <a:cs typeface="Times New Roman"/>
              </a:rPr>
              <a:t> </a:t>
            </a:r>
            <a:r>
              <a:rPr lang="en-US" sz="2800" spc="-35" dirty="0" smtClean="0">
                <a:latin typeface="Times New Roman"/>
                <a:cs typeface="Times New Roman"/>
              </a:rPr>
              <a:t>Pearson’s</a:t>
            </a:r>
            <a:r>
              <a:rPr lang="en-US" sz="2800" spc="170" dirty="0" smtClean="0">
                <a:latin typeface="Times New Roman"/>
                <a:cs typeface="Times New Roman"/>
              </a:rPr>
              <a:t> </a:t>
            </a:r>
            <a:r>
              <a:rPr lang="en-US" sz="2800" spc="-30" dirty="0" smtClean="0">
                <a:latin typeface="Times New Roman"/>
                <a:cs typeface="Times New Roman"/>
              </a:rPr>
              <a:t>Coefficient</a:t>
            </a:r>
            <a:endParaRPr lang="en-US" sz="2800" dirty="0" smtClean="0">
              <a:latin typeface="Times New Roman"/>
              <a:cs typeface="Times New Roman"/>
            </a:endParaRPr>
          </a:p>
          <a:p>
            <a:pPr marL="470534" indent="-457834">
              <a:lnSpc>
                <a:spcPct val="100000"/>
              </a:lnSpc>
              <a:spcBef>
                <a:spcPts val="50"/>
              </a:spcBef>
              <a:buSzPct val="83333"/>
              <a:buAutoNum type="arabicPeriod"/>
              <a:tabLst>
                <a:tab pos="469900" algn="l"/>
                <a:tab pos="470534" algn="l"/>
              </a:tabLst>
            </a:pPr>
            <a:r>
              <a:rPr lang="en-US" sz="2800" spc="-55" dirty="0" err="1" smtClean="0">
                <a:latin typeface="Times New Roman"/>
                <a:cs typeface="Times New Roman"/>
              </a:rPr>
              <a:t>Tschuprow’s</a:t>
            </a:r>
            <a:r>
              <a:rPr lang="en-US" sz="2800" spc="165" dirty="0" smtClean="0">
                <a:latin typeface="Times New Roman"/>
                <a:cs typeface="Times New Roman"/>
              </a:rPr>
              <a:t> </a:t>
            </a:r>
            <a:r>
              <a:rPr lang="en-US" sz="2800" spc="-30" dirty="0" smtClean="0">
                <a:latin typeface="Times New Roman"/>
                <a:cs typeface="Times New Roman"/>
              </a:rPr>
              <a:t>Coefficient</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28600"/>
            <a:ext cx="8229600" cy="6096000"/>
          </a:xfrm>
        </p:spPr>
        <p:txBody>
          <a:bodyPr>
            <a:normAutofit lnSpcReduction="10000"/>
          </a:bodyPr>
          <a:lstStyle/>
          <a:p>
            <a:r>
              <a:rPr lang="en-US" dirty="0" smtClean="0">
                <a:solidFill>
                  <a:srgbClr val="FF0000"/>
                </a:solidFill>
              </a:rPr>
              <a:t>Population: </a:t>
            </a:r>
            <a:r>
              <a:rPr lang="en-US" sz="2400" dirty="0" smtClean="0"/>
              <a:t>A population is any clearly defined set of objects or events (people, occurrences, animals, etc.).  Populations usually represent all events in a particular class (e.g., all college students, all alcoholics, all depressed people, all people). It is often an abstract concept because in many/most instances you will never have access to the entire population. </a:t>
            </a:r>
            <a:endParaRPr lang="en-US" sz="2400" dirty="0" smtClean="0"/>
          </a:p>
          <a:p>
            <a:r>
              <a:rPr lang="en-US" sz="2400" dirty="0" smtClean="0">
                <a:solidFill>
                  <a:srgbClr val="FF0000"/>
                </a:solidFill>
              </a:rPr>
              <a:t>Parameter: </a:t>
            </a:r>
            <a:r>
              <a:rPr lang="en-US" sz="2400" dirty="0" smtClean="0"/>
              <a:t>A parameter is a value used to describe a certain characteristic of a population. It is usually unknown and therefore has to be estimated.</a:t>
            </a:r>
          </a:p>
          <a:p>
            <a:r>
              <a:rPr lang="en-US" sz="2400" dirty="0" smtClean="0"/>
              <a:t>For example, the population mean is a parameter that is often used to indicate the average/typical value of a variable in the population.  </a:t>
            </a:r>
          </a:p>
          <a:p>
            <a:endParaRPr lang="en-US" sz="2400" dirty="0" smtClean="0"/>
          </a:p>
          <a:p>
            <a:r>
              <a:rPr lang="en-US" sz="2400" dirty="0" smtClean="0"/>
              <a:t>We use Greek letters to represent population parameters (</a:t>
            </a:r>
            <a:r>
              <a:rPr lang="en-US" sz="2400" dirty="0" smtClean="0">
                <a:sym typeface="Symbol" pitchFamily="18" charset="2"/>
              </a:rPr>
              <a:t>, , </a:t>
            </a:r>
            <a:r>
              <a:rPr lang="en-US" sz="2400" baseline="30000" dirty="0" smtClean="0">
                <a:sym typeface="Symbol" pitchFamily="18" charset="2"/>
              </a:rPr>
              <a:t>2</a:t>
            </a:r>
            <a:r>
              <a:rPr lang="en-US" sz="2400" dirty="0" smtClean="0">
                <a:sym typeface="Symbol" pitchFamily="18" charset="2"/>
              </a:rPr>
              <a:t>, </a:t>
            </a:r>
            <a:r>
              <a:rPr lang="en-US" sz="2400" baseline="-25000" dirty="0" smtClean="0">
                <a:sym typeface="Symbol" pitchFamily="18" charset="2"/>
              </a:rPr>
              <a:t>0</a:t>
            </a:r>
            <a:r>
              <a:rPr lang="en-US" sz="2400" dirty="0" smtClean="0">
                <a:sym typeface="Symbol" pitchFamily="18" charset="2"/>
              </a:rPr>
              <a:t>, </a:t>
            </a:r>
            <a:r>
              <a:rPr lang="en-US" sz="2400" baseline="-25000" dirty="0" smtClean="0">
                <a:sym typeface="Symbol" pitchFamily="18" charset="2"/>
              </a:rPr>
              <a:t>j</a:t>
            </a:r>
            <a:r>
              <a:rPr lang="en-US" sz="2400" dirty="0" smtClean="0">
                <a:sym typeface="Symbol" pitchFamily="18" charset="2"/>
              </a:rPr>
              <a:t>)</a:t>
            </a:r>
            <a:endParaRPr lang="en-US" sz="2400" baseline="-25000"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6019800"/>
          </a:xfrm>
        </p:spPr>
        <p:txBody>
          <a:bodyPr>
            <a:normAutofit fontScale="92500" lnSpcReduction="20000"/>
          </a:bodyPr>
          <a:lstStyle/>
          <a:p>
            <a:r>
              <a:rPr lang="en-US" b="1" dirty="0" smtClean="0">
                <a:solidFill>
                  <a:srgbClr val="FF0000"/>
                </a:solidFill>
              </a:rPr>
              <a:t>Sample and Parameter Estimates: </a:t>
            </a:r>
            <a:r>
              <a:rPr lang="en-US" dirty="0" smtClean="0"/>
              <a:t>A sample is a finite group of units (e.g., participants) selected from the population of interest.  </a:t>
            </a:r>
          </a:p>
          <a:p>
            <a:r>
              <a:rPr lang="en-US" dirty="0" smtClean="0"/>
              <a:t>A sample is generally selected for study because the population is too large to study in its entirety.   We typically have only one sample in a study.</a:t>
            </a:r>
          </a:p>
          <a:p>
            <a:r>
              <a:rPr lang="en-US" dirty="0" smtClean="0"/>
              <a:t>We use the sample to estimate and test parameters in the population.</a:t>
            </a:r>
          </a:p>
          <a:p>
            <a:r>
              <a:rPr lang="en-US" dirty="0" smtClean="0"/>
              <a:t>These estimates are called parameter estimates.  </a:t>
            </a:r>
          </a:p>
          <a:p>
            <a:r>
              <a:rPr lang="en-US" dirty="0" smtClean="0"/>
              <a:t>We use Roman letters to represent sample parameter estimates (X, s, s</a:t>
            </a:r>
            <a:r>
              <a:rPr lang="en-US" baseline="30000" dirty="0" smtClean="0"/>
              <a:t>2</a:t>
            </a:r>
            <a:r>
              <a:rPr lang="en-US" dirty="0" smtClean="0"/>
              <a:t>, b</a:t>
            </a:r>
            <a:r>
              <a:rPr lang="en-US" baseline="-25000" dirty="0" smtClean="0"/>
              <a:t>0</a:t>
            </a:r>
            <a:r>
              <a:rPr lang="en-US" dirty="0" smtClean="0"/>
              <a:t>, </a:t>
            </a:r>
            <a:r>
              <a:rPr lang="en-US" dirty="0" err="1" smtClean="0"/>
              <a:t>b</a:t>
            </a:r>
            <a:r>
              <a:rPr lang="en-US" baseline="-25000" dirty="0" err="1" smtClean="0"/>
              <a:t>j</a:t>
            </a:r>
            <a:r>
              <a:rPr lang="en-US" dirty="0" smtClean="0"/>
              <a:t>).  </a:t>
            </a:r>
          </a:p>
          <a:p>
            <a:r>
              <a:rPr lang="en-US" dirty="0" smtClean="0"/>
              <a:t> </a:t>
            </a:r>
            <a:r>
              <a:rPr lang="en-US" b="1" dirty="0" smtClean="0">
                <a:solidFill>
                  <a:srgbClr val="FF0000"/>
                </a:solidFill>
              </a:rPr>
              <a:t>Sampling Error:</a:t>
            </a:r>
            <a:r>
              <a:rPr lang="en-US" dirty="0" smtClean="0">
                <a:solidFill>
                  <a:srgbClr val="FF0000"/>
                </a:solidFill>
              </a:rPr>
              <a:t> </a:t>
            </a:r>
            <a:r>
              <a:rPr lang="en-US" dirty="0" smtClean="0"/>
              <a:t>Since a sample does not include all members of the population, parameter estimates generally differ from parameters on the entire population (e.g., use mean height of a sample of 1000 people to estimate mean height of US population).</a:t>
            </a:r>
          </a:p>
          <a:p>
            <a:r>
              <a:rPr lang="en-US" dirty="0" smtClean="0"/>
              <a:t>The difference between the (sample) parameter estimate and the (population) parameter is sampling error.</a:t>
            </a:r>
          </a:p>
          <a:p>
            <a:endParaRPr lang="en-US" dirty="0" smtClean="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912"/>
          </a:xfrm>
        </p:spPr>
        <p:txBody>
          <a:bodyPr>
            <a:noAutofit/>
          </a:bodyPr>
          <a:lstStyle/>
          <a:p>
            <a:r>
              <a:rPr lang="en-US" sz="2800" b="1" dirty="0" smtClean="0">
                <a:solidFill>
                  <a:srgbClr val="FF0000"/>
                </a:solidFill>
              </a:rPr>
              <a:t>Sampling Distribution:</a:t>
            </a:r>
            <a:endParaRPr lang="en-US" sz="2800" b="1" dirty="0">
              <a:solidFill>
                <a:srgbClr val="FF0000"/>
              </a:solidFill>
            </a:endParaRPr>
          </a:p>
        </p:txBody>
      </p:sp>
      <p:sp>
        <p:nvSpPr>
          <p:cNvPr id="3" name="Content Placeholder 2"/>
          <p:cNvSpPr>
            <a:spLocks noGrp="1"/>
          </p:cNvSpPr>
          <p:nvPr>
            <p:ph idx="1"/>
          </p:nvPr>
        </p:nvSpPr>
        <p:spPr>
          <a:xfrm>
            <a:off x="457200" y="1219200"/>
            <a:ext cx="8229600" cy="5105400"/>
          </a:xfrm>
        </p:spPr>
        <p:txBody>
          <a:bodyPr>
            <a:normAutofit fontScale="62500" lnSpcReduction="20000"/>
          </a:bodyPr>
          <a:lstStyle/>
          <a:p>
            <a:r>
              <a:rPr lang="en-US" sz="3400" dirty="0" smtClean="0"/>
              <a:t>A sampling distribution is a probability distribution of all possible samples of size N taken from a population</a:t>
            </a:r>
          </a:p>
          <a:p>
            <a:endParaRPr lang="en-US" sz="3400" dirty="0" smtClean="0"/>
          </a:p>
          <a:p>
            <a:r>
              <a:rPr lang="en-US" sz="3400" dirty="0" smtClean="0"/>
              <a:t>A sampling distribution can be formed for any population parameter.</a:t>
            </a:r>
          </a:p>
          <a:p>
            <a:endParaRPr lang="en-US" sz="3400" dirty="0" smtClean="0"/>
          </a:p>
          <a:p>
            <a:r>
              <a:rPr lang="en-US" sz="3400" dirty="0" smtClean="0"/>
              <a:t>Each time you draw a sample of size N from a population, you can calculate an estimate of that population parameter from that sample.</a:t>
            </a:r>
          </a:p>
          <a:p>
            <a:endParaRPr lang="en-US" sz="3400" dirty="0" smtClean="0"/>
          </a:p>
          <a:p>
            <a:r>
              <a:rPr lang="en-US" sz="3400" dirty="0" smtClean="0"/>
              <a:t>Because of sampling error, these parameter estimates will not exactly equal the population parameter.  They will not equal each other either.   They will form a distribution.  </a:t>
            </a:r>
          </a:p>
          <a:p>
            <a:endParaRPr lang="en-US" sz="3400" dirty="0" smtClean="0"/>
          </a:p>
          <a:p>
            <a:r>
              <a:rPr lang="en-US" sz="3400" dirty="0" smtClean="0"/>
              <a:t>A sampling distribution, like a population, is an abstract concept that represent the outcome of repeated (infinite) sampling.  You will typically only have one sample</a:t>
            </a:r>
            <a:r>
              <a:rPr lang="en-US" sz="3400" b="1" dirty="0" smtClean="0"/>
              <a:t>.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57200"/>
            <a:ext cx="8229600" cy="5867400"/>
          </a:xfrm>
        </p:spPr>
        <p:txBody>
          <a:bodyPr>
            <a:normAutofit fontScale="92500" lnSpcReduction="10000"/>
          </a:bodyPr>
          <a:lstStyle/>
          <a:p>
            <a:r>
              <a:rPr lang="en-US" sz="3000" b="1" dirty="0" smtClean="0">
                <a:solidFill>
                  <a:srgbClr val="FF0000"/>
                </a:solidFill>
              </a:rPr>
              <a:t>Characteristics Of A Good Sample Design:</a:t>
            </a:r>
            <a:r>
              <a:rPr lang="en-US" dirty="0" smtClean="0"/>
              <a:t/>
            </a:r>
            <a:br>
              <a:rPr lang="en-US" dirty="0" smtClean="0"/>
            </a:br>
            <a:r>
              <a:rPr lang="en-US" dirty="0" smtClean="0"/>
              <a:t/>
            </a:r>
            <a:br>
              <a:rPr lang="en-US" dirty="0" smtClean="0"/>
            </a:br>
            <a:r>
              <a:rPr lang="en-US" dirty="0" smtClean="0"/>
              <a:t>The following are the characteristic features of a good sample design:</a:t>
            </a:r>
          </a:p>
          <a:p>
            <a:r>
              <a:rPr lang="en-US" dirty="0" smtClean="0"/>
              <a:t> </a:t>
            </a:r>
          </a:p>
          <a:p>
            <a:r>
              <a:rPr lang="en-US" dirty="0" smtClean="0"/>
              <a:t>1. The sample design should yield a truly representative sample;</a:t>
            </a:r>
            <a:br>
              <a:rPr lang="en-US" dirty="0" smtClean="0"/>
            </a:br>
            <a:r>
              <a:rPr lang="en-US" dirty="0" smtClean="0"/>
              <a:t>2. The sample design should be such that it results in small sampling error;</a:t>
            </a:r>
            <a:br>
              <a:rPr lang="en-US" dirty="0" smtClean="0"/>
            </a:br>
            <a:r>
              <a:rPr lang="en-US" dirty="0" smtClean="0"/>
              <a:t>3. The sample design should be viable in the context of budgetary constraints of the research study;</a:t>
            </a:r>
            <a:br>
              <a:rPr lang="en-US" dirty="0" smtClean="0"/>
            </a:br>
            <a:r>
              <a:rPr lang="en-US" dirty="0" smtClean="0"/>
              <a:t>4. The sample design should be such that the systematic bias can be controlled; and  </a:t>
            </a:r>
          </a:p>
          <a:p>
            <a:r>
              <a:rPr lang="en-US" dirty="0" smtClean="0"/>
              <a:t>5. The sample must be such that the results of the sample study would be applicable, in general, to the universe at a reasonable level of confidence.</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381000"/>
            <a:ext cx="8229600" cy="5943600"/>
          </a:xfrm>
        </p:spPr>
        <p:txBody>
          <a:bodyPr/>
          <a:lstStyle/>
          <a:p>
            <a:r>
              <a:rPr lang="en-US" b="1" dirty="0" smtClean="0">
                <a:solidFill>
                  <a:srgbClr val="FF0000"/>
                </a:solidFill>
              </a:rPr>
              <a:t>The Chi-Square Distribution </a:t>
            </a:r>
            <a:r>
              <a:rPr lang="en-US" dirty="0" smtClean="0"/>
              <a:t>For large sample sizes, the sampling distribution of χ2 can be closely approximated by a continuous curve known as the Chi-square distribution. The probability function of χ2 distribution is</a:t>
            </a:r>
            <a:r>
              <a:rPr lang="en-US" dirty="0" smtClean="0"/>
              <a:t>:</a:t>
            </a:r>
          </a:p>
          <a:p>
            <a:endParaRPr lang="en-US" dirty="0" smtClean="0"/>
          </a:p>
          <a:p>
            <a:endParaRPr lang="en-US" dirty="0" smtClean="0"/>
          </a:p>
          <a:p>
            <a:r>
              <a:rPr lang="en-US" dirty="0" smtClean="0"/>
              <a:t>Where, e = 2.71828, v = number of degrees of freedom, C = a constant depending only on v.</a:t>
            </a:r>
          </a:p>
          <a:p>
            <a:r>
              <a:rPr lang="en-US" b="1" dirty="0" smtClean="0"/>
              <a:t>Uses of χ2 test:</a:t>
            </a:r>
          </a:p>
          <a:p>
            <a:r>
              <a:rPr lang="en-US" dirty="0" smtClean="0"/>
              <a:t> 1.χ2 test as a test of independence.</a:t>
            </a:r>
          </a:p>
          <a:p>
            <a:r>
              <a:rPr lang="en-US" dirty="0" smtClean="0"/>
              <a:t>2. χ2 test as a test of goodness of fit.</a:t>
            </a:r>
          </a:p>
          <a:p>
            <a:r>
              <a:rPr lang="en-US" dirty="0" smtClean="0"/>
              <a:t>3. χ2 test as a test of homogeneity.</a:t>
            </a:r>
          </a:p>
          <a:p>
            <a:endParaRPr lang="en-US" dirty="0"/>
          </a:p>
        </p:txBody>
      </p:sp>
      <p:pic>
        <p:nvPicPr>
          <p:cNvPr id="4" name="Picture 3" descr="chi.jpg"/>
          <p:cNvPicPr>
            <a:picLocks noChangeAspect="1"/>
          </p:cNvPicPr>
          <p:nvPr/>
        </p:nvPicPr>
        <p:blipFill>
          <a:blip r:embed="rId2"/>
          <a:stretch>
            <a:fillRect/>
          </a:stretch>
        </p:blipFill>
        <p:spPr>
          <a:xfrm>
            <a:off x="2743200" y="2362201"/>
            <a:ext cx="3428999" cy="914399"/>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457200"/>
          </a:xfrm>
        </p:spPr>
        <p:txBody>
          <a:bodyPr>
            <a:normAutofit/>
          </a:bodyPr>
          <a:lstStyle/>
          <a:p>
            <a:r>
              <a:rPr lang="en-US" sz="2400" b="1" dirty="0" smtClean="0">
                <a:solidFill>
                  <a:srgbClr val="FF0000"/>
                </a:solidFill>
              </a:rPr>
              <a:t>t</a:t>
            </a:r>
            <a:r>
              <a:rPr lang="en-US" sz="2400" b="1" dirty="0" smtClean="0">
                <a:solidFill>
                  <a:srgbClr val="FF0000"/>
                </a:solidFill>
              </a:rPr>
              <a:t>-distribution</a:t>
            </a:r>
            <a:endParaRPr lang="en-US" sz="2400" b="1" dirty="0">
              <a:solidFill>
                <a:srgbClr val="FF0000"/>
              </a:solidFill>
            </a:endParaRPr>
          </a:p>
        </p:txBody>
      </p:sp>
      <p:sp>
        <p:nvSpPr>
          <p:cNvPr id="3" name="Content Placeholder 2"/>
          <p:cNvSpPr>
            <a:spLocks noGrp="1"/>
          </p:cNvSpPr>
          <p:nvPr>
            <p:ph idx="1"/>
          </p:nvPr>
        </p:nvSpPr>
        <p:spPr>
          <a:xfrm>
            <a:off x="457200" y="762000"/>
            <a:ext cx="8229600" cy="5562600"/>
          </a:xfrm>
        </p:spPr>
        <p:txBody>
          <a:bodyPr>
            <a:normAutofit lnSpcReduction="10000"/>
          </a:bodyPr>
          <a:lstStyle/>
          <a:p>
            <a:r>
              <a:rPr lang="en-US" sz="2400" dirty="0" smtClean="0"/>
              <a:t>A t-distribution is like a Z distribution, except has slightly fatter tails to reflect the uncertainty added by estimating </a:t>
            </a:r>
            <a:r>
              <a:rPr lang="en-US" sz="2400" dirty="0" smtClean="0">
                <a:sym typeface="Symbol"/>
              </a:rPr>
              <a:t></a:t>
            </a:r>
            <a:r>
              <a:rPr lang="en-US" sz="2400" dirty="0" smtClean="0"/>
              <a:t>.</a:t>
            </a:r>
          </a:p>
          <a:p>
            <a:r>
              <a:rPr lang="en-US" sz="2400" dirty="0" smtClean="0"/>
              <a:t>The bigger the sample size (i.e., the bigger the sample size used to estimate </a:t>
            </a:r>
            <a:r>
              <a:rPr lang="en-US" sz="2400" dirty="0" smtClean="0">
                <a:sym typeface="Symbol"/>
              </a:rPr>
              <a:t></a:t>
            </a:r>
            <a:r>
              <a:rPr lang="en-US" sz="2400" dirty="0" smtClean="0"/>
              <a:t>), then the closer t becomes to Z. </a:t>
            </a:r>
          </a:p>
          <a:p>
            <a:r>
              <a:rPr lang="en-US" sz="2400" dirty="0" smtClean="0"/>
              <a:t>If n&gt;100, </a:t>
            </a:r>
            <a:r>
              <a:rPr lang="en-US" sz="2400" dirty="0" smtClean="0"/>
              <a:t>t </a:t>
            </a:r>
            <a:r>
              <a:rPr lang="en-US" sz="2400" dirty="0" smtClean="0"/>
              <a:t>approaches Z</a:t>
            </a:r>
            <a:r>
              <a:rPr lang="en-US" sz="2400" dirty="0" smtClean="0"/>
              <a:t>.</a:t>
            </a:r>
          </a:p>
          <a:p>
            <a:endParaRPr lang="en-US" sz="2400" dirty="0" smtClean="0"/>
          </a:p>
          <a:p>
            <a:r>
              <a:rPr lang="en-US" sz="2400" b="1" dirty="0" smtClean="0"/>
              <a:t>F-distribution:</a:t>
            </a:r>
            <a:r>
              <a:rPr lang="en-US" sz="2400" dirty="0" smtClean="0"/>
              <a:t> Interpret the </a:t>
            </a:r>
            <a:r>
              <a:rPr lang="en-US" sz="2400" i="1" dirty="0" smtClean="0"/>
              <a:t>F</a:t>
            </a:r>
            <a:r>
              <a:rPr lang="en-US" sz="2400" dirty="0" smtClean="0"/>
              <a:t>-distribution and use an </a:t>
            </a:r>
            <a:r>
              <a:rPr lang="en-US" sz="2400" i="1" dirty="0" smtClean="0"/>
              <a:t>F</a:t>
            </a:r>
            <a:r>
              <a:rPr lang="en-US" sz="2400" dirty="0" smtClean="0"/>
              <a:t>-table to find critical values. Perform a two-sample </a:t>
            </a:r>
            <a:r>
              <a:rPr lang="en-US" sz="2400" i="1" dirty="0" smtClean="0"/>
              <a:t>F</a:t>
            </a:r>
            <a:r>
              <a:rPr lang="en-US" sz="2400" dirty="0" smtClean="0"/>
              <a:t>-test to compare two variances.</a:t>
            </a:r>
          </a:p>
          <a:p>
            <a:r>
              <a:rPr lang="en-US" sz="2400" dirty="0" smtClean="0"/>
              <a:t>Let  S</a:t>
            </a:r>
            <a:r>
              <a:rPr lang="en-US" sz="2400" baseline="-25000" dirty="0" smtClean="0"/>
              <a:t>1</a:t>
            </a:r>
            <a:r>
              <a:rPr lang="en-US" sz="2400" baseline="30000" dirty="0" smtClean="0"/>
              <a:t>2 </a:t>
            </a:r>
            <a:r>
              <a:rPr lang="en-US" sz="2400" dirty="0" smtClean="0"/>
              <a:t>and S</a:t>
            </a:r>
            <a:r>
              <a:rPr lang="en-US" sz="2400" baseline="-25000" dirty="0" smtClean="0"/>
              <a:t>2</a:t>
            </a:r>
            <a:r>
              <a:rPr lang="en-US" sz="2400" baseline="30000" dirty="0" smtClean="0"/>
              <a:t>2</a:t>
            </a:r>
            <a:r>
              <a:rPr lang="en-US" sz="2400" dirty="0" smtClean="0"/>
              <a:t>  represent the sample variances of two different populations.  </a:t>
            </a:r>
          </a:p>
          <a:p>
            <a:r>
              <a:rPr lang="en-US" sz="2400" dirty="0" smtClean="0"/>
              <a:t>If both populations are normal and the population variances are equal, then the sampling distribution of  F=S</a:t>
            </a:r>
            <a:r>
              <a:rPr lang="en-US" sz="2400" baseline="-25000" dirty="0" smtClean="0"/>
              <a:t>1</a:t>
            </a:r>
            <a:r>
              <a:rPr lang="en-US" sz="2400" baseline="30000" dirty="0" smtClean="0"/>
              <a:t>2</a:t>
            </a:r>
            <a:r>
              <a:rPr lang="en-US" sz="2400" dirty="0" smtClean="0"/>
              <a:t>/S</a:t>
            </a:r>
            <a:r>
              <a:rPr lang="en-US" sz="2400" baseline="-25000" dirty="0" smtClean="0"/>
              <a:t>2</a:t>
            </a:r>
            <a:r>
              <a:rPr lang="en-US" sz="2400" baseline="30000" dirty="0" smtClean="0"/>
              <a:t>2</a:t>
            </a:r>
            <a:r>
              <a:rPr lang="en-US" sz="2400" dirty="0" smtClean="0"/>
              <a:t> is called an </a:t>
            </a:r>
            <a:r>
              <a:rPr lang="en-US" sz="2400" b="1" i="1" dirty="0" smtClean="0"/>
              <a:t>F</a:t>
            </a:r>
            <a:r>
              <a:rPr lang="en-US" sz="2400" b="1" dirty="0" smtClean="0"/>
              <a:t>-distribution</a:t>
            </a:r>
            <a:r>
              <a:rPr lang="en-US" sz="2400" dirty="0" smtClean="0"/>
              <a:t>.  </a:t>
            </a:r>
          </a:p>
          <a:p>
            <a:endParaRPr lang="en-US"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609600"/>
          </a:xfrm>
        </p:spPr>
        <p:txBody>
          <a:bodyPr>
            <a:normAutofit/>
          </a:bodyPr>
          <a:lstStyle/>
          <a:p>
            <a:r>
              <a:rPr lang="en-US" sz="2800" b="1" dirty="0" smtClean="0">
                <a:solidFill>
                  <a:srgbClr val="FF0000"/>
                </a:solidFill>
                <a:latin typeface="+mn-lt"/>
              </a:rPr>
              <a:t>Properties of the </a:t>
            </a:r>
            <a:r>
              <a:rPr lang="en-US" sz="2800" b="1" i="1" dirty="0" smtClean="0">
                <a:solidFill>
                  <a:srgbClr val="FF0000"/>
                </a:solidFill>
                <a:latin typeface="+mn-lt"/>
              </a:rPr>
              <a:t>F</a:t>
            </a:r>
            <a:r>
              <a:rPr lang="en-US" sz="2800" b="1" dirty="0" smtClean="0">
                <a:solidFill>
                  <a:srgbClr val="FF0000"/>
                </a:solidFill>
                <a:latin typeface="+mn-lt"/>
              </a:rPr>
              <a:t>-Distribution</a:t>
            </a:r>
            <a:endParaRPr lang="en-US" sz="2800" b="1" dirty="0">
              <a:solidFill>
                <a:srgbClr val="FF0000"/>
              </a:solidFill>
              <a:latin typeface="+mn-lt"/>
            </a:endParaRPr>
          </a:p>
        </p:txBody>
      </p:sp>
      <p:sp>
        <p:nvSpPr>
          <p:cNvPr id="3" name="Content Placeholder 2"/>
          <p:cNvSpPr>
            <a:spLocks noGrp="1"/>
          </p:cNvSpPr>
          <p:nvPr>
            <p:ph idx="1"/>
          </p:nvPr>
        </p:nvSpPr>
        <p:spPr>
          <a:xfrm>
            <a:off x="457200" y="990600"/>
            <a:ext cx="8229600" cy="5334000"/>
          </a:xfrm>
        </p:spPr>
        <p:txBody>
          <a:bodyPr/>
          <a:lstStyle/>
          <a:p>
            <a:pPr marL="514350" indent="-514350">
              <a:buFont typeface="Arial" pitchFamily="34" charset="0"/>
              <a:buAutoNum type="arabicPeriod"/>
            </a:pPr>
            <a:r>
              <a:rPr lang="en-US" dirty="0" smtClean="0"/>
              <a:t>The </a:t>
            </a:r>
            <a:r>
              <a:rPr lang="en-US" i="1" dirty="0" smtClean="0"/>
              <a:t>F</a:t>
            </a:r>
            <a:r>
              <a:rPr lang="en-US" dirty="0" smtClean="0"/>
              <a:t>-distribution is a family of curves each of which is determined by two types of degrees of freedom: </a:t>
            </a:r>
          </a:p>
          <a:p>
            <a:pPr marL="971550" lvl="1" indent="-514350"/>
            <a:r>
              <a:rPr lang="en-US" dirty="0" smtClean="0"/>
              <a:t>The degrees of freedom corresponding to the variance in the numerator, denoted </a:t>
            </a:r>
            <a:r>
              <a:rPr lang="en-US" b="1" dirty="0" err="1" smtClean="0">
                <a:solidFill>
                  <a:schemeClr val="accent2"/>
                </a:solidFill>
              </a:rPr>
              <a:t>d.f.</a:t>
            </a:r>
            <a:r>
              <a:rPr lang="en-US" b="1" baseline="-25000" dirty="0" err="1" smtClean="0">
                <a:solidFill>
                  <a:schemeClr val="accent2"/>
                </a:solidFill>
              </a:rPr>
              <a:t>N</a:t>
            </a:r>
            <a:endParaRPr lang="en-US" dirty="0" smtClean="0"/>
          </a:p>
          <a:p>
            <a:pPr marL="971550" lvl="1" indent="-514350"/>
            <a:r>
              <a:rPr lang="en-US" dirty="0" smtClean="0"/>
              <a:t>The degrees of freedom corresponding to the variance in the denominator, denoted </a:t>
            </a:r>
            <a:r>
              <a:rPr lang="en-US" b="1" dirty="0" err="1" smtClean="0">
                <a:solidFill>
                  <a:schemeClr val="accent2"/>
                </a:solidFill>
              </a:rPr>
              <a:t>d.f.</a:t>
            </a:r>
            <a:r>
              <a:rPr lang="en-US" b="1" baseline="-25000" dirty="0" err="1" smtClean="0">
                <a:solidFill>
                  <a:schemeClr val="accent2"/>
                </a:solidFill>
              </a:rPr>
              <a:t>D</a:t>
            </a:r>
            <a:endParaRPr lang="en-US" dirty="0" smtClean="0"/>
          </a:p>
          <a:p>
            <a:pPr marL="514350" indent="-514350">
              <a:buFont typeface="Arial" pitchFamily="34" charset="0"/>
              <a:buAutoNum type="arabicPeriod"/>
            </a:pPr>
            <a:r>
              <a:rPr lang="en-US" i="1" dirty="0" smtClean="0"/>
              <a:t>F</a:t>
            </a:r>
            <a:r>
              <a:rPr lang="en-US" dirty="0" smtClean="0"/>
              <a:t>-distributions are positively skewed.</a:t>
            </a:r>
          </a:p>
          <a:p>
            <a:pPr marL="514350" indent="-514350">
              <a:buFont typeface="Arial" pitchFamily="34" charset="0"/>
              <a:buAutoNum type="arabicPeriod"/>
            </a:pPr>
            <a:r>
              <a:rPr lang="en-US" dirty="0" smtClean="0"/>
              <a:t>The total area under each curve of an </a:t>
            </a:r>
            <a:r>
              <a:rPr lang="en-US" i="1" dirty="0" smtClean="0"/>
              <a:t>F</a:t>
            </a:r>
            <a:r>
              <a:rPr lang="en-US" dirty="0" smtClean="0"/>
              <a:t>-distribution is  equal to 1</a:t>
            </a:r>
            <a:r>
              <a:rPr lang="en-US" dirty="0" smtClean="0"/>
              <a:t>.</a:t>
            </a:r>
          </a:p>
          <a:p>
            <a:pPr marL="514350" indent="-514350">
              <a:spcBef>
                <a:spcPct val="10000"/>
              </a:spcBef>
              <a:buFont typeface="Arial" pitchFamily="34" charset="0"/>
              <a:buAutoNum type="arabicPeriod" startAt="4"/>
            </a:pPr>
            <a:r>
              <a:rPr lang="en-US" i="1" dirty="0" smtClean="0"/>
              <a:t>F</a:t>
            </a:r>
            <a:r>
              <a:rPr lang="en-US" dirty="0" smtClean="0"/>
              <a:t>-values are always greater than or equal to 0.</a:t>
            </a:r>
          </a:p>
          <a:p>
            <a:pPr marL="514350" indent="-514350">
              <a:spcBef>
                <a:spcPct val="10000"/>
              </a:spcBef>
              <a:buFont typeface="Arial" pitchFamily="34" charset="0"/>
              <a:buAutoNum type="arabicPeriod" startAt="4"/>
            </a:pPr>
            <a:r>
              <a:rPr lang="en-US" dirty="0" smtClean="0"/>
              <a:t>For all </a:t>
            </a:r>
            <a:r>
              <a:rPr lang="en-US" i="1" dirty="0" smtClean="0"/>
              <a:t>F</a:t>
            </a:r>
            <a:r>
              <a:rPr lang="en-US" dirty="0" smtClean="0"/>
              <a:t>-distributions, the mean value of </a:t>
            </a:r>
            <a:r>
              <a:rPr lang="en-US" i="1" dirty="0" smtClean="0"/>
              <a:t>F</a:t>
            </a:r>
            <a:r>
              <a:rPr lang="en-US" dirty="0" smtClean="0"/>
              <a:t> is approximately equal to 1.</a:t>
            </a:r>
          </a:p>
          <a:p>
            <a:pPr marL="514350" indent="-514350">
              <a:buFont typeface="Arial" pitchFamily="34" charset="0"/>
              <a:buAutoNum type="arabicPeriod"/>
            </a:pPr>
            <a:endParaRPr lang="en-US" baseline="-25000"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6096000"/>
          </a:xfrm>
        </p:spPr>
        <p:txBody>
          <a:bodyPr>
            <a:normAutofit fontScale="92500" lnSpcReduction="10000"/>
          </a:bodyPr>
          <a:lstStyle/>
          <a:p>
            <a:r>
              <a:rPr lang="en-IN" sz="2400" b="1" dirty="0" smtClean="0">
                <a:solidFill>
                  <a:srgbClr val="FF0000"/>
                </a:solidFill>
              </a:rPr>
              <a:t>Curve Fitting</a:t>
            </a:r>
            <a:r>
              <a:rPr lang="en-US" sz="2400" b="1" dirty="0" smtClean="0">
                <a:solidFill>
                  <a:srgbClr val="FF0000"/>
                </a:solidFill>
              </a:rPr>
              <a:t>:</a:t>
            </a:r>
            <a:r>
              <a:rPr lang="en-US" sz="2400" b="1" dirty="0" smtClean="0"/>
              <a:t> </a:t>
            </a:r>
            <a:r>
              <a:rPr lang="en-IN" sz="2400" dirty="0" smtClean="0"/>
              <a:t>Curve fitting means finding a functional relationship between the two variables X and Y in the form Y = f(X) (X-Independent, Y-Dependent) using a given set of n points (x1,y1), (x2,y2),....(</a:t>
            </a:r>
            <a:r>
              <a:rPr lang="en-IN" sz="2400" dirty="0" err="1" smtClean="0"/>
              <a:t>xn,yn</a:t>
            </a:r>
            <a:r>
              <a:rPr lang="en-IN" sz="2400" dirty="0" smtClean="0"/>
              <a:t>).</a:t>
            </a:r>
            <a:endParaRPr lang="en-US" sz="2400" dirty="0" smtClean="0"/>
          </a:p>
          <a:p>
            <a:r>
              <a:rPr lang="en-IN" sz="2400" dirty="0" smtClean="0"/>
              <a:t>	The functional form is to be fitted at best level using a principle, which is called principle of least squares. </a:t>
            </a:r>
            <a:endParaRPr lang="en-US" sz="2400" dirty="0" smtClean="0"/>
          </a:p>
          <a:p>
            <a:r>
              <a:rPr lang="en-IN" b="1" dirty="0" smtClean="0">
                <a:solidFill>
                  <a:srgbClr val="FF0000"/>
                </a:solidFill>
              </a:rPr>
              <a:t>Principle of Least Squares: </a:t>
            </a:r>
            <a:r>
              <a:rPr lang="en-IN" dirty="0" smtClean="0"/>
              <a:t>The principle of least squares was introduced by Legendre. </a:t>
            </a:r>
            <a:endParaRPr lang="en-US" dirty="0" smtClean="0"/>
          </a:p>
          <a:p>
            <a:r>
              <a:rPr lang="en-IN" dirty="0" smtClean="0"/>
              <a:t>	The Principle is “ the sum of squares of deviations between actual values and estimated values by the curve is to be minimum”.</a:t>
            </a:r>
            <a:endParaRPr lang="en-US" dirty="0" smtClean="0"/>
          </a:p>
          <a:p>
            <a:r>
              <a:rPr lang="en-IN" dirty="0" smtClean="0"/>
              <a:t>i.e., ∑[</a:t>
            </a:r>
            <a:r>
              <a:rPr lang="en-IN" dirty="0" err="1" smtClean="0"/>
              <a:t>y</a:t>
            </a:r>
            <a:r>
              <a:rPr lang="en-IN" baseline="-25000" dirty="0" err="1" smtClean="0"/>
              <a:t>i</a:t>
            </a:r>
            <a:r>
              <a:rPr lang="en-IN" dirty="0" smtClean="0"/>
              <a:t>-f(x</a:t>
            </a:r>
            <a:r>
              <a:rPr lang="en-IN" baseline="-25000" dirty="0" smtClean="0"/>
              <a:t>i</a:t>
            </a:r>
            <a:r>
              <a:rPr lang="en-IN" dirty="0" smtClean="0"/>
              <a:t>)]</a:t>
            </a:r>
            <a:r>
              <a:rPr lang="en-IN" baseline="30000" dirty="0" smtClean="0"/>
              <a:t>2</a:t>
            </a:r>
            <a:r>
              <a:rPr lang="en-IN" dirty="0" smtClean="0"/>
              <a:t> is to be minimum.</a:t>
            </a:r>
            <a:endParaRPr lang="en-US" dirty="0" smtClean="0"/>
          </a:p>
          <a:p>
            <a:r>
              <a:rPr lang="en-IN" dirty="0" smtClean="0"/>
              <a:t>-&gt; the term </a:t>
            </a:r>
            <a:r>
              <a:rPr lang="en-IN" dirty="0" err="1" smtClean="0"/>
              <a:t>y</a:t>
            </a:r>
            <a:r>
              <a:rPr lang="en-IN" baseline="-25000" dirty="0" err="1" smtClean="0"/>
              <a:t>i</a:t>
            </a:r>
            <a:r>
              <a:rPr lang="en-IN" dirty="0" smtClean="0"/>
              <a:t>-f(x</a:t>
            </a:r>
            <a:r>
              <a:rPr lang="en-IN" baseline="-25000" dirty="0" smtClean="0"/>
              <a:t>i</a:t>
            </a:r>
            <a:r>
              <a:rPr lang="en-IN" dirty="0" smtClean="0"/>
              <a:t>)=E(say) is called error or residue of </a:t>
            </a:r>
            <a:r>
              <a:rPr lang="en-IN" dirty="0" err="1" smtClean="0"/>
              <a:t>ith</a:t>
            </a:r>
            <a:r>
              <a:rPr lang="en-IN" dirty="0" smtClean="0"/>
              <a:t> ordinate.</a:t>
            </a:r>
            <a:endParaRPr lang="en-US" dirty="0" smtClean="0"/>
          </a:p>
          <a:p>
            <a:r>
              <a:rPr lang="en-IN" dirty="0" smtClean="0"/>
              <a:t>	Now the objective of the curve fitting is to estimate the parameters in the functional relation that chosen by minimizing the total </a:t>
            </a:r>
            <a:r>
              <a:rPr lang="en-IN" dirty="0" smtClean="0"/>
              <a:t>error.</a:t>
            </a:r>
            <a:endParaRPr lang="en-US"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6019800"/>
          </a:xfrm>
        </p:spPr>
        <p:txBody>
          <a:bodyPr/>
          <a:lstStyle/>
          <a:p>
            <a:pPr algn="just"/>
            <a:endParaRPr lang="en-US" dirty="0" smtClean="0"/>
          </a:p>
          <a:p>
            <a:pPr algn="just"/>
            <a:endParaRPr lang="en-US" dirty="0" smtClean="0"/>
          </a:p>
          <a:p>
            <a:pPr algn="just"/>
            <a:r>
              <a:rPr lang="en-US" dirty="0" smtClean="0"/>
              <a:t>S</a:t>
            </a:r>
            <a:r>
              <a:rPr lang="en-IN" dirty="0" err="1" smtClean="0"/>
              <a:t>ome</a:t>
            </a:r>
            <a:r>
              <a:rPr lang="en-IN" dirty="0" smtClean="0"/>
              <a:t> </a:t>
            </a:r>
            <a:r>
              <a:rPr lang="en-IN" dirty="0" smtClean="0"/>
              <a:t>important curves applied in practical life are,</a:t>
            </a:r>
          </a:p>
          <a:p>
            <a:pPr algn="just"/>
            <a:r>
              <a:rPr lang="en-IN" dirty="0" smtClean="0"/>
              <a:t>-&gt; Straight Line (</a:t>
            </a:r>
            <a:r>
              <a:rPr lang="en-IN" dirty="0" smtClean="0">
                <a:solidFill>
                  <a:srgbClr val="FF0000"/>
                </a:solidFill>
              </a:rPr>
              <a:t>Y = a + </a:t>
            </a:r>
            <a:r>
              <a:rPr lang="en-IN" dirty="0" err="1" smtClean="0">
                <a:solidFill>
                  <a:srgbClr val="FF0000"/>
                </a:solidFill>
              </a:rPr>
              <a:t>bX</a:t>
            </a:r>
            <a:r>
              <a:rPr lang="en-IN" dirty="0" smtClean="0"/>
              <a:t>) </a:t>
            </a:r>
            <a:r>
              <a:rPr lang="en-IN" sz="2000" dirty="0" smtClean="0"/>
              <a:t>[1</a:t>
            </a:r>
            <a:r>
              <a:rPr lang="en-IN" sz="2000" baseline="30000" dirty="0" smtClean="0"/>
              <a:t>st</a:t>
            </a:r>
            <a:r>
              <a:rPr lang="en-IN" sz="2000" dirty="0" smtClean="0"/>
              <a:t> degree polynomial]</a:t>
            </a:r>
            <a:endParaRPr lang="en-IN" dirty="0" smtClean="0"/>
          </a:p>
          <a:p>
            <a:pPr algn="just"/>
            <a:r>
              <a:rPr lang="en-IN" dirty="0" smtClean="0"/>
              <a:t>-&gt; Parabola (</a:t>
            </a:r>
            <a:r>
              <a:rPr lang="en-IN" dirty="0" smtClean="0">
                <a:solidFill>
                  <a:srgbClr val="FF0000"/>
                </a:solidFill>
              </a:rPr>
              <a:t>Y=a + </a:t>
            </a:r>
            <a:r>
              <a:rPr lang="en-IN" dirty="0" err="1" smtClean="0">
                <a:solidFill>
                  <a:srgbClr val="FF0000"/>
                </a:solidFill>
              </a:rPr>
              <a:t>bX</a:t>
            </a:r>
            <a:r>
              <a:rPr lang="en-IN" dirty="0" smtClean="0">
                <a:solidFill>
                  <a:srgbClr val="FF0000"/>
                </a:solidFill>
              </a:rPr>
              <a:t> + CX</a:t>
            </a:r>
            <a:r>
              <a:rPr lang="en-IN" baseline="30000" dirty="0" smtClean="0">
                <a:solidFill>
                  <a:srgbClr val="FF0000"/>
                </a:solidFill>
              </a:rPr>
              <a:t>2</a:t>
            </a:r>
            <a:r>
              <a:rPr lang="en-IN" dirty="0" smtClean="0"/>
              <a:t>) </a:t>
            </a:r>
            <a:r>
              <a:rPr lang="en-IN" sz="1800" dirty="0" smtClean="0"/>
              <a:t>[2</a:t>
            </a:r>
            <a:r>
              <a:rPr lang="en-IN" sz="1800" baseline="30000" dirty="0" smtClean="0"/>
              <a:t>nd</a:t>
            </a:r>
            <a:r>
              <a:rPr lang="en-IN" sz="1800" dirty="0" smtClean="0"/>
              <a:t> degree polynomial]</a:t>
            </a:r>
          </a:p>
          <a:p>
            <a:pPr algn="just"/>
            <a:r>
              <a:rPr lang="en-IN" dirty="0" smtClean="0"/>
              <a:t>-&gt; Exponential Curves (</a:t>
            </a:r>
            <a:r>
              <a:rPr lang="en-IN" dirty="0" smtClean="0">
                <a:solidFill>
                  <a:srgbClr val="FF0000"/>
                </a:solidFill>
              </a:rPr>
              <a:t>Y=</a:t>
            </a:r>
            <a:r>
              <a:rPr lang="en-IN" dirty="0" err="1" smtClean="0">
                <a:solidFill>
                  <a:srgbClr val="FF0000"/>
                </a:solidFill>
              </a:rPr>
              <a:t>ae</a:t>
            </a:r>
            <a:r>
              <a:rPr lang="en-IN" baseline="30000" dirty="0" err="1" smtClean="0">
                <a:solidFill>
                  <a:srgbClr val="FF0000"/>
                </a:solidFill>
              </a:rPr>
              <a:t>bX</a:t>
            </a:r>
            <a:r>
              <a:rPr lang="en-IN" dirty="0" smtClean="0">
                <a:solidFill>
                  <a:srgbClr val="FF0000"/>
                </a:solidFill>
              </a:rPr>
              <a:t>, Y=</a:t>
            </a:r>
            <a:r>
              <a:rPr lang="en-IN" dirty="0" err="1" smtClean="0">
                <a:solidFill>
                  <a:srgbClr val="FF0000"/>
                </a:solidFill>
              </a:rPr>
              <a:t>ab</a:t>
            </a:r>
            <a:r>
              <a:rPr lang="en-IN" baseline="30000" dirty="0" err="1" smtClean="0">
                <a:solidFill>
                  <a:srgbClr val="FF0000"/>
                </a:solidFill>
              </a:rPr>
              <a:t>X</a:t>
            </a:r>
            <a:r>
              <a:rPr lang="en-IN" dirty="0" smtClean="0"/>
              <a:t>)</a:t>
            </a:r>
          </a:p>
          <a:p>
            <a:pPr algn="just"/>
            <a:r>
              <a:rPr lang="en-IN" dirty="0" smtClean="0"/>
              <a:t>-&gt; Power Curve (</a:t>
            </a:r>
            <a:r>
              <a:rPr lang="en-IN" dirty="0" smtClean="0">
                <a:solidFill>
                  <a:srgbClr val="FF0000"/>
                </a:solidFill>
              </a:rPr>
              <a:t>Y=</a:t>
            </a:r>
            <a:r>
              <a:rPr lang="en-IN" dirty="0" err="1" smtClean="0">
                <a:solidFill>
                  <a:srgbClr val="FF0000"/>
                </a:solidFill>
              </a:rPr>
              <a:t>aX</a:t>
            </a:r>
            <a:r>
              <a:rPr lang="en-IN" baseline="30000" dirty="0" err="1" smtClean="0">
                <a:solidFill>
                  <a:srgbClr val="FF0000"/>
                </a:solidFill>
              </a:rPr>
              <a:t>b</a:t>
            </a:r>
            <a:r>
              <a:rPr lang="en-IN" dirty="0" smtClean="0"/>
              <a:t>)</a:t>
            </a:r>
          </a:p>
          <a:p>
            <a:pPr algn="just"/>
            <a:r>
              <a:rPr lang="en-IN" dirty="0" smtClean="0"/>
              <a:t>	Let us fit these curves for a given data set using the principle of least squares.</a:t>
            </a:r>
          </a:p>
          <a:p>
            <a:pPr algn="just"/>
            <a:r>
              <a:rPr lang="en-IN" dirty="0" smtClean="0"/>
              <a:t>	This means to find the best estimates for the parameters a, b, etc, by applying the principle.</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762000"/>
            <a:ext cx="8229600" cy="5562600"/>
          </a:xfrm>
        </p:spPr>
        <p:txBody>
          <a:bodyPr/>
          <a:lstStyle/>
          <a:p>
            <a:pPr algn="just"/>
            <a:r>
              <a:rPr lang="en-IN" sz="3200" dirty="0" smtClean="0">
                <a:solidFill>
                  <a:srgbClr val="FF0000"/>
                </a:solidFill>
              </a:rPr>
              <a:t>a). Fitting of a Straight Line:</a:t>
            </a:r>
            <a:endParaRPr lang="en-IN" dirty="0" smtClean="0">
              <a:solidFill>
                <a:srgbClr val="FF0000"/>
              </a:solidFill>
            </a:endParaRPr>
          </a:p>
          <a:p>
            <a:pPr algn="just"/>
            <a:r>
              <a:rPr lang="en-IN" dirty="0" smtClean="0"/>
              <a:t>	Let Y = a + </a:t>
            </a:r>
            <a:r>
              <a:rPr lang="en-IN" dirty="0" err="1" smtClean="0"/>
              <a:t>bX</a:t>
            </a:r>
            <a:r>
              <a:rPr lang="en-IN" dirty="0" smtClean="0"/>
              <a:t> ...(1) be the straight line to be fitted for a given data of n points (x1,y1), (x2,y2),...(</a:t>
            </a:r>
            <a:r>
              <a:rPr lang="en-IN" dirty="0" err="1" smtClean="0"/>
              <a:t>xn,yn</a:t>
            </a:r>
            <a:r>
              <a:rPr lang="en-IN" dirty="0" smtClean="0"/>
              <a:t>) using the principle of  least squares.</a:t>
            </a:r>
          </a:p>
          <a:p>
            <a:pPr algn="just"/>
            <a:r>
              <a:rPr lang="en-IN" dirty="0" smtClean="0"/>
              <a:t>According to the principle,</a:t>
            </a:r>
          </a:p>
          <a:p>
            <a:pPr algn="just"/>
            <a:r>
              <a:rPr lang="en-IN" dirty="0" smtClean="0"/>
              <a:t>	 E = </a:t>
            </a:r>
            <a:r>
              <a:rPr lang="en-IN" dirty="0" smtClean="0">
                <a:solidFill>
                  <a:srgbClr val="FF0000"/>
                </a:solidFill>
              </a:rPr>
              <a:t>∑[</a:t>
            </a:r>
            <a:r>
              <a:rPr lang="en-IN" dirty="0" err="1" smtClean="0">
                <a:solidFill>
                  <a:srgbClr val="FF0000"/>
                </a:solidFill>
              </a:rPr>
              <a:t>y</a:t>
            </a:r>
            <a:r>
              <a:rPr lang="en-IN" baseline="-25000" dirty="0" err="1" smtClean="0">
                <a:solidFill>
                  <a:srgbClr val="FF0000"/>
                </a:solidFill>
              </a:rPr>
              <a:t>i</a:t>
            </a:r>
            <a:r>
              <a:rPr lang="en-IN" dirty="0" smtClean="0">
                <a:solidFill>
                  <a:srgbClr val="FF0000"/>
                </a:solidFill>
              </a:rPr>
              <a:t>-f(x</a:t>
            </a:r>
            <a:r>
              <a:rPr lang="en-IN" baseline="-25000" dirty="0" smtClean="0">
                <a:solidFill>
                  <a:srgbClr val="FF0000"/>
                </a:solidFill>
              </a:rPr>
              <a:t>i</a:t>
            </a:r>
            <a:r>
              <a:rPr lang="en-IN" dirty="0" smtClean="0">
                <a:solidFill>
                  <a:srgbClr val="FF0000"/>
                </a:solidFill>
              </a:rPr>
              <a:t>)]</a:t>
            </a:r>
            <a:r>
              <a:rPr lang="en-IN" baseline="30000" dirty="0" smtClean="0">
                <a:solidFill>
                  <a:srgbClr val="FF0000"/>
                </a:solidFill>
              </a:rPr>
              <a:t>2</a:t>
            </a:r>
            <a:r>
              <a:rPr lang="en-IN" dirty="0" smtClean="0"/>
              <a:t> is to be </a:t>
            </a:r>
            <a:r>
              <a:rPr lang="en-IN" dirty="0" smtClean="0">
                <a:solidFill>
                  <a:srgbClr val="FF0000"/>
                </a:solidFill>
              </a:rPr>
              <a:t>minimum</a:t>
            </a:r>
            <a:r>
              <a:rPr lang="en-IN" dirty="0" smtClean="0"/>
              <a:t>.</a:t>
            </a:r>
          </a:p>
          <a:p>
            <a:pPr algn="just"/>
            <a:r>
              <a:rPr lang="en-IN" dirty="0" smtClean="0"/>
              <a:t>     i.e., E =</a:t>
            </a:r>
            <a:r>
              <a:rPr lang="en-IN" dirty="0" smtClean="0">
                <a:solidFill>
                  <a:srgbClr val="FF0000"/>
                </a:solidFill>
              </a:rPr>
              <a:t>∑[</a:t>
            </a:r>
            <a:r>
              <a:rPr lang="en-IN" dirty="0" err="1" smtClean="0">
                <a:solidFill>
                  <a:srgbClr val="FF0000"/>
                </a:solidFill>
              </a:rPr>
              <a:t>y</a:t>
            </a:r>
            <a:r>
              <a:rPr lang="en-IN" baseline="-25000" dirty="0" err="1" smtClean="0">
                <a:solidFill>
                  <a:srgbClr val="FF0000"/>
                </a:solidFill>
              </a:rPr>
              <a:t>i</a:t>
            </a:r>
            <a:r>
              <a:rPr lang="en-IN" dirty="0" smtClean="0">
                <a:solidFill>
                  <a:srgbClr val="FF0000"/>
                </a:solidFill>
              </a:rPr>
              <a:t>-(</a:t>
            </a:r>
            <a:r>
              <a:rPr lang="en-IN" dirty="0" err="1" smtClean="0">
                <a:solidFill>
                  <a:srgbClr val="FF0000"/>
                </a:solidFill>
              </a:rPr>
              <a:t>a+bxi</a:t>
            </a:r>
            <a:r>
              <a:rPr lang="en-IN" dirty="0" smtClean="0">
                <a:solidFill>
                  <a:srgbClr val="FF0000"/>
                </a:solidFill>
              </a:rPr>
              <a:t>)]</a:t>
            </a:r>
            <a:r>
              <a:rPr lang="en-IN" baseline="30000" dirty="0" smtClean="0">
                <a:solidFill>
                  <a:srgbClr val="FF0000"/>
                </a:solidFill>
              </a:rPr>
              <a:t>2</a:t>
            </a:r>
            <a:r>
              <a:rPr lang="en-IN" dirty="0" smtClean="0"/>
              <a:t> is to be </a:t>
            </a:r>
            <a:r>
              <a:rPr lang="en-IN" dirty="0" smtClean="0">
                <a:solidFill>
                  <a:srgbClr val="FF0000"/>
                </a:solidFill>
              </a:rPr>
              <a:t>minimum </a:t>
            </a:r>
            <a:r>
              <a:rPr lang="en-IN" dirty="0" smtClean="0"/>
              <a:t>in the variations of a and b.</a:t>
            </a:r>
          </a:p>
          <a:p>
            <a:pPr algn="just"/>
            <a:r>
              <a:rPr lang="en-IN" dirty="0" smtClean="0"/>
              <a:t>To minimize E, we have to </a:t>
            </a:r>
          </a:p>
          <a:p>
            <a:pPr algn="just"/>
            <a:r>
              <a:rPr lang="en-IN" dirty="0" smtClean="0"/>
              <a:t>solve	∂E/∂a =0 and ∂E/∂b =0 </a:t>
            </a:r>
          </a:p>
          <a:p>
            <a:pPr algn="just"/>
            <a:r>
              <a:rPr lang="en-IN" dirty="0" smtClean="0"/>
              <a:t>and prove ∂</a:t>
            </a:r>
            <a:r>
              <a:rPr lang="en-IN" baseline="30000" dirty="0" smtClean="0"/>
              <a:t>2</a:t>
            </a:r>
            <a:r>
              <a:rPr lang="en-IN" dirty="0" smtClean="0"/>
              <a:t>E/∂a</a:t>
            </a:r>
            <a:r>
              <a:rPr lang="en-IN" baseline="30000" dirty="0" smtClean="0"/>
              <a:t>2</a:t>
            </a:r>
            <a:r>
              <a:rPr lang="en-IN" dirty="0" smtClean="0"/>
              <a:t> &gt; 0 and ∂</a:t>
            </a:r>
            <a:r>
              <a:rPr lang="en-IN" baseline="30000" dirty="0" smtClean="0"/>
              <a:t>2</a:t>
            </a:r>
            <a:r>
              <a:rPr lang="en-IN" dirty="0" smtClean="0"/>
              <a:t>E/∂b</a:t>
            </a:r>
            <a:r>
              <a:rPr lang="en-IN" baseline="30000" dirty="0" smtClean="0"/>
              <a:t>2</a:t>
            </a:r>
            <a:r>
              <a:rPr lang="en-IN" dirty="0" smtClean="0"/>
              <a:t> &gt; 0</a:t>
            </a:r>
            <a:r>
              <a:rPr lang="en-IN" dirty="0" smtClean="0"/>
              <a:t>.</a:t>
            </a:r>
            <a:endParaRPr lang="en-IN"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4038600" cy="1143000"/>
          </a:xfrm>
        </p:spPr>
        <p:txBody>
          <a:bodyPr/>
          <a:lstStyle/>
          <a:p>
            <a:endParaRPr lang="en-US" dirty="0"/>
          </a:p>
        </p:txBody>
      </p:sp>
      <p:sp>
        <p:nvSpPr>
          <p:cNvPr id="3" name="Content Placeholder 2"/>
          <p:cNvSpPr>
            <a:spLocks noGrp="1"/>
          </p:cNvSpPr>
          <p:nvPr>
            <p:ph idx="1"/>
          </p:nvPr>
        </p:nvSpPr>
        <p:spPr>
          <a:xfrm>
            <a:off x="457200" y="685800"/>
            <a:ext cx="8229600" cy="5638800"/>
          </a:xfrm>
        </p:spPr>
        <p:txBody>
          <a:bodyPr/>
          <a:lstStyle/>
          <a:p>
            <a:pPr algn="just"/>
            <a:r>
              <a:rPr lang="en-IN" sz="3200" dirty="0" smtClean="0">
                <a:solidFill>
                  <a:srgbClr val="FF0000"/>
                </a:solidFill>
              </a:rPr>
              <a:t>b). Fitting of a Parabola:</a:t>
            </a:r>
            <a:endParaRPr lang="en-IN" dirty="0" smtClean="0">
              <a:solidFill>
                <a:srgbClr val="FF0000"/>
              </a:solidFill>
            </a:endParaRPr>
          </a:p>
          <a:p>
            <a:pPr algn="just"/>
            <a:r>
              <a:rPr lang="en-IN" dirty="0" smtClean="0"/>
              <a:t>	Let Y = a + </a:t>
            </a:r>
            <a:r>
              <a:rPr lang="en-IN" dirty="0" err="1" smtClean="0"/>
              <a:t>bX</a:t>
            </a:r>
            <a:r>
              <a:rPr lang="en-IN" dirty="0" smtClean="0"/>
              <a:t> + cX</a:t>
            </a:r>
            <a:r>
              <a:rPr lang="en-IN" baseline="30000" dirty="0" smtClean="0"/>
              <a:t>2</a:t>
            </a:r>
            <a:r>
              <a:rPr lang="en-IN" dirty="0" smtClean="0"/>
              <a:t> ...(1) be the parabola  to be fitted for a given data of n points (x1,y1), (x2,y2),...(</a:t>
            </a:r>
            <a:r>
              <a:rPr lang="en-IN" dirty="0" err="1" smtClean="0"/>
              <a:t>xn,yn</a:t>
            </a:r>
            <a:r>
              <a:rPr lang="en-IN" dirty="0" smtClean="0"/>
              <a:t>) using the principle of  least squares.</a:t>
            </a:r>
          </a:p>
          <a:p>
            <a:pPr algn="just"/>
            <a:r>
              <a:rPr lang="en-IN" dirty="0" smtClean="0"/>
              <a:t>According to the principle,</a:t>
            </a:r>
          </a:p>
          <a:p>
            <a:pPr algn="just"/>
            <a:r>
              <a:rPr lang="en-IN" dirty="0" smtClean="0"/>
              <a:t>	 E = </a:t>
            </a:r>
            <a:r>
              <a:rPr lang="en-IN" dirty="0" smtClean="0">
                <a:solidFill>
                  <a:srgbClr val="FF0000"/>
                </a:solidFill>
              </a:rPr>
              <a:t>∑[</a:t>
            </a:r>
            <a:r>
              <a:rPr lang="en-IN" dirty="0" err="1" smtClean="0">
                <a:solidFill>
                  <a:srgbClr val="FF0000"/>
                </a:solidFill>
              </a:rPr>
              <a:t>y</a:t>
            </a:r>
            <a:r>
              <a:rPr lang="en-IN" baseline="-25000" dirty="0" err="1" smtClean="0">
                <a:solidFill>
                  <a:srgbClr val="FF0000"/>
                </a:solidFill>
              </a:rPr>
              <a:t>i</a:t>
            </a:r>
            <a:r>
              <a:rPr lang="en-IN" dirty="0" smtClean="0">
                <a:solidFill>
                  <a:srgbClr val="FF0000"/>
                </a:solidFill>
              </a:rPr>
              <a:t>-f(x</a:t>
            </a:r>
            <a:r>
              <a:rPr lang="en-IN" baseline="-25000" dirty="0" smtClean="0">
                <a:solidFill>
                  <a:srgbClr val="FF0000"/>
                </a:solidFill>
              </a:rPr>
              <a:t>i</a:t>
            </a:r>
            <a:r>
              <a:rPr lang="en-IN" dirty="0" smtClean="0">
                <a:solidFill>
                  <a:srgbClr val="FF0000"/>
                </a:solidFill>
              </a:rPr>
              <a:t>)]</a:t>
            </a:r>
            <a:r>
              <a:rPr lang="en-IN" baseline="30000" dirty="0" smtClean="0">
                <a:solidFill>
                  <a:srgbClr val="FF0000"/>
                </a:solidFill>
              </a:rPr>
              <a:t>2</a:t>
            </a:r>
            <a:r>
              <a:rPr lang="en-IN" dirty="0" smtClean="0"/>
              <a:t> is to be </a:t>
            </a:r>
            <a:r>
              <a:rPr lang="en-IN" dirty="0" smtClean="0">
                <a:solidFill>
                  <a:srgbClr val="FF0000"/>
                </a:solidFill>
              </a:rPr>
              <a:t>minimum</a:t>
            </a:r>
            <a:r>
              <a:rPr lang="en-IN" dirty="0" smtClean="0"/>
              <a:t>.</a:t>
            </a:r>
          </a:p>
          <a:p>
            <a:pPr algn="just"/>
            <a:r>
              <a:rPr lang="en-IN" dirty="0" smtClean="0"/>
              <a:t>     i.e., E =</a:t>
            </a:r>
            <a:r>
              <a:rPr lang="en-IN" dirty="0" smtClean="0">
                <a:solidFill>
                  <a:srgbClr val="FF0000"/>
                </a:solidFill>
              </a:rPr>
              <a:t>∑[</a:t>
            </a:r>
            <a:r>
              <a:rPr lang="en-IN" dirty="0" err="1" smtClean="0">
                <a:solidFill>
                  <a:srgbClr val="FF0000"/>
                </a:solidFill>
              </a:rPr>
              <a:t>y</a:t>
            </a:r>
            <a:r>
              <a:rPr lang="en-IN" baseline="-25000" dirty="0" err="1" smtClean="0">
                <a:solidFill>
                  <a:srgbClr val="FF0000"/>
                </a:solidFill>
              </a:rPr>
              <a:t>i</a:t>
            </a:r>
            <a:r>
              <a:rPr lang="en-IN" dirty="0" smtClean="0">
                <a:solidFill>
                  <a:srgbClr val="FF0000"/>
                </a:solidFill>
              </a:rPr>
              <a:t>-(a+bxi+cxi</a:t>
            </a:r>
            <a:r>
              <a:rPr lang="en-IN" baseline="30000" dirty="0" smtClean="0">
                <a:solidFill>
                  <a:srgbClr val="FF0000"/>
                </a:solidFill>
              </a:rPr>
              <a:t>2</a:t>
            </a:r>
            <a:r>
              <a:rPr lang="en-IN" dirty="0" smtClean="0">
                <a:solidFill>
                  <a:srgbClr val="FF0000"/>
                </a:solidFill>
              </a:rPr>
              <a:t>)]</a:t>
            </a:r>
            <a:r>
              <a:rPr lang="en-IN" baseline="30000" dirty="0" smtClean="0">
                <a:solidFill>
                  <a:srgbClr val="FF0000"/>
                </a:solidFill>
              </a:rPr>
              <a:t>2</a:t>
            </a:r>
            <a:r>
              <a:rPr lang="en-IN" dirty="0" smtClean="0"/>
              <a:t> is to be </a:t>
            </a:r>
            <a:r>
              <a:rPr lang="en-IN" dirty="0" smtClean="0">
                <a:solidFill>
                  <a:srgbClr val="FF0000"/>
                </a:solidFill>
              </a:rPr>
              <a:t>minimum </a:t>
            </a:r>
            <a:r>
              <a:rPr lang="en-IN" dirty="0" smtClean="0"/>
              <a:t>in the variations of a, b and c.</a:t>
            </a:r>
          </a:p>
          <a:p>
            <a:pPr algn="just"/>
            <a:r>
              <a:rPr lang="en-IN" dirty="0" smtClean="0"/>
              <a:t>To minimize E, we have to </a:t>
            </a:r>
          </a:p>
          <a:p>
            <a:pPr algn="just"/>
            <a:r>
              <a:rPr lang="en-IN" dirty="0" smtClean="0"/>
              <a:t>solve	∂E/∂a =0, ∂E/∂b =0 and ∂E/∂c =0 </a:t>
            </a:r>
          </a:p>
          <a:p>
            <a:pPr algn="just"/>
            <a:r>
              <a:rPr lang="en-IN" dirty="0" smtClean="0"/>
              <a:t>and prove ∂</a:t>
            </a:r>
            <a:r>
              <a:rPr lang="en-IN" baseline="30000" dirty="0" smtClean="0"/>
              <a:t>2</a:t>
            </a:r>
            <a:r>
              <a:rPr lang="en-IN" dirty="0" smtClean="0"/>
              <a:t>E/∂a</a:t>
            </a:r>
            <a:r>
              <a:rPr lang="en-IN" baseline="30000" dirty="0" smtClean="0"/>
              <a:t>2</a:t>
            </a:r>
            <a:r>
              <a:rPr lang="en-IN" dirty="0" smtClean="0"/>
              <a:t> &gt; 0, ∂</a:t>
            </a:r>
            <a:r>
              <a:rPr lang="en-IN" baseline="30000" dirty="0" smtClean="0"/>
              <a:t>2</a:t>
            </a:r>
            <a:r>
              <a:rPr lang="en-IN" dirty="0" smtClean="0"/>
              <a:t>E/∂b</a:t>
            </a:r>
            <a:r>
              <a:rPr lang="en-IN" baseline="30000" dirty="0" smtClean="0"/>
              <a:t>2</a:t>
            </a:r>
            <a:r>
              <a:rPr lang="en-IN" dirty="0" smtClean="0"/>
              <a:t> &gt; 0 and ∂</a:t>
            </a:r>
            <a:r>
              <a:rPr lang="en-IN" baseline="30000" dirty="0" smtClean="0"/>
              <a:t>2</a:t>
            </a:r>
            <a:r>
              <a:rPr lang="en-IN" dirty="0" smtClean="0"/>
              <a:t>E/∂c</a:t>
            </a:r>
            <a:r>
              <a:rPr lang="en-IN" baseline="30000" dirty="0" smtClean="0"/>
              <a:t>2</a:t>
            </a:r>
            <a:r>
              <a:rPr lang="en-IN" dirty="0" smtClean="0"/>
              <a:t> &gt; 0</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609600"/>
            <a:ext cx="8229600" cy="5715000"/>
          </a:xfrm>
        </p:spPr>
        <p:txBody>
          <a:bodyPr/>
          <a:lstStyle/>
          <a:p>
            <a:pPr>
              <a:lnSpc>
                <a:spcPct val="150000"/>
              </a:lnSpc>
            </a:pPr>
            <a:r>
              <a:rPr lang="en-IN" sz="2400" dirty="0" smtClean="0"/>
              <a:t>Now, ∂E/∂c = 0</a:t>
            </a:r>
          </a:p>
          <a:p>
            <a:pPr>
              <a:lnSpc>
                <a:spcPct val="150000"/>
              </a:lnSpc>
            </a:pPr>
            <a:r>
              <a:rPr lang="en-IN" sz="2400" dirty="0" smtClean="0"/>
              <a:t>   =&gt; ∂(</a:t>
            </a:r>
            <a:r>
              <a:rPr lang="en-IN" sz="2400" dirty="0" smtClean="0">
                <a:solidFill>
                  <a:srgbClr val="FF0000"/>
                </a:solidFill>
              </a:rPr>
              <a:t>∑[</a:t>
            </a:r>
            <a:r>
              <a:rPr lang="en-IN" sz="2400" dirty="0" err="1" smtClean="0">
                <a:solidFill>
                  <a:srgbClr val="FF0000"/>
                </a:solidFill>
              </a:rPr>
              <a:t>y</a:t>
            </a:r>
            <a:r>
              <a:rPr lang="en-IN" sz="2400" baseline="-25000" dirty="0" err="1" smtClean="0">
                <a:solidFill>
                  <a:srgbClr val="FF0000"/>
                </a:solidFill>
              </a:rPr>
              <a:t>i</a:t>
            </a:r>
            <a:r>
              <a:rPr lang="en-IN" sz="2400" dirty="0" smtClean="0">
                <a:solidFill>
                  <a:srgbClr val="FF0000"/>
                </a:solidFill>
              </a:rPr>
              <a:t>-(a+bxi+cxi</a:t>
            </a:r>
            <a:r>
              <a:rPr lang="en-IN" sz="2400" baseline="30000" dirty="0" smtClean="0">
                <a:solidFill>
                  <a:srgbClr val="FF0000"/>
                </a:solidFill>
              </a:rPr>
              <a:t>2</a:t>
            </a:r>
            <a:r>
              <a:rPr lang="en-IN" sz="2400" dirty="0" smtClean="0">
                <a:solidFill>
                  <a:srgbClr val="FF0000"/>
                </a:solidFill>
              </a:rPr>
              <a:t>)]</a:t>
            </a:r>
            <a:r>
              <a:rPr lang="en-IN" sz="2400" baseline="30000" dirty="0" smtClean="0">
                <a:solidFill>
                  <a:srgbClr val="FF0000"/>
                </a:solidFill>
              </a:rPr>
              <a:t>2 </a:t>
            </a:r>
            <a:r>
              <a:rPr lang="en-IN" sz="2400" dirty="0" smtClean="0"/>
              <a:t>)/∂a = 0</a:t>
            </a:r>
          </a:p>
          <a:p>
            <a:pPr>
              <a:lnSpc>
                <a:spcPct val="150000"/>
              </a:lnSpc>
            </a:pPr>
            <a:r>
              <a:rPr lang="en-IN" sz="2400" dirty="0" smtClean="0"/>
              <a:t>  =&gt; 2</a:t>
            </a:r>
            <a:r>
              <a:rPr lang="en-IN" sz="2400" dirty="0" smtClean="0">
                <a:solidFill>
                  <a:srgbClr val="FF0000"/>
                </a:solidFill>
              </a:rPr>
              <a:t> {∑[</a:t>
            </a:r>
            <a:r>
              <a:rPr lang="en-IN" sz="2400" dirty="0" err="1" smtClean="0">
                <a:solidFill>
                  <a:srgbClr val="FF0000"/>
                </a:solidFill>
              </a:rPr>
              <a:t>y</a:t>
            </a:r>
            <a:r>
              <a:rPr lang="en-IN" sz="2400" baseline="-25000" dirty="0" err="1" smtClean="0">
                <a:solidFill>
                  <a:srgbClr val="FF0000"/>
                </a:solidFill>
              </a:rPr>
              <a:t>i</a:t>
            </a:r>
            <a:r>
              <a:rPr lang="en-IN" sz="2400" dirty="0" smtClean="0">
                <a:solidFill>
                  <a:srgbClr val="FF0000"/>
                </a:solidFill>
              </a:rPr>
              <a:t>-(a+bxi+cxi</a:t>
            </a:r>
            <a:r>
              <a:rPr lang="en-IN" sz="2400" baseline="30000" dirty="0" smtClean="0">
                <a:solidFill>
                  <a:srgbClr val="FF0000"/>
                </a:solidFill>
              </a:rPr>
              <a:t>2</a:t>
            </a:r>
            <a:r>
              <a:rPr lang="en-IN" sz="2400" dirty="0" smtClean="0">
                <a:solidFill>
                  <a:srgbClr val="FF0000"/>
                </a:solidFill>
              </a:rPr>
              <a:t>)](-xi</a:t>
            </a:r>
            <a:r>
              <a:rPr lang="en-IN" sz="2400" baseline="30000" dirty="0" smtClean="0">
                <a:solidFill>
                  <a:srgbClr val="FF0000"/>
                </a:solidFill>
              </a:rPr>
              <a:t>2</a:t>
            </a:r>
            <a:r>
              <a:rPr lang="en-IN" sz="2400" dirty="0" smtClean="0">
                <a:solidFill>
                  <a:srgbClr val="FF0000"/>
                </a:solidFill>
              </a:rPr>
              <a:t>)} </a:t>
            </a:r>
            <a:r>
              <a:rPr lang="en-IN" sz="2400" dirty="0" smtClean="0"/>
              <a:t>= 0 </a:t>
            </a:r>
          </a:p>
          <a:p>
            <a:pPr>
              <a:lnSpc>
                <a:spcPct val="150000"/>
              </a:lnSpc>
            </a:pPr>
            <a:r>
              <a:rPr lang="en-IN" sz="2400" dirty="0" smtClean="0">
                <a:solidFill>
                  <a:srgbClr val="FF0000"/>
                </a:solidFill>
              </a:rPr>
              <a:t>  </a:t>
            </a:r>
            <a:r>
              <a:rPr lang="en-IN" sz="2400" dirty="0" smtClean="0"/>
              <a:t>=&gt; ∑xi</a:t>
            </a:r>
            <a:r>
              <a:rPr lang="en-IN" sz="2400" baseline="30000" dirty="0" smtClean="0"/>
              <a:t>2</a:t>
            </a:r>
            <a:r>
              <a:rPr lang="en-IN" sz="2400" dirty="0" smtClean="0"/>
              <a:t>yi – a ∑xi</a:t>
            </a:r>
            <a:r>
              <a:rPr lang="en-IN" sz="2400" baseline="30000" dirty="0" smtClean="0"/>
              <a:t>2</a:t>
            </a:r>
            <a:r>
              <a:rPr lang="en-IN" sz="2400" dirty="0" smtClean="0"/>
              <a:t> - b∑xi</a:t>
            </a:r>
            <a:r>
              <a:rPr lang="en-IN" sz="2400" baseline="30000" dirty="0" smtClean="0"/>
              <a:t>3</a:t>
            </a:r>
            <a:r>
              <a:rPr lang="en-IN" sz="2400" dirty="0" smtClean="0"/>
              <a:t> - c∑xi</a:t>
            </a:r>
            <a:r>
              <a:rPr lang="en-IN" sz="2400" baseline="30000" dirty="0" smtClean="0"/>
              <a:t>4</a:t>
            </a:r>
            <a:r>
              <a:rPr lang="en-IN" sz="2400" dirty="0" smtClean="0"/>
              <a:t> = 0</a:t>
            </a:r>
          </a:p>
          <a:p>
            <a:pPr>
              <a:lnSpc>
                <a:spcPct val="150000"/>
              </a:lnSpc>
            </a:pPr>
            <a:r>
              <a:rPr lang="en-IN" sz="2400" dirty="0" smtClean="0">
                <a:solidFill>
                  <a:srgbClr val="FF0000"/>
                </a:solidFill>
              </a:rPr>
              <a:t>  </a:t>
            </a:r>
            <a:r>
              <a:rPr lang="en-IN" sz="2400" dirty="0" smtClean="0"/>
              <a:t>=&gt;</a:t>
            </a:r>
            <a:r>
              <a:rPr lang="en-IN" sz="2400" dirty="0" smtClean="0">
                <a:solidFill>
                  <a:srgbClr val="FF0000"/>
                </a:solidFill>
              </a:rPr>
              <a:t> </a:t>
            </a:r>
            <a:r>
              <a:rPr lang="en-IN" sz="2400" dirty="0" smtClean="0">
                <a:solidFill>
                  <a:srgbClr val="002060"/>
                </a:solidFill>
              </a:rPr>
              <a:t>∑xi</a:t>
            </a:r>
            <a:r>
              <a:rPr lang="en-IN" sz="2400" baseline="30000" dirty="0" smtClean="0">
                <a:solidFill>
                  <a:srgbClr val="002060"/>
                </a:solidFill>
              </a:rPr>
              <a:t>2</a:t>
            </a:r>
            <a:r>
              <a:rPr lang="en-IN" sz="2400" dirty="0" smtClean="0">
                <a:solidFill>
                  <a:srgbClr val="002060"/>
                </a:solidFill>
              </a:rPr>
              <a:t>yi  =  a ∑xi</a:t>
            </a:r>
            <a:r>
              <a:rPr lang="en-IN" sz="2400" baseline="30000" dirty="0" smtClean="0">
                <a:solidFill>
                  <a:srgbClr val="002060"/>
                </a:solidFill>
              </a:rPr>
              <a:t>2</a:t>
            </a:r>
            <a:r>
              <a:rPr lang="en-IN" sz="2400" dirty="0" smtClean="0">
                <a:solidFill>
                  <a:srgbClr val="002060"/>
                </a:solidFill>
              </a:rPr>
              <a:t> + b∑xi</a:t>
            </a:r>
            <a:r>
              <a:rPr lang="en-IN" sz="2400" baseline="30000" dirty="0" smtClean="0">
                <a:solidFill>
                  <a:srgbClr val="002060"/>
                </a:solidFill>
              </a:rPr>
              <a:t>3</a:t>
            </a:r>
            <a:r>
              <a:rPr lang="en-IN" sz="2400" dirty="0" smtClean="0">
                <a:solidFill>
                  <a:srgbClr val="002060"/>
                </a:solidFill>
              </a:rPr>
              <a:t> + c∑xi</a:t>
            </a:r>
            <a:r>
              <a:rPr lang="en-IN" sz="2400" baseline="30000" dirty="0" smtClean="0">
                <a:solidFill>
                  <a:srgbClr val="002060"/>
                </a:solidFill>
              </a:rPr>
              <a:t>4</a:t>
            </a:r>
            <a:r>
              <a:rPr lang="en-IN" sz="2400" dirty="0" smtClean="0">
                <a:solidFill>
                  <a:srgbClr val="002060"/>
                </a:solidFill>
              </a:rPr>
              <a:t>   </a:t>
            </a:r>
            <a:r>
              <a:rPr lang="en-IN" sz="2400" dirty="0" smtClean="0"/>
              <a:t>....(4)</a:t>
            </a:r>
          </a:p>
          <a:p>
            <a:r>
              <a:rPr lang="en-IN" sz="2400" dirty="0" smtClean="0"/>
              <a:t>The equations (2), (3) and (4) are called </a:t>
            </a:r>
            <a:r>
              <a:rPr lang="en-IN" sz="2400" dirty="0" smtClean="0">
                <a:solidFill>
                  <a:srgbClr val="002060"/>
                </a:solidFill>
              </a:rPr>
              <a:t>Normal equations</a:t>
            </a:r>
            <a:r>
              <a:rPr lang="en-IN" sz="2400" dirty="0" smtClean="0"/>
              <a:t>. Solving these equations we can get best estimates for a and b.</a:t>
            </a:r>
          </a:p>
          <a:p>
            <a:r>
              <a:rPr lang="en-IN" sz="2400" dirty="0" smtClean="0"/>
              <a:t>With these estimates  (1) becomes the parabola of best fit.</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762000"/>
            <a:ext cx="8229600" cy="5562600"/>
          </a:xfrm>
        </p:spPr>
        <p:txBody>
          <a:bodyPr>
            <a:normAutofit fontScale="92500" lnSpcReduction="10000"/>
          </a:bodyPr>
          <a:lstStyle/>
          <a:p>
            <a:pPr algn="just"/>
            <a:r>
              <a:rPr lang="en-IN" sz="3200" dirty="0" smtClean="0">
                <a:solidFill>
                  <a:srgbClr val="FF0000"/>
                </a:solidFill>
              </a:rPr>
              <a:t>c). Fitting of an Exponential curve of the form     </a:t>
            </a:r>
          </a:p>
          <a:p>
            <a:pPr algn="just"/>
            <a:r>
              <a:rPr lang="en-IN" sz="3200" dirty="0" smtClean="0">
                <a:solidFill>
                  <a:srgbClr val="FF0000"/>
                </a:solidFill>
              </a:rPr>
              <a:t>      Y = </a:t>
            </a:r>
            <a:r>
              <a:rPr lang="en-IN" sz="3200" dirty="0" err="1" smtClean="0">
                <a:solidFill>
                  <a:srgbClr val="FF0000"/>
                </a:solidFill>
              </a:rPr>
              <a:t>ae</a:t>
            </a:r>
            <a:r>
              <a:rPr lang="en-IN" sz="3200" baseline="30000" dirty="0" err="1" smtClean="0">
                <a:solidFill>
                  <a:srgbClr val="FF0000"/>
                </a:solidFill>
              </a:rPr>
              <a:t>bX</a:t>
            </a:r>
            <a:r>
              <a:rPr lang="en-IN" sz="3200" dirty="0" smtClean="0">
                <a:solidFill>
                  <a:srgbClr val="FF0000"/>
                </a:solidFill>
              </a:rPr>
              <a:t>:</a:t>
            </a:r>
            <a:endParaRPr lang="en-IN" dirty="0" smtClean="0">
              <a:solidFill>
                <a:srgbClr val="FF0000"/>
              </a:solidFill>
            </a:endParaRPr>
          </a:p>
          <a:p>
            <a:pPr algn="just"/>
            <a:r>
              <a:rPr lang="en-IN" dirty="0" smtClean="0"/>
              <a:t>	 Y = </a:t>
            </a:r>
            <a:r>
              <a:rPr lang="en-IN" dirty="0" err="1" smtClean="0"/>
              <a:t>ae</a:t>
            </a:r>
            <a:r>
              <a:rPr lang="en-IN" baseline="30000" dirty="0" err="1" smtClean="0"/>
              <a:t>bX</a:t>
            </a:r>
            <a:r>
              <a:rPr lang="en-IN" dirty="0" smtClean="0"/>
              <a:t> ...(1) is the exponential curve to be fitted for a given data of n points (x1,y1), (x2,y2),...(</a:t>
            </a:r>
            <a:r>
              <a:rPr lang="en-IN" dirty="0" err="1" smtClean="0"/>
              <a:t>xn,yn</a:t>
            </a:r>
            <a:r>
              <a:rPr lang="en-IN" dirty="0" smtClean="0"/>
              <a:t>) using the principle of  least squares.</a:t>
            </a:r>
          </a:p>
          <a:p>
            <a:pPr algn="just"/>
            <a:r>
              <a:rPr lang="en-IN" dirty="0" smtClean="0"/>
              <a:t>If we approach directly, we can not get normal equations ( because of exponential terms). </a:t>
            </a:r>
          </a:p>
          <a:p>
            <a:pPr algn="just"/>
            <a:r>
              <a:rPr lang="en-IN" dirty="0" smtClean="0"/>
              <a:t>So, we can simplify the work using logarithms.</a:t>
            </a:r>
          </a:p>
          <a:p>
            <a:pPr algn="just"/>
            <a:r>
              <a:rPr lang="en-IN" dirty="0" smtClean="0"/>
              <a:t>Taking  </a:t>
            </a:r>
            <a:r>
              <a:rPr lang="en-IN" dirty="0" err="1" smtClean="0"/>
              <a:t>Ln</a:t>
            </a:r>
            <a:r>
              <a:rPr lang="en-IN" dirty="0" smtClean="0"/>
              <a:t> (log</a:t>
            </a:r>
            <a:r>
              <a:rPr lang="en-IN" baseline="-25000" dirty="0" smtClean="0"/>
              <a:t>e</a:t>
            </a:r>
            <a:r>
              <a:rPr lang="en-IN" dirty="0" smtClean="0"/>
              <a:t>)on both sides of (1)</a:t>
            </a:r>
          </a:p>
          <a:p>
            <a:pPr algn="just"/>
            <a:r>
              <a:rPr lang="en-IN" dirty="0" smtClean="0"/>
              <a:t>	</a:t>
            </a:r>
            <a:r>
              <a:rPr lang="en-IN" dirty="0" err="1" smtClean="0"/>
              <a:t>Ln</a:t>
            </a:r>
            <a:r>
              <a:rPr lang="en-IN" dirty="0" smtClean="0"/>
              <a:t>(Y) = </a:t>
            </a:r>
            <a:r>
              <a:rPr lang="en-IN" dirty="0" err="1" smtClean="0"/>
              <a:t>Ln</a:t>
            </a:r>
            <a:r>
              <a:rPr lang="en-IN" dirty="0" smtClean="0"/>
              <a:t>(</a:t>
            </a:r>
            <a:r>
              <a:rPr lang="en-IN" dirty="0" err="1" smtClean="0"/>
              <a:t>ae</a:t>
            </a:r>
            <a:r>
              <a:rPr lang="en-IN" baseline="30000" dirty="0" err="1" smtClean="0"/>
              <a:t>bX</a:t>
            </a:r>
            <a:r>
              <a:rPr lang="en-IN" dirty="0" smtClean="0"/>
              <a:t>)</a:t>
            </a:r>
          </a:p>
          <a:p>
            <a:pPr algn="just"/>
            <a:r>
              <a:rPr lang="en-IN" dirty="0" smtClean="0"/>
              <a:t>      =&gt;    </a:t>
            </a:r>
            <a:r>
              <a:rPr lang="en-IN" dirty="0" err="1" smtClean="0"/>
              <a:t>Ln</a:t>
            </a:r>
            <a:r>
              <a:rPr lang="en-IN" dirty="0" smtClean="0"/>
              <a:t>(Y) = </a:t>
            </a:r>
            <a:r>
              <a:rPr lang="en-IN" dirty="0" err="1" smtClean="0"/>
              <a:t>Ln</a:t>
            </a:r>
            <a:r>
              <a:rPr lang="en-IN" dirty="0" smtClean="0"/>
              <a:t>(a) + </a:t>
            </a:r>
            <a:r>
              <a:rPr lang="en-IN" dirty="0" err="1" smtClean="0"/>
              <a:t>bX</a:t>
            </a:r>
            <a:r>
              <a:rPr lang="en-IN" dirty="0" smtClean="0"/>
              <a:t>   ....(2)</a:t>
            </a:r>
          </a:p>
          <a:p>
            <a:pPr algn="just"/>
            <a:r>
              <a:rPr lang="en-IN" dirty="0" smtClean="0"/>
              <a:t>Clear that (2) is a straight line in </a:t>
            </a:r>
            <a:r>
              <a:rPr lang="en-IN" dirty="0" err="1" smtClean="0"/>
              <a:t>Ln</a:t>
            </a:r>
            <a:r>
              <a:rPr lang="en-IN" dirty="0" smtClean="0"/>
              <a:t>(Y) and X with parameters </a:t>
            </a:r>
            <a:r>
              <a:rPr lang="en-IN" dirty="0" err="1" smtClean="0"/>
              <a:t>Ln</a:t>
            </a:r>
            <a:r>
              <a:rPr lang="en-IN" dirty="0" smtClean="0"/>
              <a:t>(a) and b.</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762000"/>
            <a:ext cx="8229600" cy="5562600"/>
          </a:xfrm>
        </p:spPr>
        <p:txBody>
          <a:bodyPr/>
          <a:lstStyle/>
          <a:p>
            <a:r>
              <a:rPr lang="en-IN" sz="2400" dirty="0" smtClean="0"/>
              <a:t>By applying  the principle of least squares, the </a:t>
            </a:r>
            <a:r>
              <a:rPr lang="en-IN" sz="2400" dirty="0" smtClean="0">
                <a:solidFill>
                  <a:srgbClr val="002060"/>
                </a:solidFill>
              </a:rPr>
              <a:t>Normal equations</a:t>
            </a:r>
            <a:r>
              <a:rPr lang="en-IN" sz="2400" dirty="0" smtClean="0"/>
              <a:t> to estimate the parameters </a:t>
            </a:r>
            <a:r>
              <a:rPr lang="en-IN" sz="2400" dirty="0" err="1" smtClean="0"/>
              <a:t>Ln</a:t>
            </a:r>
            <a:r>
              <a:rPr lang="en-IN" sz="2400" dirty="0" smtClean="0"/>
              <a:t>(a) and b are,</a:t>
            </a:r>
          </a:p>
          <a:p>
            <a:endParaRPr lang="en-IN" sz="2400" dirty="0" smtClean="0"/>
          </a:p>
          <a:p>
            <a:r>
              <a:rPr lang="en-IN" sz="2400" dirty="0" smtClean="0"/>
              <a:t>	</a:t>
            </a:r>
            <a:r>
              <a:rPr lang="en-IN" sz="2400" dirty="0" smtClean="0">
                <a:solidFill>
                  <a:schemeClr val="tx2"/>
                </a:solidFill>
              </a:rPr>
              <a:t>∑</a:t>
            </a:r>
            <a:r>
              <a:rPr lang="en-IN" sz="2400" dirty="0" err="1" smtClean="0">
                <a:solidFill>
                  <a:schemeClr val="tx2"/>
                </a:solidFill>
              </a:rPr>
              <a:t>Ln</a:t>
            </a:r>
            <a:r>
              <a:rPr lang="en-IN" sz="2400" dirty="0" smtClean="0">
                <a:solidFill>
                  <a:schemeClr val="tx2"/>
                </a:solidFill>
              </a:rPr>
              <a:t>(Y) = </a:t>
            </a:r>
            <a:r>
              <a:rPr lang="en-IN" sz="2400" dirty="0" err="1" smtClean="0">
                <a:solidFill>
                  <a:schemeClr val="tx2"/>
                </a:solidFill>
              </a:rPr>
              <a:t>nLn</a:t>
            </a:r>
            <a:r>
              <a:rPr lang="en-IN" sz="2400" dirty="0" smtClean="0">
                <a:solidFill>
                  <a:schemeClr val="tx2"/>
                </a:solidFill>
              </a:rPr>
              <a:t>(a) + </a:t>
            </a:r>
            <a:r>
              <a:rPr lang="en-IN" sz="2400" dirty="0" err="1" smtClean="0">
                <a:solidFill>
                  <a:schemeClr val="tx2"/>
                </a:solidFill>
              </a:rPr>
              <a:t>b∑X</a:t>
            </a:r>
            <a:r>
              <a:rPr lang="en-IN" sz="2400" dirty="0" smtClean="0">
                <a:solidFill>
                  <a:schemeClr val="tx2"/>
                </a:solidFill>
              </a:rPr>
              <a:t>  </a:t>
            </a:r>
          </a:p>
          <a:p>
            <a:endParaRPr lang="en-IN" sz="2400" dirty="0" smtClean="0">
              <a:solidFill>
                <a:schemeClr val="tx2"/>
              </a:solidFill>
            </a:endParaRPr>
          </a:p>
          <a:p>
            <a:r>
              <a:rPr lang="en-IN" sz="2400" dirty="0" smtClean="0">
                <a:solidFill>
                  <a:schemeClr val="tx2"/>
                </a:solidFill>
              </a:rPr>
              <a:t>   and  ∑</a:t>
            </a:r>
            <a:r>
              <a:rPr lang="en-IN" sz="2400" dirty="0" err="1" smtClean="0">
                <a:solidFill>
                  <a:schemeClr val="tx2"/>
                </a:solidFill>
              </a:rPr>
              <a:t>XLn</a:t>
            </a:r>
            <a:r>
              <a:rPr lang="en-IN" sz="2400" dirty="0" smtClean="0">
                <a:solidFill>
                  <a:schemeClr val="tx2"/>
                </a:solidFill>
              </a:rPr>
              <a:t>(Y) = </a:t>
            </a:r>
            <a:r>
              <a:rPr lang="en-IN" sz="2400" dirty="0" err="1" smtClean="0">
                <a:solidFill>
                  <a:schemeClr val="tx2"/>
                </a:solidFill>
              </a:rPr>
              <a:t>Ln</a:t>
            </a:r>
            <a:r>
              <a:rPr lang="en-IN" sz="2400" dirty="0" smtClean="0">
                <a:solidFill>
                  <a:schemeClr val="tx2"/>
                </a:solidFill>
              </a:rPr>
              <a:t>(a)∑X + b∑X</a:t>
            </a:r>
            <a:r>
              <a:rPr lang="en-IN" sz="2400" baseline="30000" dirty="0" smtClean="0">
                <a:solidFill>
                  <a:schemeClr val="tx2"/>
                </a:solidFill>
              </a:rPr>
              <a:t>2</a:t>
            </a:r>
            <a:r>
              <a:rPr lang="en-IN" sz="2400" dirty="0" smtClean="0"/>
              <a:t> </a:t>
            </a:r>
          </a:p>
          <a:p>
            <a:r>
              <a:rPr lang="en-IN" sz="2400" dirty="0" smtClean="0"/>
              <a:t>  </a:t>
            </a:r>
          </a:p>
          <a:p>
            <a:r>
              <a:rPr lang="en-IN" sz="2400" dirty="0" smtClean="0"/>
              <a:t> we can get ‘a’ as ,  a = </a:t>
            </a:r>
            <a:r>
              <a:rPr lang="en-IN" sz="2400" dirty="0" err="1" smtClean="0"/>
              <a:t>e</a:t>
            </a:r>
            <a:r>
              <a:rPr lang="en-IN" sz="2400" baseline="30000" dirty="0" err="1" smtClean="0"/>
              <a:t>Ln</a:t>
            </a:r>
            <a:r>
              <a:rPr lang="en-IN" sz="2400" baseline="30000" dirty="0" smtClean="0"/>
              <a:t>(a)</a:t>
            </a:r>
          </a:p>
          <a:p>
            <a:r>
              <a:rPr lang="en-IN" sz="2400" dirty="0" smtClean="0"/>
              <a:t> with a and b estimates, the curve (1) is an exponential curve of best fit.</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277</TotalTime>
  <Words>1647</Words>
  <Application>Microsoft Office PowerPoint</Application>
  <PresentationFormat>On-screen Show (4:3)</PresentationFormat>
  <Paragraphs>213</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Flow</vt:lpstr>
      <vt:lpstr>BSc (Statistics) Semester III</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ATTRIBUTES</vt:lpstr>
      <vt:lpstr>CONTINGENCY T ABLES</vt:lpstr>
      <vt:lpstr>RELATIONS BETWEEN CLASS FREQUENCIES</vt:lpstr>
      <vt:lpstr>MEASURES OF ASSOCIATION</vt:lpstr>
      <vt:lpstr>Slide 22</vt:lpstr>
      <vt:lpstr>Slide 23</vt:lpstr>
      <vt:lpstr>Sampling Distribution:</vt:lpstr>
      <vt:lpstr>Slide 25</vt:lpstr>
      <vt:lpstr>Slide 26</vt:lpstr>
      <vt:lpstr>t-distribution</vt:lpstr>
      <vt:lpstr>Properties of the F-Distribution</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BSc (Statistics) Semester III</dc:title>
  <dc:creator>USER</dc:creator>
  <cp:lastModifiedBy>USER</cp:lastModifiedBy>
  <cp:revision>29</cp:revision>
  <dcterms:created xsi:type="dcterms:W3CDTF">2023-12-26T06:25:18Z</dcterms:created>
  <dcterms:modified xsi:type="dcterms:W3CDTF">2023-12-26T11:02:26Z</dcterms:modified>
</cp:coreProperties>
</file>