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6" r:id="rId1"/>
    <p:sldMasterId id="2147483984" r:id="rId2"/>
  </p:sldMasterIdLst>
  <p:notesMasterIdLst>
    <p:notesMasterId r:id="rId21"/>
  </p:notesMasterIdLst>
  <p:sldIdLst>
    <p:sldId id="274" r:id="rId3"/>
    <p:sldId id="265" r:id="rId4"/>
    <p:sldId id="266" r:id="rId5"/>
    <p:sldId id="262" r:id="rId6"/>
    <p:sldId id="261" r:id="rId7"/>
    <p:sldId id="263" r:id="rId8"/>
    <p:sldId id="257" r:id="rId9"/>
    <p:sldId id="259" r:id="rId10"/>
    <p:sldId id="264" r:id="rId11"/>
    <p:sldId id="260" r:id="rId12"/>
    <p:sldId id="268" r:id="rId13"/>
    <p:sldId id="269" r:id="rId14"/>
    <p:sldId id="270" r:id="rId15"/>
    <p:sldId id="275" r:id="rId16"/>
    <p:sldId id="271" r:id="rId17"/>
    <p:sldId id="276" r:id="rId18"/>
    <p:sldId id="272" r:id="rId19"/>
    <p:sldId id="27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F3FBED9-D38B-4615-8367-B8A04CBC0A6E}" type="datetimeFigureOut">
              <a:rPr lang="en-US" smtClean="0"/>
              <a:t>1/13/2024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224276-1E3D-48E2-B0D3-3C215A281F58}" type="slidenum">
              <a:rPr lang="en-US" smtClean="0"/>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B224276-1E3D-48E2-B0D3-3C215A281F58}" type="slidenum">
              <a:rPr lang="en-US" smtClean="0"/>
              <a:t>8</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B224276-1E3D-48E2-B0D3-3C215A281F58}" type="slidenum">
              <a:rPr lang="en-US" smtClean="0"/>
              <a:t>12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Title 28"/>
          <p:cNvSpPr>
            <a:spLocks noGrp="1"/>
          </p:cNvSpPr>
          <p:nvPr>
            <p:ph type="ctrTitle"/>
          </p:nvPr>
        </p:nvSpPr>
        <p:spPr>
          <a:xfrm>
            <a:off x="381000" y="4853411"/>
            <a:ext cx="8458200" cy="1222375"/>
          </a:xfrm>
        </p:spPr>
        <p:txBody>
          <a:bodyPr anchor="t"/>
          <a:lstStyle/>
          <a:p>
            <a:r>
              <a:rPr kumimoji="0"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16" name="Date Placeholder 15"/>
          <p:cNvSpPr>
            <a:spLocks noGrp="1"/>
          </p:cNvSpPr>
          <p:nvPr>
            <p:ph type="dt" sz="half" idx="10"/>
          </p:nvPr>
        </p:nvSpPr>
        <p:spPr/>
        <p:txBody>
          <a:bodyPr/>
          <a:lstStyle/>
          <a:p>
            <a:fld id="{D3E17F6F-F6B2-4428-AC9E-4102871C67FE}" type="datetimeFigureOut">
              <a:rPr lang="en-US" smtClean="0"/>
              <a:t>1/13/2024</a:t>
            </a:fld>
            <a:endParaRPr lang="en-US" dirty="0"/>
          </a:p>
        </p:txBody>
      </p:sp>
      <p:sp>
        <p:nvSpPr>
          <p:cNvPr id="2" name="Footer Placeholder 1"/>
          <p:cNvSpPr>
            <a:spLocks noGrp="1"/>
          </p:cNvSpPr>
          <p:nvPr>
            <p:ph type="ftr" sz="quarter" idx="11"/>
          </p:nvPr>
        </p:nvSpPr>
        <p:spPr/>
        <p:txBody>
          <a:bodyPr/>
          <a:lstStyle/>
          <a:p>
            <a:endParaRPr lang="en-US" dirty="0"/>
          </a:p>
        </p:txBody>
      </p:sp>
      <p:sp>
        <p:nvSpPr>
          <p:cNvPr id="15" name="Slide Number Placeholder 14"/>
          <p:cNvSpPr>
            <a:spLocks noGrp="1"/>
          </p:cNvSpPr>
          <p:nvPr>
            <p:ph type="sldNum" sz="quarter" idx="12"/>
          </p:nvPr>
        </p:nvSpPr>
        <p:spPr>
          <a:xfrm>
            <a:off x="8229600" y="6473952"/>
            <a:ext cx="758952" cy="246888"/>
          </a:xfrm>
        </p:spPr>
        <p:txBody>
          <a:bodyPr/>
          <a:lstStyle/>
          <a:p>
            <a:fld id="{0C13CC75-3B9E-4CC6-8A57-15173C25D92A}"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3E17F6F-F6B2-4428-AC9E-4102871C67FE}" type="datetimeFigureOut">
              <a:rPr lang="en-US" smtClean="0"/>
              <a:t>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13CC75-3B9E-4CC6-8A57-15173C25D92A}"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3E17F6F-F6B2-4428-AC9E-4102871C67FE}" type="datetimeFigureOut">
              <a:rPr lang="en-US" smtClean="0"/>
              <a:t>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13CC75-3B9E-4CC6-8A57-15173C25D92A}" type="slidenum">
              <a:rPr lang="en-US" smtClean="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3E17F6F-F6B2-4428-AC9E-4102871C67FE}" type="datetimeFigureOut">
              <a:rPr lang="en-US" smtClean="0"/>
              <a:t>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13CC75-3B9E-4CC6-8A57-15173C25D92A}" type="slidenum">
              <a:rPr lang="en-US" smtClean="0"/>
              <a:t>‹#›</a:t>
            </a:fld>
            <a:endParaRPr lang="en-US" dirty="0"/>
          </a:p>
        </p:txBody>
      </p:sp>
    </p:spTree>
    <p:extLst>
      <p:ext uri="{BB962C8B-B14F-4D97-AF65-F5344CB8AC3E}">
        <p14:creationId xmlns:p14="http://schemas.microsoft.com/office/powerpoint/2010/main" val="11238042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E17F6F-F6B2-4428-AC9E-4102871C67FE}" type="datetimeFigureOut">
              <a:rPr lang="en-US" smtClean="0"/>
              <a:t>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13CC75-3B9E-4CC6-8A57-15173C25D92A}" type="slidenum">
              <a:rPr lang="en-US" smtClean="0"/>
              <a:t>‹#›</a:t>
            </a:fld>
            <a:endParaRPr lang="en-US" dirty="0"/>
          </a:p>
        </p:txBody>
      </p:sp>
    </p:spTree>
    <p:extLst>
      <p:ext uri="{BB962C8B-B14F-4D97-AF65-F5344CB8AC3E}">
        <p14:creationId xmlns:p14="http://schemas.microsoft.com/office/powerpoint/2010/main" val="35880736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3E17F6F-F6B2-4428-AC9E-4102871C67FE}" type="datetimeFigureOut">
              <a:rPr lang="en-US" smtClean="0"/>
              <a:t>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13CC75-3B9E-4CC6-8A57-15173C25D92A}" type="slidenum">
              <a:rPr lang="en-US" smtClean="0"/>
              <a:t>‹#›</a:t>
            </a:fld>
            <a:endParaRPr lang="en-US" dirty="0"/>
          </a:p>
        </p:txBody>
      </p:sp>
    </p:spTree>
    <p:extLst>
      <p:ext uri="{BB962C8B-B14F-4D97-AF65-F5344CB8AC3E}">
        <p14:creationId xmlns:p14="http://schemas.microsoft.com/office/powerpoint/2010/main" val="19681977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3E17F6F-F6B2-4428-AC9E-4102871C67FE}" type="datetimeFigureOut">
              <a:rPr lang="en-US" smtClean="0"/>
              <a:t>1/13/2024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C13CC75-3B9E-4CC6-8A57-15173C25D92A}" type="slidenum">
              <a:rPr lang="en-US" smtClean="0"/>
              <a:t>‹#›</a:t>
            </a:fld>
            <a:endParaRPr lang="en-US" dirty="0"/>
          </a:p>
        </p:txBody>
      </p:sp>
    </p:spTree>
    <p:extLst>
      <p:ext uri="{BB962C8B-B14F-4D97-AF65-F5344CB8AC3E}">
        <p14:creationId xmlns:p14="http://schemas.microsoft.com/office/powerpoint/2010/main" val="5513445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3E17F6F-F6B2-4428-AC9E-4102871C67FE}" type="datetimeFigureOut">
              <a:rPr lang="en-US" smtClean="0"/>
              <a:t>1/13/2024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C13CC75-3B9E-4CC6-8A57-15173C25D92A}" type="slidenum">
              <a:rPr lang="en-US" smtClean="0"/>
              <a:t>‹#›</a:t>
            </a:fld>
            <a:endParaRPr lang="en-US" dirty="0"/>
          </a:p>
        </p:txBody>
      </p:sp>
    </p:spTree>
    <p:extLst>
      <p:ext uri="{BB962C8B-B14F-4D97-AF65-F5344CB8AC3E}">
        <p14:creationId xmlns:p14="http://schemas.microsoft.com/office/powerpoint/2010/main" val="22191815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D3E17F6F-F6B2-4428-AC9E-4102871C67FE}" type="datetimeFigureOut">
              <a:rPr lang="en-US" smtClean="0"/>
              <a:t>1/13/2024</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0C13CC75-3B9E-4CC6-8A57-15173C25D92A}" type="slidenum">
              <a:rPr lang="en-US" smtClean="0"/>
              <a:t>‹#›</a:t>
            </a:fld>
            <a:endParaRPr lang="en-US" dirty="0"/>
          </a:p>
        </p:txBody>
      </p:sp>
    </p:spTree>
    <p:extLst>
      <p:ext uri="{BB962C8B-B14F-4D97-AF65-F5344CB8AC3E}">
        <p14:creationId xmlns:p14="http://schemas.microsoft.com/office/powerpoint/2010/main" val="21515830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D3E17F6F-F6B2-4428-AC9E-4102871C67FE}" type="datetimeFigureOut">
              <a:rPr lang="en-US" smtClean="0"/>
              <a:t>1/13/2024</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0C13CC75-3B9E-4CC6-8A57-15173C25D92A}" type="slidenum">
              <a:rPr lang="en-US" smtClean="0"/>
              <a:t>‹#›</a:t>
            </a:fld>
            <a:endParaRPr lang="en-US" dirty="0"/>
          </a:p>
        </p:txBody>
      </p:sp>
    </p:spTree>
    <p:extLst>
      <p:ext uri="{BB962C8B-B14F-4D97-AF65-F5344CB8AC3E}">
        <p14:creationId xmlns:p14="http://schemas.microsoft.com/office/powerpoint/2010/main" val="29772958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2" y="3129281"/>
            <a:ext cx="2551461"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D3E17F6F-F6B2-4428-AC9E-4102871C67FE}" type="datetimeFigureOut">
              <a:rPr lang="en-US" smtClean="0"/>
              <a:t>1/13/2024</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0C13CC75-3B9E-4CC6-8A57-15173C25D92A}" type="slidenum">
              <a:rPr lang="en-US" smtClean="0"/>
              <a:t>‹#›</a:t>
            </a:fld>
            <a:endParaRPr lang="en-US" dirty="0"/>
          </a:p>
        </p:txBody>
      </p:sp>
    </p:spTree>
    <p:extLst>
      <p:ext uri="{BB962C8B-B14F-4D97-AF65-F5344CB8AC3E}">
        <p14:creationId xmlns:p14="http://schemas.microsoft.com/office/powerpoint/2010/main" val="791459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a:t>Click to edit Master title style</a:t>
            </a:r>
          </a:p>
        </p:txBody>
      </p:sp>
      <p:sp>
        <p:nvSpPr>
          <p:cNvPr id="27" name="Content Placeholder 26"/>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D3E17F6F-F6B2-4428-AC9E-4102871C67FE}" type="datetimeFigureOut">
              <a:rPr lang="en-US" smtClean="0"/>
              <a:t>1/13/2024</a:t>
            </a:fld>
            <a:endParaRPr lang="en-US" dirty="0"/>
          </a:p>
        </p:txBody>
      </p:sp>
      <p:sp>
        <p:nvSpPr>
          <p:cNvPr id="19" name="Footer Placeholder 18"/>
          <p:cNvSpPr>
            <a:spLocks noGrp="1"/>
          </p:cNvSpPr>
          <p:nvPr>
            <p:ph type="ftr" sz="quarter" idx="11"/>
          </p:nvPr>
        </p:nvSpPr>
        <p:spPr>
          <a:xfrm>
            <a:off x="3581400" y="76200"/>
            <a:ext cx="2895600" cy="288925"/>
          </a:xfrm>
        </p:spPr>
        <p:txBody>
          <a:bodyPr/>
          <a:lstStyle/>
          <a:p>
            <a:endParaRPr lang="en-US" dirty="0"/>
          </a:p>
        </p:txBody>
      </p:sp>
      <p:sp>
        <p:nvSpPr>
          <p:cNvPr id="16" name="Slide Number Placeholder 15"/>
          <p:cNvSpPr>
            <a:spLocks noGrp="1"/>
          </p:cNvSpPr>
          <p:nvPr>
            <p:ph type="sldNum" sz="quarter" idx="12"/>
          </p:nvPr>
        </p:nvSpPr>
        <p:spPr>
          <a:xfrm>
            <a:off x="8229600" y="6473952"/>
            <a:ext cx="758952" cy="246888"/>
          </a:xfrm>
        </p:spPr>
        <p:txBody>
          <a:bodyPr/>
          <a:lstStyle/>
          <a:p>
            <a:fld id="{0C13CC75-3B9E-4CC6-8A57-15173C25D92A}" type="slidenum">
              <a:rPr lang="en-US" smtClean="0"/>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3E17F6F-F6B2-4428-AC9E-4102871C67FE}" type="datetimeFigureOut">
              <a:rPr lang="en-US" smtClean="0"/>
              <a:t>1/13/2024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C13CC75-3B9E-4CC6-8A57-15173C25D92A}" type="slidenum">
              <a:rPr lang="en-US" smtClean="0"/>
              <a:t>‹#›</a:t>
            </a:fld>
            <a:endParaRPr lang="en-US" dirty="0"/>
          </a:p>
        </p:txBody>
      </p:sp>
    </p:spTree>
    <p:extLst>
      <p:ext uri="{BB962C8B-B14F-4D97-AF65-F5344CB8AC3E}">
        <p14:creationId xmlns:p14="http://schemas.microsoft.com/office/powerpoint/2010/main" val="18723408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3E17F6F-F6B2-4428-AC9E-4102871C67FE}" type="datetimeFigureOut">
              <a:rPr lang="en-US" smtClean="0"/>
              <a:t>1/13/2024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C13CC75-3B9E-4CC6-8A57-15173C25D92A}" type="slidenum">
              <a:rPr lang="en-US" smtClean="0"/>
              <a:t>‹#›</a:t>
            </a:fld>
            <a:endParaRPr lang="en-US" dirty="0"/>
          </a:p>
        </p:txBody>
      </p:sp>
    </p:spTree>
    <p:extLst>
      <p:ext uri="{BB962C8B-B14F-4D97-AF65-F5344CB8AC3E}">
        <p14:creationId xmlns:p14="http://schemas.microsoft.com/office/powerpoint/2010/main" val="18305224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D3E17F6F-F6B2-4428-AC9E-4102871C67FE}" type="datetimeFigureOut">
              <a:rPr lang="en-US" smtClean="0"/>
              <a:t>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13CC75-3B9E-4CC6-8A57-15173C25D92A}" type="slidenum">
              <a:rPr lang="en-US" smtClean="0"/>
              <a:t>‹#›</a:t>
            </a:fld>
            <a:endParaRPr lang="en-US" dirty="0"/>
          </a:p>
        </p:txBody>
      </p:sp>
    </p:spTree>
    <p:extLst>
      <p:ext uri="{BB962C8B-B14F-4D97-AF65-F5344CB8AC3E}">
        <p14:creationId xmlns:p14="http://schemas.microsoft.com/office/powerpoint/2010/main" val="33183057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8" y="1447800"/>
            <a:ext cx="6001049"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448177" y="3771174"/>
            <a:ext cx="546115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D3E17F6F-F6B2-4428-AC9E-4102871C67FE}" type="datetimeFigureOut">
              <a:rPr lang="en-US" smtClean="0"/>
              <a:t>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13CC75-3B9E-4CC6-8A57-15173C25D92A}" type="slidenum">
              <a:rPr lang="en-US" smtClean="0"/>
              <a:t>‹#›</a:t>
            </a:fld>
            <a:endParaRPr lang="en-US" dirty="0"/>
          </a:p>
        </p:txBody>
      </p:sp>
      <p:sp>
        <p:nvSpPr>
          <p:cNvPr id="12" name="TextBox 11"/>
          <p:cNvSpPr txBox="1"/>
          <p:nvPr/>
        </p:nvSpPr>
        <p:spPr>
          <a:xfrm>
            <a:off x="673897" y="971253"/>
            <a:ext cx="601591"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6999690" y="2613787"/>
            <a:ext cx="601591"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extLst>
      <p:ext uri="{BB962C8B-B14F-4D97-AF65-F5344CB8AC3E}">
        <p14:creationId xmlns:p14="http://schemas.microsoft.com/office/powerpoint/2010/main" val="100533367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2" y="3124201"/>
            <a:ext cx="6620968"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3E17F6F-F6B2-4428-AC9E-4102871C67FE}" type="datetimeFigureOut">
              <a:rPr lang="en-US" smtClean="0"/>
              <a:t>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13CC75-3B9E-4CC6-8A57-15173C25D92A}" type="slidenum">
              <a:rPr lang="en-US" smtClean="0"/>
              <a:t>‹#›</a:t>
            </a:fld>
            <a:endParaRPr lang="en-US" dirty="0"/>
          </a:p>
        </p:txBody>
      </p:sp>
    </p:spTree>
    <p:extLst>
      <p:ext uri="{BB962C8B-B14F-4D97-AF65-F5344CB8AC3E}">
        <p14:creationId xmlns:p14="http://schemas.microsoft.com/office/powerpoint/2010/main" val="209534513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D3E17F6F-F6B2-4428-AC9E-4102871C67FE}" type="datetimeFigureOut">
              <a:rPr lang="en-US" smtClean="0"/>
              <a:t>1/13/2024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13CC75-3B9E-4CC6-8A57-15173C25D92A}" type="slidenum">
              <a:rPr lang="en-US" smtClean="0"/>
              <a:t>‹#›</a:t>
            </a:fld>
            <a:endParaRPr lang="en-US" dirty="0"/>
          </a:p>
        </p:txBody>
      </p:sp>
    </p:spTree>
    <p:extLst>
      <p:ext uri="{BB962C8B-B14F-4D97-AF65-F5344CB8AC3E}">
        <p14:creationId xmlns:p14="http://schemas.microsoft.com/office/powerpoint/2010/main" val="40652029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21"/>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2"/>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D3E17F6F-F6B2-4428-AC9E-4102871C67FE}" type="datetimeFigureOut">
              <a:rPr lang="en-US" smtClean="0"/>
              <a:t>1/13/2024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13CC75-3B9E-4CC6-8A57-15173C25D92A}" type="slidenum">
              <a:rPr lang="en-US" smtClean="0"/>
              <a:t>‹#›</a:t>
            </a:fld>
            <a:endParaRPr lang="en-US" dirty="0"/>
          </a:p>
        </p:txBody>
      </p:sp>
    </p:spTree>
    <p:extLst>
      <p:ext uri="{BB962C8B-B14F-4D97-AF65-F5344CB8AC3E}">
        <p14:creationId xmlns:p14="http://schemas.microsoft.com/office/powerpoint/2010/main" val="184615414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E17F6F-F6B2-4428-AC9E-4102871C67FE}" type="datetimeFigureOut">
              <a:rPr lang="en-US" smtClean="0"/>
              <a:t>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13CC75-3B9E-4CC6-8A57-15173C25D92A}" type="slidenum">
              <a:rPr lang="en-US" smtClean="0"/>
              <a:t>‹#›</a:t>
            </a:fld>
            <a:endParaRPr lang="en-US" dirty="0"/>
          </a:p>
        </p:txBody>
      </p:sp>
    </p:spTree>
    <p:extLst>
      <p:ext uri="{BB962C8B-B14F-4D97-AF65-F5344CB8AC3E}">
        <p14:creationId xmlns:p14="http://schemas.microsoft.com/office/powerpoint/2010/main" val="135777000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E17F6F-F6B2-4428-AC9E-4102871C67FE}" type="datetimeFigureOut">
              <a:rPr lang="en-US" smtClean="0"/>
              <a:t>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13CC75-3B9E-4CC6-8A57-15173C25D92A}" type="slidenum">
              <a:rPr lang="en-US" smtClean="0"/>
              <a:t>‹#›</a:t>
            </a:fld>
            <a:endParaRPr lang="en-US" dirty="0"/>
          </a:p>
        </p:txBody>
      </p:sp>
    </p:spTree>
    <p:extLst>
      <p:ext uri="{BB962C8B-B14F-4D97-AF65-F5344CB8AC3E}">
        <p14:creationId xmlns:p14="http://schemas.microsoft.com/office/powerpoint/2010/main" val="3965661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9" name="Date Placeholder 18"/>
          <p:cNvSpPr>
            <a:spLocks noGrp="1"/>
          </p:cNvSpPr>
          <p:nvPr>
            <p:ph type="dt" sz="half" idx="10"/>
          </p:nvPr>
        </p:nvSpPr>
        <p:spPr/>
        <p:txBody>
          <a:bodyPr/>
          <a:lstStyle/>
          <a:p>
            <a:fld id="{D3E17F6F-F6B2-4428-AC9E-4102871C67FE}" type="datetimeFigureOut">
              <a:rPr lang="en-US" smtClean="0"/>
              <a:t>1/13/2024</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6" name="Slide Number Placeholder 15"/>
          <p:cNvSpPr>
            <a:spLocks noGrp="1"/>
          </p:cNvSpPr>
          <p:nvPr>
            <p:ph type="sldNum" sz="quarter" idx="12"/>
          </p:nvPr>
        </p:nvSpPr>
        <p:spPr/>
        <p:txBody>
          <a:bodyPr/>
          <a:lstStyle/>
          <a:p>
            <a:fld id="{0C13CC75-3B9E-4CC6-8A57-15173C25D92A}" type="slidenum">
              <a:rPr lang="en-US" smtClean="0"/>
              <a:t>‹#›</a:t>
            </a:fld>
            <a:endParaRPr lang="en-US" dirty="0"/>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0"/>
          </p:nvPr>
        </p:nvSpPr>
        <p:spPr/>
        <p:txBody>
          <a:bodyPr/>
          <a:lstStyle/>
          <a:p>
            <a:fld id="{D3E17F6F-F6B2-4428-AC9E-4102871C67FE}" type="datetimeFigureOut">
              <a:rPr lang="en-US" smtClean="0"/>
              <a:t>1/13/2024</a:t>
            </a:fld>
            <a:endParaRPr lang="en-US" dirty="0"/>
          </a:p>
        </p:txBody>
      </p:sp>
      <p:sp>
        <p:nvSpPr>
          <p:cNvPr id="10" name="Footer Placeholder 9"/>
          <p:cNvSpPr>
            <a:spLocks noGrp="1"/>
          </p:cNvSpPr>
          <p:nvPr>
            <p:ph type="ftr" sz="quarter" idx="11"/>
          </p:nvPr>
        </p:nvSpPr>
        <p:spPr/>
        <p:txBody>
          <a:bodyPr/>
          <a:lstStyle/>
          <a:p>
            <a:endParaRPr lang="en-US" dirty="0"/>
          </a:p>
        </p:txBody>
      </p:sp>
      <p:sp>
        <p:nvSpPr>
          <p:cNvPr id="31" name="Slide Number Placeholder 30"/>
          <p:cNvSpPr>
            <a:spLocks noGrp="1"/>
          </p:cNvSpPr>
          <p:nvPr>
            <p:ph type="sldNum" sz="quarter" idx="12"/>
          </p:nvPr>
        </p:nvSpPr>
        <p:spPr/>
        <p:txBody>
          <a:bodyPr/>
          <a:lstStyle/>
          <a:p>
            <a:fld id="{0C13CC75-3B9E-4CC6-8A57-15173C25D92A}"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0"/>
          </p:nvPr>
        </p:nvSpPr>
        <p:spPr/>
        <p:txBody>
          <a:bodyPr/>
          <a:lstStyle/>
          <a:p>
            <a:fld id="{D3E17F6F-F6B2-4428-AC9E-4102871C67FE}" type="datetimeFigureOut">
              <a:rPr lang="en-US" smtClean="0"/>
              <a:t>1/13/2024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229600" y="6477000"/>
            <a:ext cx="762000" cy="246888"/>
          </a:xfrm>
        </p:spPr>
        <p:txBody>
          <a:bodyPr/>
          <a:lstStyle/>
          <a:p>
            <a:fld id="{0C13CC75-3B9E-4CC6-8A57-15173C25D92A}" type="slidenum">
              <a:rPr lang="en-US" smtClean="0"/>
              <a:t>‹#›</a:t>
            </a:fld>
            <a:endParaRPr lang="en-US" dirty="0"/>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a:t>Click to edit Master title style</a:t>
            </a:r>
          </a:p>
        </p:txBody>
      </p:sp>
      <p:sp>
        <p:nvSpPr>
          <p:cNvPr id="12" name="Date Placeholder 11"/>
          <p:cNvSpPr>
            <a:spLocks noGrp="1"/>
          </p:cNvSpPr>
          <p:nvPr>
            <p:ph type="dt" sz="half" idx="10"/>
          </p:nvPr>
        </p:nvSpPr>
        <p:spPr/>
        <p:txBody>
          <a:bodyPr/>
          <a:lstStyle/>
          <a:p>
            <a:fld id="{D3E17F6F-F6B2-4428-AC9E-4102871C67FE}" type="datetimeFigureOut">
              <a:rPr lang="en-US" smtClean="0"/>
              <a:t>1/13/2024</a:t>
            </a:fld>
            <a:endParaRPr lang="en-US" dirty="0"/>
          </a:p>
        </p:txBody>
      </p:sp>
      <p:sp>
        <p:nvSpPr>
          <p:cNvPr id="21" name="Footer Placeholder 20"/>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13CC75-3B9E-4CC6-8A57-15173C25D92A}"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3E17F6F-F6B2-4428-AC9E-4102871C67FE}" type="datetimeFigureOut">
              <a:rPr lang="en-US" smtClean="0"/>
              <a:t>1/13/2024</a:t>
            </a:fld>
            <a:endParaRPr lang="en-US" dirty="0"/>
          </a:p>
        </p:txBody>
      </p:sp>
      <p:sp>
        <p:nvSpPr>
          <p:cNvPr id="24" name="Footer Placeholder 23"/>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C13CC75-3B9E-4CC6-8A57-15173C25D92A}"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D3E17F6F-F6B2-4428-AC9E-4102871C67FE}" type="datetimeFigureOut">
              <a:rPr lang="en-US" smtClean="0"/>
              <a:t>1/13/2024</a:t>
            </a:fld>
            <a:endParaRPr lang="en-US" dirty="0"/>
          </a:p>
        </p:txBody>
      </p:sp>
      <p:sp>
        <p:nvSpPr>
          <p:cNvPr id="29" name="Footer Placeholder 28"/>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C13CC75-3B9E-4CC6-8A57-15173C25D92A}"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dirty="0"/>
              <a:t>Click icon to add picture</a:t>
            </a:r>
          </a:p>
        </p:txBody>
      </p:sp>
      <p:sp>
        <p:nvSpPr>
          <p:cNvPr id="7" name="Date Placeholder 6"/>
          <p:cNvSpPr>
            <a:spLocks noGrp="1"/>
          </p:cNvSpPr>
          <p:nvPr>
            <p:ph type="dt" sz="half" idx="10"/>
          </p:nvPr>
        </p:nvSpPr>
        <p:spPr/>
        <p:txBody>
          <a:bodyPr/>
          <a:lstStyle/>
          <a:p>
            <a:fld id="{D3E17F6F-F6B2-4428-AC9E-4102871C67FE}" type="datetimeFigureOut">
              <a:rPr lang="en-US" smtClean="0"/>
              <a:t>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31" name="Slide Number Placeholder 30"/>
          <p:cNvSpPr>
            <a:spLocks noGrp="1"/>
          </p:cNvSpPr>
          <p:nvPr>
            <p:ph type="sldNum" sz="quarter" idx="12"/>
          </p:nvPr>
        </p:nvSpPr>
        <p:spPr/>
        <p:txBody>
          <a:bodyPr/>
          <a:lstStyle/>
          <a:p>
            <a:fld id="{0C13CC75-3B9E-4CC6-8A57-15173C25D92A}" type="slidenum">
              <a:rPr lang="en-US" smtClean="0"/>
              <a:t>‹#›</a:t>
            </a:fld>
            <a:endParaRPr lang="en-US" dirty="0"/>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D3E17F6F-F6B2-4428-AC9E-4102871C67FE}" type="datetimeFigureOut">
              <a:rPr lang="en-US" smtClean="0"/>
              <a:t>1/13/2024</a:t>
            </a:fld>
            <a:endParaRPr lang="en-US" dirty="0"/>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dirty="0"/>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0C13CC75-3B9E-4CC6-8A57-15173C25D92A}" type="slidenum">
              <a:rPr lang="en-US" smtClean="0"/>
              <a:t>‹#›</a:t>
            </a:fld>
            <a:endParaRPr lang="en-US" dirty="0"/>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a:t>Click to edit Master title style</a:t>
            </a:r>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D3E17F6F-F6B2-4428-AC9E-4102871C67FE}" type="datetimeFigureOut">
              <a:rPr lang="en-US" smtClean="0"/>
              <a:t>1/13/2024</a:t>
            </a:fld>
            <a:endParaRPr lang="en-US" dirty="0"/>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0C13CC75-3B9E-4CC6-8A57-15173C25D92A}" type="slidenum">
              <a:rPr lang="en-US" smtClean="0"/>
              <a:t>‹#›</a:t>
            </a:fld>
            <a:endParaRPr lang="en-US" dirty="0"/>
          </a:p>
        </p:txBody>
      </p:sp>
    </p:spTree>
    <p:extLst>
      <p:ext uri="{BB962C8B-B14F-4D97-AF65-F5344CB8AC3E}">
        <p14:creationId xmlns:p14="http://schemas.microsoft.com/office/powerpoint/2010/main" val="3699975666"/>
      </p:ext>
    </p:extLst>
  </p:cSld>
  <p:clrMap bg1="dk1" tx1="lt1" bg2="dk2" tx2="lt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 id="2147483996" r:id="rId12"/>
    <p:sldLayoutId id="2147483997" r:id="rId13"/>
    <p:sldLayoutId id="2147483998" r:id="rId14"/>
    <p:sldLayoutId id="2147483999" r:id="rId15"/>
    <p:sldLayoutId id="2147484000" r:id="rId16"/>
    <p:sldLayoutId id="2147484001"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investopedia.com/ask/answers/042015/what-are-different-ways-utility-measured-economics.asp"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7C21119-7B45-0108-4F1E-C7A76206ECC1}"/>
              </a:ext>
            </a:extLst>
          </p:cNvPr>
          <p:cNvSpPr>
            <a:spLocks noGrp="1"/>
          </p:cNvSpPr>
          <p:nvPr>
            <p:ph idx="1"/>
          </p:nvPr>
        </p:nvSpPr>
        <p:spPr/>
        <p:txBody>
          <a:bodyPr>
            <a:normAutofit/>
          </a:bodyPr>
          <a:lstStyle/>
          <a:p>
            <a:pPr marL="0" indent="0">
              <a:buNone/>
            </a:pPr>
            <a:r>
              <a:rPr lang="en-US" sz="7200" dirty="0">
                <a:latin typeface="Aptos Display" panose="020B0004020202020204" pitchFamily="34" charset="0"/>
              </a:rPr>
              <a:t>BUSINESS </a:t>
            </a:r>
          </a:p>
          <a:p>
            <a:pPr marL="0" indent="0">
              <a:buNone/>
            </a:pPr>
            <a:r>
              <a:rPr lang="en-US" sz="7200" dirty="0">
                <a:latin typeface="Aptos Display" panose="020B0004020202020204" pitchFamily="34" charset="0"/>
              </a:rPr>
              <a:t>ECONOMICS</a:t>
            </a:r>
            <a:endParaRPr lang="en-IN" sz="7200" dirty="0">
              <a:latin typeface="Aptos Display" panose="020B0004020202020204" pitchFamily="34" charset="0"/>
            </a:endParaRPr>
          </a:p>
        </p:txBody>
      </p:sp>
    </p:spTree>
    <p:extLst>
      <p:ext uri="{BB962C8B-B14F-4D97-AF65-F5344CB8AC3E}">
        <p14:creationId xmlns:p14="http://schemas.microsoft.com/office/powerpoint/2010/main" val="18909648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685800"/>
            <a:ext cx="7924800" cy="1015663"/>
          </a:xfrm>
          <a:prstGeom prst="rect">
            <a:avLst/>
          </a:prstGeom>
        </p:spPr>
        <p:txBody>
          <a:bodyPr wrap="square">
            <a:spAutoFit/>
          </a:bodyPr>
          <a:lstStyle/>
          <a:p>
            <a:r>
              <a:rPr lang="en-US" sz="2000" b="1" dirty="0"/>
              <a:t>Marginal utility (MU) is equal to the change in the total utility (TU) divided by the change in quantity consumed (Q). This is written as MU = ΔTU / ΔQ.</a:t>
            </a:r>
          </a:p>
        </p:txBody>
      </p:sp>
      <p:sp>
        <p:nvSpPr>
          <p:cNvPr id="4" name="Rectangle 3"/>
          <p:cNvSpPr/>
          <p:nvPr/>
        </p:nvSpPr>
        <p:spPr>
          <a:xfrm>
            <a:off x="533400" y="1676400"/>
            <a:ext cx="7924800" cy="1015663"/>
          </a:xfrm>
          <a:prstGeom prst="rect">
            <a:avLst/>
          </a:prstGeom>
        </p:spPr>
        <p:txBody>
          <a:bodyPr wrap="square">
            <a:spAutoFit/>
          </a:bodyPr>
          <a:lstStyle/>
          <a:p>
            <a:r>
              <a:rPr lang="en-US" sz="2000" b="1" dirty="0"/>
              <a:t>Businesses can use the law of diminishing marginal utility to understand consumer behavior, price their goods and services, and diversify their offerings.</a:t>
            </a:r>
          </a:p>
        </p:txBody>
      </p:sp>
      <p:sp>
        <p:nvSpPr>
          <p:cNvPr id="5" name="Rectangle 4"/>
          <p:cNvSpPr/>
          <p:nvPr/>
        </p:nvSpPr>
        <p:spPr>
          <a:xfrm>
            <a:off x="533400" y="2674426"/>
            <a:ext cx="7696200" cy="1015663"/>
          </a:xfrm>
          <a:prstGeom prst="rect">
            <a:avLst/>
          </a:prstGeom>
        </p:spPr>
        <p:txBody>
          <a:bodyPr wrap="square">
            <a:spAutoFit/>
          </a:bodyPr>
          <a:lstStyle/>
          <a:p>
            <a:r>
              <a:rPr lang="en-US" sz="2000" b="1" dirty="0"/>
              <a:t>The law of diminishing marginal utility affects how businesses price their goods and services. Because the first quantity of something has the most utility, consumers are usually willing to pay more for it.</a:t>
            </a:r>
          </a:p>
        </p:txBody>
      </p:sp>
      <p:sp>
        <p:nvSpPr>
          <p:cNvPr id="6" name="Rectangle 5"/>
          <p:cNvSpPr/>
          <p:nvPr/>
        </p:nvSpPr>
        <p:spPr>
          <a:xfrm>
            <a:off x="533400" y="3842772"/>
            <a:ext cx="7696200" cy="1938992"/>
          </a:xfrm>
          <a:prstGeom prst="rect">
            <a:avLst/>
          </a:prstGeom>
        </p:spPr>
        <p:txBody>
          <a:bodyPr wrap="square">
            <a:spAutoFit/>
          </a:bodyPr>
          <a:lstStyle/>
          <a:p>
            <a:r>
              <a:rPr lang="en-US" sz="2000" b="1" dirty="0"/>
              <a:t>The exceptions to the law of DMU, where this law doesn't apply: This law is valid only for uniform units of a commodity, which are same in shape, size, length, etc. The law applies only in cases when the consumer doesn't change his taste and fashion of the commodity remains same, which hardly is the case. Like hobbies, reading, money, and music and poetry.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509937"/>
            <a:ext cx="8229600" cy="1938992"/>
          </a:xfrm>
          <a:prstGeom prst="rect">
            <a:avLst/>
          </a:prstGeom>
        </p:spPr>
        <p:txBody>
          <a:bodyPr wrap="square">
            <a:spAutoFit/>
          </a:bodyPr>
          <a:lstStyle/>
          <a:p>
            <a:r>
              <a:rPr lang="en-US" sz="2400" b="1" dirty="0"/>
              <a:t>Law of Equi-Marginal Utility explains the relation between the consumption of two or more products and what combination of consumption these products will give optimum satisfaction. Marginal Utility is the additional satisfaction gained by consuming one more unit of a commodity.</a:t>
            </a:r>
          </a:p>
        </p:txBody>
      </p:sp>
      <p:sp>
        <p:nvSpPr>
          <p:cNvPr id="3" name="Rectangle 2"/>
          <p:cNvSpPr/>
          <p:nvPr/>
        </p:nvSpPr>
        <p:spPr>
          <a:xfrm>
            <a:off x="381000" y="529917"/>
            <a:ext cx="8229600" cy="707886"/>
          </a:xfrm>
          <a:prstGeom prst="rect">
            <a:avLst/>
          </a:prstGeom>
        </p:spPr>
        <p:txBody>
          <a:bodyPr wrap="square">
            <a:spAutoFit/>
          </a:bodyPr>
          <a:lstStyle/>
          <a:p>
            <a:pPr algn="ctr"/>
            <a:r>
              <a:rPr lang="en-US" sz="4000" b="1" dirty="0"/>
              <a:t>Law of </a:t>
            </a:r>
            <a:r>
              <a:rPr lang="en-US" sz="4000" b="1" dirty="0" err="1"/>
              <a:t>Equi</a:t>
            </a:r>
            <a:r>
              <a:rPr lang="en-US" sz="4000" b="1" dirty="0"/>
              <a:t>-Marginal Utility</a:t>
            </a:r>
          </a:p>
        </p:txBody>
      </p:sp>
      <p:sp>
        <p:nvSpPr>
          <p:cNvPr id="4" name="Rectangle 3"/>
          <p:cNvSpPr/>
          <p:nvPr/>
        </p:nvSpPr>
        <p:spPr>
          <a:xfrm>
            <a:off x="381000" y="3448929"/>
            <a:ext cx="8229600" cy="1569660"/>
          </a:xfrm>
          <a:prstGeom prst="rect">
            <a:avLst/>
          </a:prstGeom>
        </p:spPr>
        <p:txBody>
          <a:bodyPr wrap="square">
            <a:spAutoFit/>
          </a:bodyPr>
          <a:lstStyle/>
          <a:p>
            <a:r>
              <a:rPr lang="en-US" sz="2400" b="1" dirty="0"/>
              <a:t>Regarding this Prof. Marshall has said that – “If a person has a thing which he can put to several uses he will distribute it among these uses in such a way that it has the same marginal utility in all.”</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736937"/>
            <a:ext cx="4450514" cy="369332"/>
          </a:xfrm>
          <a:prstGeom prst="rect">
            <a:avLst/>
          </a:prstGeom>
        </p:spPr>
        <p:txBody>
          <a:bodyPr wrap="none">
            <a:spAutoFit/>
          </a:bodyPr>
          <a:lstStyle/>
          <a:p>
            <a:r>
              <a:rPr lang="en-US" b="1" dirty="0"/>
              <a:t>This can be explained by the following table:</a:t>
            </a:r>
            <a:endParaRPr lang="en-US" dirty="0"/>
          </a:p>
        </p:txBody>
      </p:sp>
      <p:pic>
        <p:nvPicPr>
          <p:cNvPr id="3074" name="Picture 2" descr="Units, Marginal Utility of Mangoes and Apples"/>
          <p:cNvPicPr>
            <a:picLocks noChangeAspect="1" noChangeArrowheads="1"/>
          </p:cNvPicPr>
          <p:nvPr/>
        </p:nvPicPr>
        <p:blipFill>
          <a:blip r:embed="rId3"/>
          <a:srcRect/>
          <a:stretch>
            <a:fillRect/>
          </a:stretch>
        </p:blipFill>
        <p:spPr bwMode="auto">
          <a:xfrm>
            <a:off x="190500" y="1132060"/>
            <a:ext cx="8763000" cy="3657600"/>
          </a:xfrm>
          <a:prstGeom prst="rect">
            <a:avLst/>
          </a:prstGeom>
          <a:noFill/>
        </p:spPr>
      </p:pic>
      <p:sp>
        <p:nvSpPr>
          <p:cNvPr id="5" name="Rectangle 4"/>
          <p:cNvSpPr/>
          <p:nvPr/>
        </p:nvSpPr>
        <p:spPr>
          <a:xfrm>
            <a:off x="304800" y="5105400"/>
            <a:ext cx="5257800" cy="830997"/>
          </a:xfrm>
          <a:prstGeom prst="rect">
            <a:avLst/>
          </a:prstGeom>
        </p:spPr>
        <p:txBody>
          <a:bodyPr wrap="square">
            <a:spAutoFit/>
          </a:bodyPr>
          <a:lstStyle/>
          <a:p>
            <a:r>
              <a:rPr lang="en-US" sz="2400" dirty="0"/>
              <a:t>The utility of the 3rd unit of mangoes is 12 and that of 4th unit of apples is 4.</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descr="Explain the law of Equi – marginal utility? - Sarthaks ..."/>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Explain the law of Equi – marginal utility? - Sarthaks ..."/>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 name="Rectangle 3"/>
          <p:cNvSpPr/>
          <p:nvPr/>
        </p:nvSpPr>
        <p:spPr>
          <a:xfrm>
            <a:off x="457200" y="304800"/>
            <a:ext cx="8229600" cy="2092881"/>
          </a:xfrm>
          <a:prstGeom prst="rect">
            <a:avLst/>
          </a:prstGeom>
        </p:spPr>
        <p:txBody>
          <a:bodyPr wrap="square">
            <a:spAutoFit/>
          </a:bodyPr>
          <a:lstStyle/>
          <a:p>
            <a:r>
              <a:rPr lang="en-US" sz="3000" b="1" dirty="0"/>
              <a:t>Assumptions of Law of Equi-Marginal Utility</a:t>
            </a:r>
          </a:p>
          <a:p>
            <a:r>
              <a:rPr lang="en-US" sz="2000" b="1" dirty="0"/>
              <a:t>Units of goods are homogenous.</a:t>
            </a:r>
          </a:p>
          <a:p>
            <a:r>
              <a:rPr lang="en-US" sz="2000" b="1" dirty="0"/>
              <a:t>No time gap between the consumption of the different units.</a:t>
            </a:r>
          </a:p>
          <a:p>
            <a:r>
              <a:rPr lang="en-US" sz="2000" b="1" dirty="0"/>
              <a:t>Tastes, fashion, preferences, and priorities remain unchanged.</a:t>
            </a:r>
          </a:p>
          <a:p>
            <a:r>
              <a:rPr lang="en-US" sz="2000" b="1" dirty="0"/>
              <a:t>Consumer aims at maximum satisfaction.</a:t>
            </a:r>
          </a:p>
          <a:p>
            <a:r>
              <a:rPr lang="en-US" sz="2000" b="1" dirty="0"/>
              <a:t>Consumer’s income is fixed and limited.</a:t>
            </a:r>
          </a:p>
        </p:txBody>
      </p:sp>
      <p:sp>
        <p:nvSpPr>
          <p:cNvPr id="5" name="Rectangle 4"/>
          <p:cNvSpPr/>
          <p:nvPr/>
        </p:nvSpPr>
        <p:spPr>
          <a:xfrm>
            <a:off x="457200" y="2438399"/>
            <a:ext cx="8001000" cy="2092881"/>
          </a:xfrm>
          <a:prstGeom prst="rect">
            <a:avLst/>
          </a:prstGeom>
        </p:spPr>
        <p:txBody>
          <a:bodyPr wrap="square">
            <a:spAutoFit/>
          </a:bodyPr>
          <a:lstStyle/>
          <a:p>
            <a:r>
              <a:rPr lang="en-US" sz="3000" b="1" dirty="0"/>
              <a:t>Explanation of the Law</a:t>
            </a:r>
          </a:p>
          <a:p>
            <a:r>
              <a:rPr lang="en-US" sz="2000" b="1" dirty="0"/>
              <a:t>In order to get maximum satisfaction out of the funds we have, we carefully weigh the satisfaction obtained from each rupee ‘had we spend If we find that a rupee spent in one direction has greater utility than in another, we shall go on spending money on the former commodity, till the satisfaction derived from the last rupee spent in the two cases is equal.</a:t>
            </a:r>
          </a:p>
        </p:txBody>
      </p:sp>
      <p:sp>
        <p:nvSpPr>
          <p:cNvPr id="6" name="Rectangle 5"/>
          <p:cNvSpPr/>
          <p:nvPr/>
        </p:nvSpPr>
        <p:spPr>
          <a:xfrm>
            <a:off x="446649" y="4554413"/>
            <a:ext cx="7696200" cy="1938992"/>
          </a:xfrm>
          <a:prstGeom prst="rect">
            <a:avLst/>
          </a:prstGeom>
        </p:spPr>
        <p:txBody>
          <a:bodyPr wrap="square">
            <a:spAutoFit/>
          </a:bodyPr>
          <a:lstStyle/>
          <a:p>
            <a:r>
              <a:rPr lang="en-US" sz="2000" b="1" dirty="0"/>
              <a:t>In other words, we substitute some units of the commodity of greater utility for some units of the commodity of less utility. The result of this substitution will be that the marginal utility of the former will fall and that of the latter will rise, till the two marginal utilities are equalized. That is why the law is also called the Law of Substitution or the Law of Equi-marginal Utility.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6DC3024-F1C3-5E88-24FD-DC5BF2DD6963}"/>
              </a:ext>
            </a:extLst>
          </p:cNvPr>
          <p:cNvSpPr txBox="1"/>
          <p:nvPr/>
        </p:nvSpPr>
        <p:spPr>
          <a:xfrm>
            <a:off x="381000" y="381000"/>
            <a:ext cx="8229600" cy="6278642"/>
          </a:xfrm>
          <a:prstGeom prst="rect">
            <a:avLst/>
          </a:prstGeom>
          <a:noFill/>
        </p:spPr>
        <p:txBody>
          <a:bodyPr wrap="square" rtlCol="0">
            <a:spAutoFit/>
          </a:bodyPr>
          <a:lstStyle/>
          <a:p>
            <a:r>
              <a:rPr kumimoji="0" lang="en-US" sz="2400" b="1" i="0" u="none" strike="noStrike" cap="none" normalizeH="0" baseline="0" dirty="0">
                <a:ln>
                  <a:noFill/>
                </a:ln>
                <a:effectLst/>
                <a:latin typeface="+mj-lt"/>
                <a:cs typeface="Arial" pitchFamily="34" charset="0"/>
              </a:rPr>
              <a:t>Suppose further that we have got seven rupees to spend. Let us spend three rupees on oranges and four rupees on apples. What is the result? The utility of the 3rd unit of oranges is 6 and that of the 4th unit of apples is 2. As the marginal utility of oranges is higher, we should buy more oranges and fewer apples. Let us substitute one orange for one apple so that we buy four oranges and three apples.</a:t>
            </a:r>
            <a:r>
              <a:rPr lang="en-US" sz="2400" b="1" dirty="0">
                <a:latin typeface="+mj-lt"/>
                <a:cs typeface="Arial" pitchFamily="34" charset="0"/>
              </a:rPr>
              <a:t> </a:t>
            </a:r>
            <a:r>
              <a:rPr kumimoji="0" lang="en-US" sz="2400" b="1" i="0" u="none" strike="noStrike" cap="none" normalizeH="0" baseline="0" dirty="0">
                <a:ln>
                  <a:noFill/>
                </a:ln>
                <a:effectLst/>
                <a:latin typeface="+mj-lt"/>
                <a:cs typeface="Arial" pitchFamily="34" charset="0"/>
              </a:rPr>
              <a:t>Now the marginal utility of both oranges and apples is the same, i.e., 4.</a:t>
            </a:r>
          </a:p>
          <a:p>
            <a:r>
              <a:rPr kumimoji="0" lang="en-US" sz="2400" b="1" i="0" u="none" strike="noStrike" cap="none" normalizeH="0" baseline="0" dirty="0">
                <a:ln>
                  <a:noFill/>
                </a:ln>
                <a:effectLst/>
                <a:latin typeface="+mj-lt"/>
                <a:cs typeface="Arial" pitchFamily="34" charset="0"/>
              </a:rPr>
              <a:t>This arrangement yields maximum satisfaction. The total utility of 4 oranges would be 10 + 8 + 6 + 4 = 28 and of three apples 8 + 6 + 4= 18 which gives us a total utility of 46. The satisfaction given by 4 oranges and 3 apples at one rupee each is greater than could be obtained by any other combination of apples and oranges. </a:t>
            </a:r>
          </a:p>
          <a:p>
            <a:r>
              <a:rPr kumimoji="0" lang="en-US" sz="2400" b="1" i="0" u="none" strike="noStrike" cap="none" normalizeH="0" baseline="0" dirty="0">
                <a:ln>
                  <a:noFill/>
                </a:ln>
                <a:effectLst/>
                <a:latin typeface="+mj-lt"/>
                <a:cs typeface="Arial" pitchFamily="34" charset="0"/>
              </a:rPr>
              <a:t>In no other case does this utility amount to 46. We may take some other combinations and see.</a:t>
            </a:r>
          </a:p>
          <a:p>
            <a:endParaRPr lang="en-IN" dirty="0"/>
          </a:p>
        </p:txBody>
      </p:sp>
    </p:spTree>
    <p:extLst>
      <p:ext uri="{BB962C8B-B14F-4D97-AF65-F5344CB8AC3E}">
        <p14:creationId xmlns:p14="http://schemas.microsoft.com/office/powerpoint/2010/main" val="22692039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050471011"/>
              </p:ext>
            </p:extLst>
          </p:nvPr>
        </p:nvGraphicFramePr>
        <p:xfrm>
          <a:off x="187568" y="304801"/>
          <a:ext cx="8727831" cy="6274288"/>
        </p:xfrm>
        <a:graphic>
          <a:graphicData uri="http://schemas.openxmlformats.org/drawingml/2006/table">
            <a:tbl>
              <a:tblPr/>
              <a:tblGrid>
                <a:gridCol w="3491132">
                  <a:extLst>
                    <a:ext uri="{9D8B030D-6E8A-4147-A177-3AD203B41FA5}">
                      <a16:colId xmlns:a16="http://schemas.microsoft.com/office/drawing/2014/main" val="20000"/>
                    </a:ext>
                  </a:extLst>
                </a:gridCol>
                <a:gridCol w="2327422">
                  <a:extLst>
                    <a:ext uri="{9D8B030D-6E8A-4147-A177-3AD203B41FA5}">
                      <a16:colId xmlns:a16="http://schemas.microsoft.com/office/drawing/2014/main" val="20001"/>
                    </a:ext>
                  </a:extLst>
                </a:gridCol>
                <a:gridCol w="2909277">
                  <a:extLst>
                    <a:ext uri="{9D8B030D-6E8A-4147-A177-3AD203B41FA5}">
                      <a16:colId xmlns:a16="http://schemas.microsoft.com/office/drawing/2014/main" val="20002"/>
                    </a:ext>
                  </a:extLst>
                </a:gridCol>
              </a:tblGrid>
              <a:tr h="1766848">
                <a:tc>
                  <a:txBody>
                    <a:bodyPr/>
                    <a:lstStyle/>
                    <a:p>
                      <a:pPr algn="ctr"/>
                      <a:r>
                        <a:rPr lang="en-US" sz="1700" b="1" dirty="0"/>
                        <a:t>UNITS</a:t>
                      </a:r>
                      <a:endParaRPr lang="en-US" sz="1700" dirty="0"/>
                    </a:p>
                  </a:txBody>
                  <a:tcPr marL="84083" marR="84083" marT="42041" marB="4204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en-US" sz="1700" b="1" dirty="0"/>
                        <a:t>MARGINAL UTILITY OF ORANGES</a:t>
                      </a:r>
                      <a:endParaRPr lang="en-US" sz="1700" dirty="0"/>
                    </a:p>
                  </a:txBody>
                  <a:tcPr marL="84083" marR="84083" marT="42041" marB="4204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en-US" sz="1700" b="1" dirty="0"/>
                        <a:t>MARGINAL UTILITY OF APPLES</a:t>
                      </a:r>
                      <a:endParaRPr lang="en-US" sz="1700" dirty="0"/>
                    </a:p>
                  </a:txBody>
                  <a:tcPr marL="84083" marR="84083" marT="42041" marB="4204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563430">
                <a:tc>
                  <a:txBody>
                    <a:bodyPr/>
                    <a:lstStyle/>
                    <a:p>
                      <a:pPr algn="ctr"/>
                      <a:r>
                        <a:rPr lang="en-US" sz="1700" dirty="0"/>
                        <a:t>1</a:t>
                      </a:r>
                    </a:p>
                  </a:txBody>
                  <a:tcPr marL="84083" marR="84083" marT="42041" marB="4204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en-US" sz="1700" dirty="0"/>
                        <a:t>10</a:t>
                      </a:r>
                    </a:p>
                  </a:txBody>
                  <a:tcPr marL="84083" marR="84083" marT="42041" marB="4204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en-US" sz="1700"/>
                        <a:t>8</a:t>
                      </a:r>
                    </a:p>
                  </a:txBody>
                  <a:tcPr marL="84083" marR="84083" marT="42041" marB="4204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563430">
                <a:tc>
                  <a:txBody>
                    <a:bodyPr/>
                    <a:lstStyle/>
                    <a:p>
                      <a:pPr algn="ctr"/>
                      <a:r>
                        <a:rPr lang="en-US" sz="1700"/>
                        <a:t>2</a:t>
                      </a:r>
                    </a:p>
                  </a:txBody>
                  <a:tcPr marL="84083" marR="84083" marT="42041" marB="4204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en-US" sz="1700" dirty="0"/>
                        <a:t>8</a:t>
                      </a:r>
                    </a:p>
                  </a:txBody>
                  <a:tcPr marL="84083" marR="84083" marT="42041" marB="4204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en-US" sz="1700"/>
                        <a:t>6</a:t>
                      </a:r>
                    </a:p>
                  </a:txBody>
                  <a:tcPr marL="84083" marR="84083" marT="42041" marB="4204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563430">
                <a:tc>
                  <a:txBody>
                    <a:bodyPr/>
                    <a:lstStyle/>
                    <a:p>
                      <a:pPr algn="ctr"/>
                      <a:r>
                        <a:rPr lang="en-US" sz="1700" dirty="0"/>
                        <a:t>3</a:t>
                      </a:r>
                    </a:p>
                  </a:txBody>
                  <a:tcPr marL="84083" marR="84083" marT="42041" marB="4204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en-US" sz="1700" dirty="0"/>
                        <a:t>6</a:t>
                      </a:r>
                    </a:p>
                  </a:txBody>
                  <a:tcPr marL="84083" marR="84083" marT="42041" marB="4204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en-US" sz="1700"/>
                        <a:t>4</a:t>
                      </a:r>
                    </a:p>
                  </a:txBody>
                  <a:tcPr marL="84083" marR="84083" marT="42041" marB="4204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563430">
                <a:tc>
                  <a:txBody>
                    <a:bodyPr/>
                    <a:lstStyle/>
                    <a:p>
                      <a:pPr algn="ctr"/>
                      <a:r>
                        <a:rPr lang="en-US" sz="1700"/>
                        <a:t>4</a:t>
                      </a:r>
                    </a:p>
                  </a:txBody>
                  <a:tcPr marL="84083" marR="84083" marT="42041" marB="4204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en-US" sz="1700" dirty="0"/>
                        <a:t>4</a:t>
                      </a:r>
                    </a:p>
                  </a:txBody>
                  <a:tcPr marL="84083" marR="84083" marT="42041" marB="4204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en-US" sz="1700"/>
                        <a:t>2</a:t>
                      </a:r>
                    </a:p>
                  </a:txBody>
                  <a:tcPr marL="84083" marR="84083" marT="42041" marB="4204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563430">
                <a:tc>
                  <a:txBody>
                    <a:bodyPr/>
                    <a:lstStyle/>
                    <a:p>
                      <a:pPr algn="ctr"/>
                      <a:r>
                        <a:rPr lang="en-US" sz="1700"/>
                        <a:t>5</a:t>
                      </a:r>
                    </a:p>
                  </a:txBody>
                  <a:tcPr marL="84083" marR="84083" marT="42041" marB="4204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en-US" sz="1700" dirty="0"/>
                        <a:t>2</a:t>
                      </a:r>
                    </a:p>
                  </a:txBody>
                  <a:tcPr marL="84083" marR="84083" marT="42041" marB="4204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en-US" sz="1700" dirty="0"/>
                        <a:t>0</a:t>
                      </a:r>
                    </a:p>
                  </a:txBody>
                  <a:tcPr marL="84083" marR="84083" marT="42041" marB="4204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563430">
                <a:tc>
                  <a:txBody>
                    <a:bodyPr/>
                    <a:lstStyle/>
                    <a:p>
                      <a:pPr algn="ctr"/>
                      <a:r>
                        <a:rPr lang="en-US" sz="1700"/>
                        <a:t>6</a:t>
                      </a:r>
                    </a:p>
                  </a:txBody>
                  <a:tcPr marL="84083" marR="84083" marT="42041" marB="4204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en-US" sz="1700"/>
                        <a:t>2</a:t>
                      </a:r>
                    </a:p>
                  </a:txBody>
                  <a:tcPr marL="84083" marR="84083" marT="42041" marB="4204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en-US" sz="1700" dirty="0"/>
                        <a:t>-2</a:t>
                      </a:r>
                    </a:p>
                  </a:txBody>
                  <a:tcPr marL="84083" marR="84083" marT="42041" marB="4204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563430">
                <a:tc>
                  <a:txBody>
                    <a:bodyPr/>
                    <a:lstStyle/>
                    <a:p>
                      <a:pPr algn="ctr"/>
                      <a:r>
                        <a:rPr lang="en-US" sz="1700"/>
                        <a:t>7</a:t>
                      </a:r>
                    </a:p>
                  </a:txBody>
                  <a:tcPr marL="84083" marR="84083" marT="42041" marB="4204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en-US" sz="1700"/>
                        <a:t>-2</a:t>
                      </a:r>
                    </a:p>
                  </a:txBody>
                  <a:tcPr marL="84083" marR="84083" marT="42041" marB="4204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en-US" sz="1700"/>
                        <a:t>-4</a:t>
                      </a:r>
                    </a:p>
                  </a:txBody>
                  <a:tcPr marL="84083" marR="84083" marT="42041" marB="4204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7"/>
                  </a:ext>
                </a:extLst>
              </a:tr>
              <a:tr h="563430">
                <a:tc>
                  <a:txBody>
                    <a:bodyPr/>
                    <a:lstStyle/>
                    <a:p>
                      <a:pPr algn="ctr"/>
                      <a:r>
                        <a:rPr lang="en-US" sz="1700"/>
                        <a:t>8</a:t>
                      </a:r>
                    </a:p>
                  </a:txBody>
                  <a:tcPr marL="84083" marR="84083" marT="42041" marB="4204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en-US" sz="1700" dirty="0"/>
                        <a:t>-4</a:t>
                      </a:r>
                    </a:p>
                  </a:txBody>
                  <a:tcPr marL="84083" marR="84083" marT="42041" marB="4204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en-US" sz="1700" dirty="0"/>
                        <a:t>-6</a:t>
                      </a:r>
                    </a:p>
                  </a:txBody>
                  <a:tcPr marL="84083" marR="84083" marT="42041" marB="4204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7689A92-61FF-2BC4-AB72-8E1B9F6C00BB}"/>
              </a:ext>
            </a:extLst>
          </p:cNvPr>
          <p:cNvSpPr txBox="1"/>
          <p:nvPr/>
        </p:nvSpPr>
        <p:spPr>
          <a:xfrm>
            <a:off x="381000" y="304800"/>
            <a:ext cx="8382000" cy="5170646"/>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effectLst/>
                <a:latin typeface="+mj-lt"/>
                <a:cs typeface="Calibri" panose="020F0502020204030204" pitchFamily="34" charset="0"/>
              </a:rPr>
              <a:t>Let the purchase spend MN money (one rupee) more on apples and the same amount of money, N’M'( = MN) less on oranges. The diagram shows a loss of utility represented by the shaded area LN’M’P’ and a gain of PMNE utility. As MN = N’M’ and PM=P’M’, it is proved that the area LN’M’P’ (loss of utility from reduced consumption of oranges) is bigger than PMNE (gain of utility from increased consumption of apples). Hence the total utility of this new combination is</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a:ln>
                  <a:noFill/>
                </a:ln>
                <a:effectLst/>
                <a:latin typeface="+mj-lt"/>
                <a:cs typeface="Calibri" panose="020F0502020204030204" pitchFamily="34" charset="0"/>
              </a:rPr>
              <a:t>We then conclude that no other combination of apples and oranges gives as great a satisfaction to the consumer as when PM = P’M’, i.e., where the marginal utilities of apples and oranges purchased are equal, with given amour, of money at our disposal.</a:t>
            </a:r>
          </a:p>
          <a:p>
            <a:endParaRPr lang="en-IN" dirty="0"/>
          </a:p>
        </p:txBody>
      </p:sp>
    </p:spTree>
    <p:extLst>
      <p:ext uri="{BB962C8B-B14F-4D97-AF65-F5344CB8AC3E}">
        <p14:creationId xmlns:p14="http://schemas.microsoft.com/office/powerpoint/2010/main" val="11997996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https://aiou.educarepk.com/storage/photos/shares/equi-marginal-utility.png"/>
          <p:cNvPicPr>
            <a:picLocks noChangeAspect="1" noChangeArrowheads="1"/>
          </p:cNvPicPr>
          <p:nvPr/>
        </p:nvPicPr>
        <p:blipFill>
          <a:blip r:embed="rId2"/>
          <a:srcRect/>
          <a:stretch>
            <a:fillRect/>
          </a:stretch>
        </p:blipFill>
        <p:spPr bwMode="auto">
          <a:xfrm>
            <a:off x="387638" y="419100"/>
            <a:ext cx="8368723" cy="601980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F2DFA58-A462-519D-EB97-2B323FFD0BCF}"/>
              </a:ext>
            </a:extLst>
          </p:cNvPr>
          <p:cNvSpPr txBox="1"/>
          <p:nvPr/>
        </p:nvSpPr>
        <p:spPr>
          <a:xfrm>
            <a:off x="304800" y="304800"/>
            <a:ext cx="8534400" cy="1323439"/>
          </a:xfrm>
          <a:prstGeom prst="rect">
            <a:avLst/>
          </a:prstGeom>
          <a:noFill/>
        </p:spPr>
        <p:txBody>
          <a:bodyPr wrap="square" rtlCol="0">
            <a:spAutoFit/>
          </a:bodyPr>
          <a:lstStyle/>
          <a:p>
            <a:pPr algn="ctr"/>
            <a:r>
              <a:rPr lang="en-US" sz="4000" b="1" dirty="0">
                <a:latin typeface="Aptos Display" panose="020B0004020202020204" pitchFamily="34" charset="0"/>
              </a:rPr>
              <a:t>Limitations of the Law of </a:t>
            </a:r>
          </a:p>
          <a:p>
            <a:pPr algn="ctr"/>
            <a:r>
              <a:rPr lang="en-US" sz="4000" b="1" dirty="0" err="1">
                <a:latin typeface="Aptos Display" panose="020B0004020202020204" pitchFamily="34" charset="0"/>
              </a:rPr>
              <a:t>Equi</a:t>
            </a:r>
            <a:r>
              <a:rPr lang="en-US" sz="4000" b="1" dirty="0">
                <a:latin typeface="Aptos Display" panose="020B0004020202020204" pitchFamily="34" charset="0"/>
              </a:rPr>
              <a:t>-Marginal Utility</a:t>
            </a:r>
            <a:endParaRPr lang="en-IN" sz="4000" b="1" dirty="0">
              <a:latin typeface="Aptos Display" panose="020B0004020202020204" pitchFamily="34" charset="0"/>
            </a:endParaRPr>
          </a:p>
        </p:txBody>
      </p:sp>
      <p:sp>
        <p:nvSpPr>
          <p:cNvPr id="9" name="TextBox 8">
            <a:extLst>
              <a:ext uri="{FF2B5EF4-FFF2-40B4-BE49-F238E27FC236}">
                <a16:creationId xmlns:a16="http://schemas.microsoft.com/office/drawing/2014/main" id="{81729C02-FDD2-1D53-D8B2-73A05F02FC79}"/>
              </a:ext>
            </a:extLst>
          </p:cNvPr>
          <p:cNvSpPr txBox="1"/>
          <p:nvPr/>
        </p:nvSpPr>
        <p:spPr>
          <a:xfrm>
            <a:off x="876300" y="1981200"/>
            <a:ext cx="7391400" cy="2554545"/>
          </a:xfrm>
          <a:prstGeom prst="rect">
            <a:avLst/>
          </a:prstGeom>
          <a:noFill/>
        </p:spPr>
        <p:txBody>
          <a:bodyPr wrap="square" rtlCol="0">
            <a:spAutoFit/>
          </a:bodyPr>
          <a:lstStyle/>
          <a:p>
            <a:pPr marL="342900" indent="-342900">
              <a:buAutoNum type="arabicPeriod"/>
            </a:pPr>
            <a:r>
              <a:rPr lang="en-US" sz="3200" dirty="0">
                <a:latin typeface="Berlin Sans FB" panose="020E0602020502020306" pitchFamily="34" charset="0"/>
              </a:rPr>
              <a:t>Ignorance</a:t>
            </a:r>
          </a:p>
          <a:p>
            <a:pPr marL="342900" indent="-342900">
              <a:buAutoNum type="arabicPeriod"/>
            </a:pPr>
            <a:r>
              <a:rPr lang="en-US" sz="3200" dirty="0">
                <a:latin typeface="Berlin Sans FB" panose="020E0602020502020306" pitchFamily="34" charset="0"/>
              </a:rPr>
              <a:t>Inefficient Organization</a:t>
            </a:r>
          </a:p>
          <a:p>
            <a:pPr marL="342900" indent="-342900">
              <a:buAutoNum type="arabicPeriod"/>
            </a:pPr>
            <a:r>
              <a:rPr lang="en-US" sz="3200" dirty="0">
                <a:latin typeface="Berlin Sans FB" panose="020E0602020502020306" pitchFamily="34" charset="0"/>
              </a:rPr>
              <a:t>Unlimited Resources</a:t>
            </a:r>
          </a:p>
          <a:p>
            <a:pPr marL="342900" indent="-342900">
              <a:buAutoNum type="arabicPeriod"/>
            </a:pPr>
            <a:r>
              <a:rPr lang="en-US" sz="3200" dirty="0">
                <a:latin typeface="Berlin Sans FB" panose="020E0602020502020306" pitchFamily="34" charset="0"/>
              </a:rPr>
              <a:t>Hold of Custom and Fashion</a:t>
            </a:r>
          </a:p>
          <a:p>
            <a:pPr marL="342900" indent="-342900">
              <a:buAutoNum type="arabicPeriod"/>
            </a:pPr>
            <a:r>
              <a:rPr lang="en-US" sz="3200" dirty="0">
                <a:latin typeface="Berlin Sans FB" panose="020E0602020502020306" pitchFamily="34" charset="0"/>
              </a:rPr>
              <a:t>Frequent Changes in Prices</a:t>
            </a:r>
            <a:r>
              <a:rPr lang="en-US" dirty="0"/>
              <a:t>.</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Economics-</a:t>
            </a:r>
          </a:p>
        </p:txBody>
      </p:sp>
      <p:sp>
        <p:nvSpPr>
          <p:cNvPr id="3" name="Content Placeholder 2"/>
          <p:cNvSpPr>
            <a:spLocks noGrp="1"/>
          </p:cNvSpPr>
          <p:nvPr>
            <p:ph idx="1"/>
          </p:nvPr>
        </p:nvSpPr>
        <p:spPr/>
        <p:txBody>
          <a:bodyPr/>
          <a:lstStyle/>
          <a:p>
            <a:r>
              <a:rPr lang="en-US" dirty="0"/>
              <a:t>Business Economics, also called Managerial Economics, is the application of economic theory and methodology to business.</a:t>
            </a:r>
          </a:p>
          <a:p>
            <a:r>
              <a:rPr lang="en-US" dirty="0"/>
              <a:t>Business involves decision-making. Decision making means the process of selecting one out of two or more alternative courses of action.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Microeconomics vs. Macroeconomics</a:t>
            </a:r>
            <a:br>
              <a:rPr lang="en-US" b="1" dirty="0"/>
            </a:br>
            <a:endParaRPr lang="en-US" dirty="0"/>
          </a:p>
        </p:txBody>
      </p:sp>
      <p:sp>
        <p:nvSpPr>
          <p:cNvPr id="3" name="Content Placeholder 2"/>
          <p:cNvSpPr>
            <a:spLocks noGrp="1"/>
          </p:cNvSpPr>
          <p:nvPr>
            <p:ph idx="1"/>
          </p:nvPr>
        </p:nvSpPr>
        <p:spPr/>
        <p:txBody>
          <a:bodyPr>
            <a:normAutofit fontScale="85000" lnSpcReduction="20000"/>
          </a:bodyPr>
          <a:lstStyle/>
          <a:p>
            <a:r>
              <a:rPr lang="en-US" b="1" dirty="0"/>
              <a:t>Economics is divided into two categories: microeconomics and macroeconomics. Microeconomics is the study of individuals and business decisions, while macroeconomics looks at the decisions of countries and governments.</a:t>
            </a:r>
            <a:br>
              <a:rPr lang="en-US" b="1" dirty="0"/>
            </a:br>
            <a:endParaRPr lang="en-US" b="1" dirty="0"/>
          </a:p>
          <a:p>
            <a:r>
              <a:rPr lang="en-US" b="1" dirty="0"/>
              <a:t>Microeconomics deals with various issues like demand, supply, factor pricing, product pricing, economic welfare, production, consumption, and more. Macroeconomics deals with various issues like national income, distribution, employment, general price level, money, and more.</a:t>
            </a:r>
            <a:endParaRPr lang="en-IN"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 Utility, </a:t>
            </a:r>
            <a:r>
              <a:rPr lang="en-US" dirty="0"/>
              <a:t>Total Utility, Marginal</a:t>
            </a:r>
            <a:r>
              <a:rPr lang="en-US" b="0" dirty="0"/>
              <a:t> Utility</a:t>
            </a:r>
            <a:br>
              <a:rPr lang="en-US" b="0" dirty="0"/>
            </a:br>
            <a:endParaRPr lang="en-US" dirty="0"/>
          </a:p>
        </p:txBody>
      </p:sp>
      <p:sp>
        <p:nvSpPr>
          <p:cNvPr id="3" name="Content Placeholder 2"/>
          <p:cNvSpPr>
            <a:spLocks noGrp="1"/>
          </p:cNvSpPr>
          <p:nvPr>
            <p:ph idx="1"/>
          </p:nvPr>
        </p:nvSpPr>
        <p:spPr/>
        <p:txBody>
          <a:bodyPr>
            <a:normAutofit fontScale="70000" lnSpcReduction="20000"/>
          </a:bodyPr>
          <a:lstStyle/>
          <a:p>
            <a:r>
              <a:rPr lang="en-US" b="1" dirty="0"/>
              <a:t>Utility is the </a:t>
            </a:r>
            <a:r>
              <a:rPr lang="en-US" b="1" u="sng" dirty="0">
                <a:hlinkClick r:id="rId2"/>
              </a:rPr>
              <a:t>degree of satisfaction</a:t>
            </a:r>
            <a:r>
              <a:rPr lang="en-US" b="1" dirty="0"/>
              <a:t> or pleasure a consumer gets from an economic act. In, other words utility is defined as the want satisfying power of a commodity</a:t>
            </a:r>
          </a:p>
          <a:p>
            <a:r>
              <a:rPr lang="en-US" b="1" dirty="0"/>
              <a:t>Total utility is the sum of utility derived from different units of a commodity consumed by a household.</a:t>
            </a:r>
          </a:p>
          <a:p>
            <a:r>
              <a:rPr lang="en-US" b="1" dirty="0"/>
              <a:t> Marginal Utility is the utility derived from the additional unit of a commodity consumed. The change that takes place in the total utility by the consumption of an additional unit of a commodity is called marginal utility</a:t>
            </a:r>
          </a:p>
          <a:p>
            <a:r>
              <a:rPr lang="en-US" b="1" dirty="0"/>
              <a:t>Marginal utility is the enjoyment a consumer gets from each additional unit of consumption. It calculates the utility beyond the first product consumed. If you buy a bottle of water and then a second one, the utility gained from the second bottle of water is the marginal utility.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the Law of Diminishing Marginal Utility?</a:t>
            </a:r>
            <a:br>
              <a:rPr lang="en-US" dirty="0"/>
            </a:br>
            <a:endParaRPr lang="en-US" dirty="0"/>
          </a:p>
        </p:txBody>
      </p:sp>
      <p:sp>
        <p:nvSpPr>
          <p:cNvPr id="3" name="Content Placeholder 2"/>
          <p:cNvSpPr>
            <a:spLocks noGrp="1"/>
          </p:cNvSpPr>
          <p:nvPr>
            <p:ph idx="1"/>
          </p:nvPr>
        </p:nvSpPr>
        <p:spPr/>
        <p:txBody>
          <a:bodyPr/>
          <a:lstStyle/>
          <a:p>
            <a:r>
              <a:rPr lang="en-US" b="1" dirty="0"/>
              <a:t>The law of diminishing marginal utility means that as you use or consume more of something, you will get less satisfaction from each additional unit of that thing.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28600"/>
            <a:ext cx="7851648" cy="1143000"/>
          </a:xfrm>
        </p:spPr>
        <p:txBody>
          <a:bodyPr>
            <a:normAutofit fontScale="90000"/>
          </a:bodyPr>
          <a:lstStyle/>
          <a:p>
            <a:r>
              <a:rPr lang="en-US" sz="3600" dirty="0">
                <a:solidFill>
                  <a:srgbClr val="FF0000"/>
                </a:solidFill>
              </a:rPr>
              <a:t>Law of Diminishing marginal  utility</a:t>
            </a:r>
          </a:p>
        </p:txBody>
      </p:sp>
      <p:sp>
        <p:nvSpPr>
          <p:cNvPr id="3" name="Subtitle 2"/>
          <p:cNvSpPr>
            <a:spLocks noGrp="1"/>
          </p:cNvSpPr>
          <p:nvPr>
            <p:ph type="subTitle" idx="1"/>
          </p:nvPr>
        </p:nvSpPr>
        <p:spPr/>
        <p:txBody>
          <a:bodyPr/>
          <a:lstStyle/>
          <a:p>
            <a:endParaRPr lang="en-US" dirty="0"/>
          </a:p>
        </p:txBody>
      </p:sp>
      <p:pic>
        <p:nvPicPr>
          <p:cNvPr id="4" name="Picture 3" descr="DMU.png"/>
          <p:cNvPicPr>
            <a:picLocks noChangeAspect="1"/>
          </p:cNvPicPr>
          <p:nvPr/>
        </p:nvPicPr>
        <p:blipFill>
          <a:blip r:embed="rId2"/>
          <a:stretch>
            <a:fillRect/>
          </a:stretch>
        </p:blipFill>
        <p:spPr>
          <a:xfrm>
            <a:off x="609600" y="1752600"/>
            <a:ext cx="7924800" cy="41910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305800" cy="1295400"/>
          </a:xfrm>
        </p:spPr>
        <p:txBody>
          <a:bodyPr>
            <a:normAutofit/>
          </a:bodyPr>
          <a:lstStyle/>
          <a:p>
            <a:r>
              <a:rPr lang="en-US" b="1" dirty="0"/>
              <a:t>Diminishing Marginal Utility</a:t>
            </a:r>
            <a:br>
              <a:rPr lang="en-US" b="1" dirty="0"/>
            </a:br>
            <a:endParaRPr lang="en-US" dirty="0"/>
          </a:p>
        </p:txBody>
      </p:sp>
      <p:pic>
        <p:nvPicPr>
          <p:cNvPr id="1026" name="Picture 2"/>
          <p:cNvPicPr>
            <a:picLocks noGrp="1" noChangeAspect="1" noChangeArrowheads="1"/>
          </p:cNvPicPr>
          <p:nvPr>
            <p:ph idx="1"/>
          </p:nvPr>
        </p:nvPicPr>
        <p:blipFill>
          <a:blip r:embed="rId2"/>
          <a:stretch>
            <a:fillRect/>
          </a:stretch>
        </p:blipFill>
        <p:spPr bwMode="auto">
          <a:xfrm>
            <a:off x="1688221" y="1554163"/>
            <a:ext cx="5919958" cy="4525962"/>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cap="all" dirty="0"/>
              <a:t>KEY TAKEAWAYS</a:t>
            </a:r>
            <a:br>
              <a:rPr lang="en-US" b="0" cap="all" dirty="0"/>
            </a:br>
            <a:br>
              <a:rPr lang="en-US" b="0" dirty="0"/>
            </a:br>
            <a:endParaRPr lang="en-US" dirty="0"/>
          </a:p>
        </p:txBody>
      </p:sp>
      <p:sp>
        <p:nvSpPr>
          <p:cNvPr id="3" name="Content Placeholder 2"/>
          <p:cNvSpPr>
            <a:spLocks noGrp="1"/>
          </p:cNvSpPr>
          <p:nvPr>
            <p:ph idx="1"/>
          </p:nvPr>
        </p:nvSpPr>
        <p:spPr/>
        <p:txBody>
          <a:bodyPr>
            <a:normAutofit fontScale="92500" lnSpcReduction="20000"/>
          </a:bodyPr>
          <a:lstStyle/>
          <a:p>
            <a:pPr fontAlgn="base"/>
            <a:r>
              <a:rPr lang="en-US" b="1" dirty="0"/>
              <a:t>The law of diminishing marginal utility says that the marginal utility from each additional unit declines as consumption increases.</a:t>
            </a:r>
          </a:p>
          <a:p>
            <a:r>
              <a:rPr lang="en-US" b="1" dirty="0"/>
              <a:t>The marginal utility can decline into negative utility, as it may become entirely unfavorable to consume another unit of any product.</a:t>
            </a:r>
          </a:p>
          <a:p>
            <a:r>
              <a:rPr lang="en-US" b="1" dirty="0"/>
              <a:t>The marginal utility may decrease into negative utility, as it may become entirely unfavorable to consume another unit of any product.</a:t>
            </a:r>
          </a:p>
          <a:p>
            <a:br>
              <a:rPr lang="en-US" dirty="0"/>
            </a:b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law of diminishing marginal utility makes several assumptions:</a:t>
            </a:r>
            <a:br>
              <a:rPr lang="en-US" dirty="0"/>
            </a:br>
            <a:endParaRPr lang="en-US" dirty="0"/>
          </a:p>
        </p:txBody>
      </p:sp>
      <p:sp>
        <p:nvSpPr>
          <p:cNvPr id="3" name="Content Placeholder 2"/>
          <p:cNvSpPr>
            <a:spLocks noGrp="1"/>
          </p:cNvSpPr>
          <p:nvPr>
            <p:ph idx="1"/>
          </p:nvPr>
        </p:nvSpPr>
        <p:spPr>
          <a:xfrm>
            <a:off x="647700" y="1676400"/>
            <a:ext cx="7848600" cy="3688560"/>
          </a:xfrm>
        </p:spPr>
        <p:txBody>
          <a:bodyPr>
            <a:normAutofit fontScale="70000" lnSpcReduction="20000"/>
          </a:bodyPr>
          <a:lstStyle/>
          <a:p>
            <a:r>
              <a:rPr lang="en-US" b="1" dirty="0"/>
              <a:t>The goods being consumed are identical.</a:t>
            </a:r>
          </a:p>
          <a:p>
            <a:r>
              <a:rPr lang="en-US" b="1" dirty="0"/>
              <a:t>The units are consumed quickly with few breaks in between.</a:t>
            </a:r>
          </a:p>
          <a:p>
            <a:r>
              <a:rPr lang="en-US" b="1" dirty="0"/>
              <a:t>Units are not too big or too small.</a:t>
            </a:r>
          </a:p>
          <a:p>
            <a:r>
              <a:rPr lang="en-US" b="1" dirty="0"/>
              <a:t>The consumer's taste is constant.</a:t>
            </a:r>
          </a:p>
          <a:p>
            <a:r>
              <a:rPr lang="en-US" b="1" dirty="0"/>
              <a:t>There is no change in the price of the goods or of their substitutes.</a:t>
            </a:r>
          </a:p>
          <a:p>
            <a:r>
              <a:rPr lang="en-US" b="1" dirty="0"/>
              <a:t>The unit can be measured.</a:t>
            </a:r>
          </a:p>
          <a:p>
            <a:r>
              <a:rPr lang="en-US" b="1" dirty="0"/>
              <a:t>The consumer is making rational decisions about consumption.</a:t>
            </a:r>
            <a:br>
              <a:rPr lang="en-US" b="1" dirty="0"/>
            </a:br>
            <a:br>
              <a:rPr lang="en-US" b="1" dirty="0"/>
            </a:br>
            <a:endParaRPr lang="en-US" b="1"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Ion">
  <a:themeElements>
    <a:clrScheme name="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6803637</TotalTime>
  <Words>1378</Words>
  <Application>Microsoft Office PowerPoint</Application>
  <PresentationFormat>On-screen Show (4:3)</PresentationFormat>
  <Paragraphs>89</Paragraphs>
  <Slides>18</Slides>
  <Notes>2</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18</vt:i4>
      </vt:variant>
    </vt:vector>
  </HeadingPairs>
  <TitlesOfParts>
    <vt:vector size="29" baseType="lpstr">
      <vt:lpstr>Aptos Display</vt:lpstr>
      <vt:lpstr>Arial</vt:lpstr>
      <vt:lpstr>Berlin Sans FB</vt:lpstr>
      <vt:lpstr>Calibri</vt:lpstr>
      <vt:lpstr>Century Gothic</vt:lpstr>
      <vt:lpstr>Franklin Gothic Book</vt:lpstr>
      <vt:lpstr>Franklin Gothic Medium</vt:lpstr>
      <vt:lpstr>Wingdings 2</vt:lpstr>
      <vt:lpstr>Wingdings 3</vt:lpstr>
      <vt:lpstr>Trek</vt:lpstr>
      <vt:lpstr>Ion</vt:lpstr>
      <vt:lpstr>PowerPoint Presentation</vt:lpstr>
      <vt:lpstr>Business Economics-</vt:lpstr>
      <vt:lpstr>Microeconomics vs. Macroeconomics </vt:lpstr>
      <vt:lpstr> Utility, Total Utility, Marginal Utility </vt:lpstr>
      <vt:lpstr>What Is the Law of Diminishing Marginal Utility? </vt:lpstr>
      <vt:lpstr>Law of Diminishing marginal  utility</vt:lpstr>
      <vt:lpstr>Diminishing Marginal Utility </vt:lpstr>
      <vt:lpstr>KEY TAKEAWAYS  </vt:lpstr>
      <vt:lpstr>The law of diminishing marginal utility makes several assumptions: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Law of Diminishing marginal  utility</dc:title>
  <dc:creator>a</dc:creator>
  <cp:lastModifiedBy>Mohammed Anas Uz Zaman</cp:lastModifiedBy>
  <cp:revision>23</cp:revision>
  <dcterms:created xsi:type="dcterms:W3CDTF">2011-01-20T18:32:05Z</dcterms:created>
  <dcterms:modified xsi:type="dcterms:W3CDTF">2024-01-13T13:30:02Z</dcterms:modified>
</cp:coreProperties>
</file>