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58" r:id="rId5"/>
    <p:sldId id="260" r:id="rId6"/>
    <p:sldId id="265" r:id="rId7"/>
    <p:sldId id="262" r:id="rId8"/>
    <p:sldId id="263" r:id="rId9"/>
    <p:sldId id="264" r:id="rId10"/>
    <p:sldId id="266" r:id="rId11"/>
    <p:sldId id="268" r:id="rId12"/>
    <p:sldId id="271" r:id="rId13"/>
    <p:sldId id="270" r:id="rId14"/>
    <p:sldId id="269"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1E1CBED-7F9C-4ABA-AF8D-4696F66CC968}" type="datetimeFigureOut">
              <a:rPr lang="en-US" smtClean="0"/>
              <a:t>12/27/2023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22BBAF7-9E74-4A6A-84C5-862B2BA0BD0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E1CBED-7F9C-4ABA-AF8D-4696F66CC968}" type="datetimeFigureOut">
              <a:rPr lang="en-US" smtClean="0"/>
              <a:t>12/27/2023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BBAF7-9E74-4A6A-84C5-862B2BA0BD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E1CBED-7F9C-4ABA-AF8D-4696F66CC968}" type="datetimeFigureOut">
              <a:rPr lang="en-US" smtClean="0"/>
              <a:t>12/27/2023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BBAF7-9E74-4A6A-84C5-862B2BA0BD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1E1CBED-7F9C-4ABA-AF8D-4696F66CC968}" type="datetimeFigureOut">
              <a:rPr lang="en-US" smtClean="0"/>
              <a:t>12/27/2023</a:t>
            </a:fld>
            <a:endParaRPr lang="en-US"/>
          </a:p>
        </p:txBody>
      </p:sp>
      <p:sp>
        <p:nvSpPr>
          <p:cNvPr id="9" name="Slide Number Placeholder 8"/>
          <p:cNvSpPr>
            <a:spLocks noGrp="1"/>
          </p:cNvSpPr>
          <p:nvPr>
            <p:ph type="sldNum" sz="quarter" idx="15"/>
          </p:nvPr>
        </p:nvSpPr>
        <p:spPr/>
        <p:txBody>
          <a:bodyPr rtlCol="0"/>
          <a:lstStyle/>
          <a:p>
            <a:fld id="{222BBAF7-9E74-4A6A-84C5-862B2BA0BD08}"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1E1CBED-7F9C-4ABA-AF8D-4696F66CC968}" type="datetimeFigureOut">
              <a:rPr lang="en-US" smtClean="0"/>
              <a:t>12/27/2023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22BBAF7-9E74-4A6A-84C5-862B2BA0BD0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1E1CBED-7F9C-4ABA-AF8D-4696F66CC968}" type="datetimeFigureOut">
              <a:rPr lang="en-US" smtClean="0"/>
              <a:t>12/27/2023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2BBAF7-9E74-4A6A-84C5-862B2BA0BD08}"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1E1CBED-7F9C-4ABA-AF8D-4696F66CC968}" type="datetimeFigureOut">
              <a:rPr lang="en-US" smtClean="0"/>
              <a:t>12/27/2023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2BBAF7-9E74-4A6A-84C5-862B2BA0BD08}"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1E1CBED-7F9C-4ABA-AF8D-4696F66CC968}" type="datetimeFigureOut">
              <a:rPr lang="en-US" smtClean="0"/>
              <a:t>12/27/2023</a:t>
            </a:fld>
            <a:endParaRPr lang="en-US"/>
          </a:p>
        </p:txBody>
      </p:sp>
      <p:sp>
        <p:nvSpPr>
          <p:cNvPr id="7" name="Slide Number Placeholder 6"/>
          <p:cNvSpPr>
            <a:spLocks noGrp="1"/>
          </p:cNvSpPr>
          <p:nvPr>
            <p:ph type="sldNum" sz="quarter" idx="11"/>
          </p:nvPr>
        </p:nvSpPr>
        <p:spPr/>
        <p:txBody>
          <a:bodyPr rtlCol="0"/>
          <a:lstStyle/>
          <a:p>
            <a:fld id="{222BBAF7-9E74-4A6A-84C5-862B2BA0BD08}"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E1CBED-7F9C-4ABA-AF8D-4696F66CC968}" type="datetimeFigureOut">
              <a:rPr lang="en-US" smtClean="0"/>
              <a:t>12/27/2023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2BBAF7-9E74-4A6A-84C5-862B2BA0BD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1E1CBED-7F9C-4ABA-AF8D-4696F66CC968}" type="datetimeFigureOut">
              <a:rPr lang="en-US" smtClean="0"/>
              <a:t>12/27/2023</a:t>
            </a:fld>
            <a:endParaRPr lang="en-US"/>
          </a:p>
        </p:txBody>
      </p:sp>
      <p:sp>
        <p:nvSpPr>
          <p:cNvPr id="22" name="Slide Number Placeholder 21"/>
          <p:cNvSpPr>
            <a:spLocks noGrp="1"/>
          </p:cNvSpPr>
          <p:nvPr>
            <p:ph type="sldNum" sz="quarter" idx="15"/>
          </p:nvPr>
        </p:nvSpPr>
        <p:spPr/>
        <p:txBody>
          <a:bodyPr rtlCol="0"/>
          <a:lstStyle/>
          <a:p>
            <a:fld id="{222BBAF7-9E74-4A6A-84C5-862B2BA0BD08}"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1E1CBED-7F9C-4ABA-AF8D-4696F66CC968}" type="datetimeFigureOut">
              <a:rPr lang="en-US" smtClean="0"/>
              <a:t>12/27/2023</a:t>
            </a:fld>
            <a:endParaRPr lang="en-US"/>
          </a:p>
        </p:txBody>
      </p:sp>
      <p:sp>
        <p:nvSpPr>
          <p:cNvPr id="18" name="Slide Number Placeholder 17"/>
          <p:cNvSpPr>
            <a:spLocks noGrp="1"/>
          </p:cNvSpPr>
          <p:nvPr>
            <p:ph type="sldNum" sz="quarter" idx="11"/>
          </p:nvPr>
        </p:nvSpPr>
        <p:spPr/>
        <p:txBody>
          <a:bodyPr rtlCol="0"/>
          <a:lstStyle/>
          <a:p>
            <a:fld id="{222BBAF7-9E74-4A6A-84C5-862B2BA0BD08}"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1E1CBED-7F9C-4ABA-AF8D-4696F66CC968}" type="datetimeFigureOut">
              <a:rPr lang="en-US" smtClean="0"/>
              <a:t>12/27/2023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22BBAF7-9E74-4A6A-84C5-862B2BA0BD0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000" y="1371600"/>
            <a:ext cx="6781800" cy="2308324"/>
          </a:xfrm>
          <a:prstGeom prst="rect">
            <a:avLst/>
          </a:prstGeom>
          <a:noFill/>
        </p:spPr>
        <p:txBody>
          <a:bodyPr wrap="square" rtlCol="0">
            <a:spAutoFit/>
          </a:bodyPr>
          <a:lstStyle/>
          <a:p>
            <a:pPr algn="ctr"/>
            <a:r>
              <a:rPr lang="en-US" sz="4800" dirty="0" smtClean="0"/>
              <a:t>CHANNEL MANAGEMENT AND</a:t>
            </a:r>
          </a:p>
          <a:p>
            <a:pPr algn="ctr"/>
            <a:r>
              <a:rPr lang="en-US" sz="4800" dirty="0" smtClean="0"/>
              <a:t> RETAILING </a:t>
            </a:r>
            <a:endParaRPr lang="en-US" sz="4800" dirty="0"/>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143000"/>
            <a:ext cx="6324600" cy="1969770"/>
          </a:xfrm>
          <a:prstGeom prst="rect">
            <a:avLst/>
          </a:prstGeom>
        </p:spPr>
        <p:txBody>
          <a:bodyPr wrap="square">
            <a:spAutoFit/>
          </a:bodyPr>
          <a:lstStyle/>
          <a:p>
            <a:r>
              <a:rPr lang="en-US" dirty="0"/>
              <a:t>A </a:t>
            </a:r>
            <a:r>
              <a:rPr lang="en-US" b="1" dirty="0"/>
              <a:t>wholesaler</a:t>
            </a:r>
            <a:r>
              <a:rPr lang="en-US" dirty="0"/>
              <a:t> is a business or individual that buys goods in large quantities from manufacturers or producers and sells smaller quantities to retailers. Wholesalers act as intermediaries in the distribution channel, facilitating the movement of goods from the point of production to the point of sale.</a:t>
            </a:r>
          </a:p>
          <a:p>
            <a:endParaRPr lang="en-US" sz="1400" dirty="0"/>
          </a:p>
        </p:txBody>
      </p:sp>
      <p:pic>
        <p:nvPicPr>
          <p:cNvPr id="46082" name="Picture 2"/>
          <p:cNvPicPr>
            <a:picLocks noChangeAspect="1" noChangeArrowheads="1"/>
          </p:cNvPicPr>
          <p:nvPr/>
        </p:nvPicPr>
        <p:blipFill>
          <a:blip r:embed="rId2"/>
          <a:srcRect/>
          <a:stretch>
            <a:fillRect/>
          </a:stretch>
        </p:blipFill>
        <p:spPr bwMode="auto">
          <a:xfrm>
            <a:off x="1295400" y="2963418"/>
            <a:ext cx="6172200" cy="3699319"/>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t>Marketing intermediaries,</a:t>
            </a:r>
            <a:endParaRPr lang="en-US" dirty="0"/>
          </a:p>
        </p:txBody>
      </p:sp>
      <p:sp>
        <p:nvSpPr>
          <p:cNvPr id="4" name="Rectangle 3"/>
          <p:cNvSpPr/>
          <p:nvPr/>
        </p:nvSpPr>
        <p:spPr>
          <a:xfrm>
            <a:off x="2286000" y="-4191000"/>
            <a:ext cx="4572000" cy="2308324"/>
          </a:xfrm>
          <a:prstGeom prst="rect">
            <a:avLst/>
          </a:prstGeom>
        </p:spPr>
        <p:txBody>
          <a:bodyPr wrap="square">
            <a:spAutoFit/>
          </a:bodyPr>
          <a:lstStyle/>
          <a:p>
            <a:r>
              <a:rPr lang="en-US" sz="900" dirty="0"/>
              <a:t>Marketing intermediaries, also known as middlemen or intermediaries, play crucial roles in the distribution channel by facilitating the movement of goods and services from producers to consumers. These intermediaries can include wholesalers, retailers, agents, and distributors. Here are some key functions of marketing intermediaries:</a:t>
            </a:r>
          </a:p>
          <a:p>
            <a:r>
              <a:rPr lang="en-US" sz="900" b="1" dirty="0"/>
              <a:t>Distribution:</a:t>
            </a:r>
            <a:endParaRPr lang="en-US" sz="900" dirty="0"/>
          </a:p>
          <a:p>
            <a:pPr lvl="1"/>
            <a:r>
              <a:rPr lang="en-US" sz="900" dirty="0"/>
              <a:t>Intermediaries help move products from producers to consumers by establishing efficient distribution channels. They play a vital role in physically transferring goods, managing inventory, and ensuring timely delivery.</a:t>
            </a:r>
          </a:p>
          <a:p>
            <a:r>
              <a:rPr lang="en-US" sz="900" b="1" dirty="0" smtClean="0"/>
              <a:t>Promotion</a:t>
            </a:r>
            <a:r>
              <a:rPr lang="en-US" sz="900" b="1" dirty="0"/>
              <a:t>:</a:t>
            </a:r>
            <a:endParaRPr lang="en-US" sz="900" dirty="0"/>
          </a:p>
          <a:p>
            <a:pPr lvl="1"/>
            <a:r>
              <a:rPr lang="en-US" sz="900" dirty="0"/>
              <a:t>Intermediaries play a role in promoting products. This can include point-of-sale displays, advertising, and other promotional activities. Retailers, in particular, contribute to the promotion of products by showcasing them to consumers.</a:t>
            </a:r>
          </a:p>
          <a:p>
            <a:endParaRPr lang="en-US" sz="900" dirty="0"/>
          </a:p>
        </p:txBody>
      </p:sp>
      <p:sp>
        <p:nvSpPr>
          <p:cNvPr id="5" name="Rectangle 4"/>
          <p:cNvSpPr/>
          <p:nvPr/>
        </p:nvSpPr>
        <p:spPr>
          <a:xfrm>
            <a:off x="1066800" y="1828800"/>
            <a:ext cx="3505200" cy="3785652"/>
          </a:xfrm>
          <a:prstGeom prst="rect">
            <a:avLst/>
          </a:prstGeom>
        </p:spPr>
        <p:txBody>
          <a:bodyPr wrap="square">
            <a:spAutoFit/>
          </a:bodyPr>
          <a:lstStyle/>
          <a:p>
            <a:r>
              <a:rPr lang="en-US" sz="2000" dirty="0"/>
              <a:t>Marketing intermediaries, also known as middlemen or intermediaries, play crucial roles in the distribution channel by facilitating the movement of goods and services from producers to consumers. These intermediaries can include wholesalers, retailers, agents, and distributors. Here are </a:t>
            </a:r>
            <a:r>
              <a:rPr lang="en-US" sz="2000" dirty="0" smtClean="0"/>
              <a:t>some</a:t>
            </a:r>
            <a:endParaRPr lang="en-US" sz="1000" dirty="0"/>
          </a:p>
        </p:txBody>
      </p:sp>
      <p:sp>
        <p:nvSpPr>
          <p:cNvPr id="45060" name="AutoShape 4" descr="International Market Intermediaries - BBA|mantr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5062" name="AutoShape 6" descr="International Market Intermediaries - BBA|mantr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5063" name="Picture 7"/>
          <p:cNvPicPr>
            <a:picLocks noChangeAspect="1" noChangeArrowheads="1"/>
          </p:cNvPicPr>
          <p:nvPr/>
        </p:nvPicPr>
        <p:blipFill>
          <a:blip r:embed="rId2"/>
          <a:srcRect/>
          <a:stretch>
            <a:fillRect/>
          </a:stretch>
        </p:blipFill>
        <p:spPr bwMode="auto">
          <a:xfrm>
            <a:off x="5105400" y="3352800"/>
            <a:ext cx="2971800" cy="2098834"/>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key functions of marketing intermediaries</a:t>
            </a:r>
            <a:r>
              <a:rPr lang="en-US" sz="1200" dirty="0" smtClean="0"/>
              <a:t>:</a:t>
            </a:r>
            <a:endParaRPr lang="en-US" dirty="0"/>
          </a:p>
        </p:txBody>
      </p:sp>
      <p:sp>
        <p:nvSpPr>
          <p:cNvPr id="3" name="Rectangle 2"/>
          <p:cNvSpPr/>
          <p:nvPr/>
        </p:nvSpPr>
        <p:spPr>
          <a:xfrm>
            <a:off x="1371600" y="1676400"/>
            <a:ext cx="6400800" cy="4678204"/>
          </a:xfrm>
          <a:prstGeom prst="rect">
            <a:avLst/>
          </a:prstGeom>
        </p:spPr>
        <p:txBody>
          <a:bodyPr wrap="square">
            <a:spAutoFit/>
          </a:bodyPr>
          <a:lstStyle/>
          <a:p>
            <a:r>
              <a:rPr lang="en-US" sz="1600" b="1" dirty="0" smtClean="0"/>
              <a:t>Distribution:</a:t>
            </a:r>
            <a:endParaRPr lang="en-US" sz="1600" dirty="0" smtClean="0"/>
          </a:p>
          <a:p>
            <a:pPr lvl="1"/>
            <a:r>
              <a:rPr lang="en-US" sz="1600" dirty="0" smtClean="0"/>
              <a:t>Intermediaries help move products from producers to consumers by establishing efficient distribution channels. They play a vital role in physically transferring goods, managing inventory, and ensuring timely delivery.</a:t>
            </a:r>
          </a:p>
          <a:p>
            <a:r>
              <a:rPr lang="en-US" sz="1600" b="1" dirty="0" smtClean="0"/>
              <a:t>Matching:</a:t>
            </a:r>
            <a:endParaRPr lang="en-US" sz="1600" dirty="0" smtClean="0"/>
          </a:p>
          <a:p>
            <a:pPr lvl="1"/>
            <a:r>
              <a:rPr lang="en-US" sz="1600" dirty="0" smtClean="0"/>
              <a:t>Intermediaries match the diverse needs and preferences of consumers with the varied offerings of producers. By offering a range of products in one place, such as a retail store, intermediaries provide consumers with choices.</a:t>
            </a:r>
          </a:p>
          <a:p>
            <a:r>
              <a:rPr lang="en-US" sz="1600" b="1" dirty="0" smtClean="0"/>
              <a:t>Negotiation:</a:t>
            </a:r>
            <a:endParaRPr lang="en-US" sz="1600" dirty="0" smtClean="0"/>
          </a:p>
          <a:p>
            <a:pPr lvl="1"/>
            <a:r>
              <a:rPr lang="en-US" sz="1600" dirty="0" smtClean="0"/>
              <a:t>Intermediaries often negotiate terms and conditions between producers and retailers. This includes price negotiations, quantity discounts, and other aspects of the business transaction.</a:t>
            </a:r>
          </a:p>
          <a:p>
            <a:r>
              <a:rPr lang="en-US" sz="1600" b="1" dirty="0" smtClean="0"/>
              <a:t>Financing:</a:t>
            </a:r>
            <a:endParaRPr lang="en-US" sz="1600" dirty="0" smtClean="0"/>
          </a:p>
          <a:p>
            <a:pPr lvl="1"/>
            <a:r>
              <a:rPr lang="en-US" sz="1600" dirty="0" smtClean="0"/>
              <a:t>Intermediaries may provide financing services to both producers and retailers. For example, wholesalers may o</a:t>
            </a:r>
            <a:r>
              <a:rPr lang="en-US" sz="1000" dirty="0" smtClean="0"/>
              <a:t>ffer credit terms to retailers, and retailers, in turn, may extend credit to consumers.</a:t>
            </a:r>
            <a:endParaRPr lang="en-US" sz="1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533400"/>
            <a:ext cx="7010400" cy="5509200"/>
          </a:xfrm>
          <a:prstGeom prst="rect">
            <a:avLst/>
          </a:prstGeom>
        </p:spPr>
        <p:txBody>
          <a:bodyPr wrap="square">
            <a:spAutoFit/>
          </a:bodyPr>
          <a:lstStyle/>
          <a:p>
            <a:r>
              <a:rPr lang="en-US" sz="1600" b="1" dirty="0" smtClean="0"/>
              <a:t>Information:</a:t>
            </a:r>
            <a:endParaRPr lang="en-US" sz="1600" dirty="0" smtClean="0"/>
          </a:p>
          <a:p>
            <a:pPr lvl="1"/>
            <a:r>
              <a:rPr lang="en-US" sz="1600" dirty="0" smtClean="0"/>
              <a:t>Intermediaries gather market information and share insights with producers and retailers. This information can include consumer preferences, market trends, and competitor activities.</a:t>
            </a:r>
          </a:p>
          <a:p>
            <a:r>
              <a:rPr lang="en-US" sz="1600" b="1" dirty="0" smtClean="0"/>
              <a:t>Logistics and Transportation:</a:t>
            </a:r>
            <a:endParaRPr lang="en-US" sz="1600" dirty="0" smtClean="0"/>
          </a:p>
          <a:p>
            <a:pPr lvl="1"/>
            <a:r>
              <a:rPr lang="en-US" sz="1600" dirty="0" smtClean="0"/>
              <a:t>Intermediaries are responsible for managing the logistics and transportation of goods. This involves coordinating the movement of products from manufacturers to warehouses, and then to retailers and, ultimately, to consumers.</a:t>
            </a:r>
          </a:p>
          <a:p>
            <a:r>
              <a:rPr lang="en-US" sz="1600" b="1" dirty="0" smtClean="0"/>
              <a:t>Storage and Warehousing:</a:t>
            </a:r>
            <a:endParaRPr lang="en-US" sz="1600" dirty="0" smtClean="0"/>
          </a:p>
          <a:p>
            <a:pPr lvl="1"/>
            <a:r>
              <a:rPr lang="en-US" sz="1600" dirty="0" smtClean="0"/>
              <a:t>Intermediaries, especially wholesalers, provide storage and warehousing facilities for products. This is important for managing inventory levels and ensuring a steady supply of goods to retailers.</a:t>
            </a:r>
          </a:p>
          <a:p>
            <a:r>
              <a:rPr lang="en-US" sz="1600" b="1" dirty="0" smtClean="0"/>
              <a:t>After-Sales Service:</a:t>
            </a:r>
            <a:endParaRPr lang="en-US" sz="1600" dirty="0" smtClean="0"/>
          </a:p>
          <a:p>
            <a:pPr lvl="1"/>
            <a:r>
              <a:rPr lang="en-US" sz="1600" dirty="0" smtClean="0"/>
              <a:t>Some intermediaries are involved in providing after-sales services, such as repairs or maintenance. This can be particularly relevant for products that require ongoing support.</a:t>
            </a:r>
          </a:p>
          <a:p>
            <a:r>
              <a:rPr lang="en-US" sz="1600" b="1" dirty="0" smtClean="0"/>
              <a:t>Market Access:</a:t>
            </a:r>
            <a:endParaRPr lang="en-US" sz="1600" dirty="0" smtClean="0"/>
          </a:p>
          <a:p>
            <a:pPr lvl="1"/>
            <a:r>
              <a:rPr lang="en-US" sz="1600" dirty="0" smtClean="0"/>
              <a:t>Intermediaries provide producers with access to a wider market by reaching consumers in different geographic locations. This is especially beneficial for small producers who may not have the resources to reach a broad audience on their own.</a:t>
            </a:r>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0600" y="457200"/>
            <a:ext cx="6629400" cy="4770537"/>
          </a:xfrm>
          <a:prstGeom prst="rect">
            <a:avLst/>
          </a:prstGeom>
        </p:spPr>
        <p:txBody>
          <a:bodyPr wrap="square">
            <a:spAutoFit/>
          </a:bodyPr>
          <a:lstStyle/>
          <a:p>
            <a:r>
              <a:rPr lang="en-US" sz="1600" b="1" dirty="0" smtClean="0"/>
              <a:t>Matching:</a:t>
            </a:r>
            <a:endParaRPr lang="en-US" sz="1600" dirty="0" smtClean="0"/>
          </a:p>
          <a:p>
            <a:pPr lvl="1"/>
            <a:r>
              <a:rPr lang="en-US" sz="1600" dirty="0" smtClean="0"/>
              <a:t>Intermediaries match the diverse needs and preferences of consumers with the varied offerings of producers. By offering a range of products in one place, such as a retail store, intermediaries provide consumers with choices.</a:t>
            </a:r>
          </a:p>
          <a:p>
            <a:r>
              <a:rPr lang="en-US" sz="1600" b="1" dirty="0" smtClean="0"/>
              <a:t>Negotiation:</a:t>
            </a:r>
            <a:endParaRPr lang="en-US" sz="1600" dirty="0" smtClean="0"/>
          </a:p>
          <a:p>
            <a:pPr lvl="1"/>
            <a:r>
              <a:rPr lang="en-US" sz="1600" dirty="0" smtClean="0"/>
              <a:t>Intermediaries often negotiate terms and conditions between producers and retailers. This includes price negotiations, quantity discounts, and other aspects of the business transaction.</a:t>
            </a:r>
          </a:p>
          <a:p>
            <a:r>
              <a:rPr lang="en-US" sz="1600" b="1" dirty="0" smtClean="0"/>
              <a:t>Financing:</a:t>
            </a:r>
            <a:endParaRPr lang="en-US" sz="1600" dirty="0" smtClean="0"/>
          </a:p>
          <a:p>
            <a:pPr lvl="1"/>
            <a:r>
              <a:rPr lang="en-US" sz="1600" dirty="0" smtClean="0"/>
              <a:t>Intermediaries may provide financing services to both producers and retailers. For example, wholesalers may offer credit terms to retailers, and retailers, in turn, may extend credit to consumers.</a:t>
            </a:r>
          </a:p>
          <a:p>
            <a:r>
              <a:rPr lang="en-US" sz="1600" b="1" dirty="0" smtClean="0"/>
              <a:t>Risk Taking:</a:t>
            </a:r>
            <a:endParaRPr lang="en-US" sz="1600" dirty="0" smtClean="0"/>
          </a:p>
          <a:p>
            <a:pPr lvl="1"/>
            <a:r>
              <a:rPr lang="en-US" sz="1600" dirty="0" smtClean="0"/>
              <a:t>Intermediaries assume certain risks associated with carrying inventory. This includes the risk of changes in demand, market fluctuations, and the risk of products becoming obsolete.</a:t>
            </a:r>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371600"/>
            <a:ext cx="6400800" cy="4770537"/>
          </a:xfrm>
          <a:prstGeom prst="rect">
            <a:avLst/>
          </a:prstGeom>
        </p:spPr>
        <p:txBody>
          <a:bodyPr wrap="square">
            <a:spAutoFit/>
          </a:bodyPr>
          <a:lstStyle/>
          <a:p>
            <a:r>
              <a:rPr lang="en-US" sz="1600" b="1" dirty="0" smtClean="0"/>
              <a:t>Bulk Purchases:</a:t>
            </a:r>
            <a:r>
              <a:rPr lang="en-US" sz="1600" dirty="0" smtClean="0"/>
              <a:t> Wholesalers buy products in large quantities, taking advantage of economies of scale to get lower prices per unit.</a:t>
            </a:r>
          </a:p>
          <a:p>
            <a:r>
              <a:rPr lang="en-US" sz="1600" b="1" dirty="0" smtClean="0"/>
              <a:t>Distribution:</a:t>
            </a:r>
            <a:r>
              <a:rPr lang="en-US" sz="1600" dirty="0" smtClean="0"/>
              <a:t> They play a vital role in the distribution process by supplying products to retailers, who then sell them to end consumers.</a:t>
            </a:r>
          </a:p>
          <a:p>
            <a:r>
              <a:rPr lang="en-US" sz="1600" b="1" dirty="0" smtClean="0"/>
              <a:t>Warehousing:</a:t>
            </a:r>
            <a:r>
              <a:rPr lang="en-US" sz="1600" dirty="0" smtClean="0"/>
              <a:t> Wholesalers typically have warehouses to store the large quantities of goods they purchase before distributing them to retailers.</a:t>
            </a:r>
          </a:p>
          <a:p>
            <a:r>
              <a:rPr lang="en-US" sz="1600" b="1" dirty="0" smtClean="0"/>
              <a:t>Breaking Bulk:</a:t>
            </a:r>
            <a:r>
              <a:rPr lang="en-US" sz="1600" dirty="0" smtClean="0"/>
              <a:t> Wholesalers often break down large quantities of goods into smaller, more manageable units for retailers.</a:t>
            </a:r>
          </a:p>
          <a:p>
            <a:r>
              <a:rPr lang="en-US" sz="1600" b="1" dirty="0" smtClean="0"/>
              <a:t>Supply Chain Management:</a:t>
            </a:r>
            <a:r>
              <a:rPr lang="en-US" sz="1600" dirty="0" smtClean="0"/>
              <a:t> They are involved in logistics, transportation, and supply chain management to ensure a smooth flow of products from manufacturers to retailers.</a:t>
            </a:r>
          </a:p>
          <a:p>
            <a:r>
              <a:rPr lang="en-US" sz="1600" dirty="0" smtClean="0"/>
              <a:t>Wholesalers help bridge the gap between producers and retailers, providing a more efficient way to distribute goods in the market. They offer benefits to both manufacturers (by enabling them to sell in larger quantities) and retailers (by providing a convenient source for a variety of products).</a:t>
            </a:r>
            <a:endParaRPr lang="en-US" sz="1600" dirty="0"/>
          </a:p>
        </p:txBody>
      </p:sp>
      <p:sp>
        <p:nvSpPr>
          <p:cNvPr id="4" name="Title 3"/>
          <p:cNvSpPr>
            <a:spLocks noGrp="1"/>
          </p:cNvSpPr>
          <p:nvPr>
            <p:ph type="title"/>
          </p:nvPr>
        </p:nvSpPr>
        <p:spPr>
          <a:xfrm>
            <a:off x="457200" y="0"/>
            <a:ext cx="7467600" cy="1417638"/>
          </a:xfrm>
        </p:spPr>
        <p:txBody>
          <a:bodyPr>
            <a:normAutofit fontScale="90000"/>
          </a:bodyPr>
          <a:lstStyle/>
          <a:p>
            <a:r>
              <a:rPr lang="en-US" sz="3200" dirty="0" smtClean="0"/>
              <a:t>Key characteristics of wholesalers </a:t>
            </a:r>
            <a:br>
              <a:rPr lang="en-US" sz="3200"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smtClean="0"/>
              <a:t>Channel distribution</a:t>
            </a:r>
            <a:endParaRPr lang="en-US" i="1" dirty="0"/>
          </a:p>
        </p:txBody>
      </p:sp>
      <p:sp>
        <p:nvSpPr>
          <p:cNvPr id="3" name="Content Placeholder 2"/>
          <p:cNvSpPr>
            <a:spLocks noGrp="1"/>
          </p:cNvSpPr>
          <p:nvPr>
            <p:ph sz="quarter" idx="1"/>
          </p:nvPr>
        </p:nvSpPr>
        <p:spPr/>
        <p:txBody>
          <a:bodyPr/>
          <a:lstStyle/>
          <a:p>
            <a:r>
              <a:rPr lang="en-US" dirty="0" smtClean="0"/>
              <a:t>Channel distribution, also known as distribution channels or marketing channels, refers to the process by which a product or service is made available to the end consumer. It involves a series of intermediaries or middlemen that facilitate the movement of goods from the manufacturer to the consumer.</a:t>
            </a:r>
            <a:endParaRPr lang="en-US" dirty="0"/>
          </a:p>
        </p:txBody>
      </p:sp>
      <p:pic>
        <p:nvPicPr>
          <p:cNvPr id="41986" name="Picture 2"/>
          <p:cNvPicPr>
            <a:picLocks noChangeAspect="1" noChangeArrowheads="1"/>
          </p:cNvPicPr>
          <p:nvPr/>
        </p:nvPicPr>
        <p:blipFill>
          <a:blip r:embed="rId2"/>
          <a:srcRect/>
          <a:stretch>
            <a:fillRect/>
          </a:stretch>
        </p:blipFill>
        <p:spPr bwMode="auto">
          <a:xfrm>
            <a:off x="4343400" y="4648200"/>
            <a:ext cx="3533775" cy="184785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Distribution Channels: The Definitive Guid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2"/>
          <a:srcRect/>
          <a:stretch>
            <a:fillRect/>
          </a:stretch>
        </p:blipFill>
        <p:spPr bwMode="auto">
          <a:xfrm>
            <a:off x="1066800" y="838200"/>
            <a:ext cx="7315200" cy="53340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066800"/>
            <a:ext cx="6172200" cy="3416320"/>
          </a:xfrm>
          <a:prstGeom prst="rect">
            <a:avLst/>
          </a:prstGeom>
        </p:spPr>
        <p:txBody>
          <a:bodyPr wrap="square">
            <a:spAutoFit/>
          </a:bodyPr>
          <a:lstStyle/>
          <a:p>
            <a:r>
              <a:rPr lang="en-US" dirty="0"/>
              <a:t>There are several types of distribution channels, and companies may use one or a combination of these channels based on their product, target market, and business objectives. Here are some common types of distribution channels:</a:t>
            </a:r>
          </a:p>
          <a:p>
            <a:r>
              <a:rPr lang="en-US" b="1" dirty="0"/>
              <a:t>Direct Distribution:</a:t>
            </a:r>
            <a:endParaRPr lang="en-US" dirty="0"/>
          </a:p>
          <a:p>
            <a:pPr lvl="1"/>
            <a:r>
              <a:rPr lang="en-US" dirty="0"/>
              <a:t>The product goes directly from the manufacturer to the consumer without any intermediaries.</a:t>
            </a:r>
          </a:p>
          <a:p>
            <a:pPr lvl="1"/>
            <a:r>
              <a:rPr lang="en-US" dirty="0"/>
              <a:t>This can be achieved through company-owned stores, e-commerce websites, or direct sales representatives.</a:t>
            </a:r>
          </a:p>
          <a:p>
            <a:endParaRPr lang="en-US" dirty="0"/>
          </a:p>
        </p:txBody>
      </p:sp>
      <p:pic>
        <p:nvPicPr>
          <p:cNvPr id="43010" name="Picture 2"/>
          <p:cNvPicPr>
            <a:picLocks noChangeAspect="1" noChangeArrowheads="1"/>
          </p:cNvPicPr>
          <p:nvPr/>
        </p:nvPicPr>
        <p:blipFill>
          <a:blip r:embed="rId2" cstate="print"/>
          <a:srcRect/>
          <a:stretch>
            <a:fillRect/>
          </a:stretch>
        </p:blipFill>
        <p:spPr bwMode="auto">
          <a:xfrm rot="20106364">
            <a:off x="5253448" y="3883771"/>
            <a:ext cx="3168526" cy="2082874"/>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295401"/>
            <a:ext cx="6705600" cy="4247317"/>
          </a:xfrm>
          <a:prstGeom prst="rect">
            <a:avLst/>
          </a:prstGeom>
        </p:spPr>
        <p:txBody>
          <a:bodyPr wrap="square">
            <a:spAutoFit/>
          </a:bodyPr>
          <a:lstStyle/>
          <a:p>
            <a:r>
              <a:rPr lang="en-US" b="1" dirty="0"/>
              <a:t>Indirect Distribution:</a:t>
            </a:r>
            <a:endParaRPr lang="en-US" dirty="0"/>
          </a:p>
          <a:p>
            <a:pPr lvl="1"/>
            <a:r>
              <a:rPr lang="en-US" dirty="0"/>
              <a:t>Involves intermediaries between the manufacturer and the consumer.</a:t>
            </a:r>
          </a:p>
          <a:p>
            <a:pPr lvl="1"/>
            <a:r>
              <a:rPr lang="en-US" dirty="0"/>
              <a:t>Examples of intermediaries include wholesalers, retailers, and agents.</a:t>
            </a:r>
          </a:p>
          <a:p>
            <a:r>
              <a:rPr lang="en-US" b="1" dirty="0"/>
              <a:t>Retail Distribution:</a:t>
            </a:r>
            <a:endParaRPr lang="en-US" dirty="0"/>
          </a:p>
          <a:p>
            <a:pPr lvl="1"/>
            <a:r>
              <a:rPr lang="en-US" dirty="0"/>
              <a:t>Products are sold directly to consumers through retail outlets.</a:t>
            </a:r>
          </a:p>
          <a:p>
            <a:pPr lvl="1"/>
            <a:r>
              <a:rPr lang="en-US" dirty="0"/>
              <a:t>Retailers can be brick-and-mortar stores, online retailers, or a combination of both.</a:t>
            </a:r>
          </a:p>
          <a:p>
            <a:r>
              <a:rPr lang="en-US" b="1" dirty="0"/>
              <a:t>Wholesale Distribution:</a:t>
            </a:r>
            <a:endParaRPr lang="en-US" dirty="0"/>
          </a:p>
          <a:p>
            <a:pPr lvl="1"/>
            <a:r>
              <a:rPr lang="en-US" dirty="0"/>
              <a:t>Involves selling products in large quantities to retailers or other businesses.</a:t>
            </a:r>
          </a:p>
          <a:p>
            <a:pPr lvl="1"/>
            <a:r>
              <a:rPr lang="en-US" dirty="0"/>
              <a:t>Wholesalers act as intermediaries between manufacturers and retailers</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533400"/>
            <a:ext cx="6172200" cy="4524315"/>
          </a:xfrm>
          <a:prstGeom prst="rect">
            <a:avLst/>
          </a:prstGeom>
        </p:spPr>
        <p:txBody>
          <a:bodyPr wrap="square">
            <a:spAutoFit/>
          </a:bodyPr>
          <a:lstStyle/>
          <a:p>
            <a:r>
              <a:rPr lang="en-US" b="1" dirty="0" smtClean="0"/>
              <a:t>Online Distribution:</a:t>
            </a:r>
            <a:endParaRPr lang="en-US" dirty="0" smtClean="0"/>
          </a:p>
          <a:p>
            <a:pPr lvl="1"/>
            <a:r>
              <a:rPr lang="en-US" dirty="0" smtClean="0"/>
              <a:t>Involves selling products through online channels, such as e-commerce websites.</a:t>
            </a:r>
          </a:p>
          <a:p>
            <a:pPr lvl="1"/>
            <a:r>
              <a:rPr lang="en-US" dirty="0" smtClean="0"/>
              <a:t>Can include both direct-to-consumer sales and sales through online retailers.</a:t>
            </a:r>
          </a:p>
          <a:p>
            <a:r>
              <a:rPr lang="en-US" b="1" dirty="0" smtClean="0"/>
              <a:t>Agent or Broker Distribution:</a:t>
            </a:r>
            <a:endParaRPr lang="en-US" dirty="0" smtClean="0"/>
          </a:p>
          <a:p>
            <a:pPr lvl="1"/>
            <a:r>
              <a:rPr lang="en-US" dirty="0" smtClean="0"/>
              <a:t>Involves using agents or brokers to represent the manufacturer and sell products on their behalf.</a:t>
            </a:r>
          </a:p>
          <a:p>
            <a:pPr lvl="1"/>
            <a:r>
              <a:rPr lang="en-US" dirty="0" smtClean="0"/>
              <a:t>Common in industries where specialized knowledge or relationships are crucial.</a:t>
            </a:r>
          </a:p>
          <a:p>
            <a:r>
              <a:rPr lang="en-US" b="1" dirty="0" smtClean="0"/>
              <a:t>Dual Distribution:</a:t>
            </a:r>
            <a:endParaRPr lang="en-US" dirty="0" smtClean="0"/>
          </a:p>
          <a:p>
            <a:pPr lvl="1"/>
            <a:r>
              <a:rPr lang="en-US" dirty="0" smtClean="0"/>
              <a:t>Involves using multiple channels to reach the target market.</a:t>
            </a:r>
          </a:p>
          <a:p>
            <a:pPr lvl="1"/>
            <a:r>
              <a:rPr lang="en-US" dirty="0" smtClean="0"/>
              <a:t>For example, a company may sell products both through its own stores and through third-party retailers.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p:cNvPicPr>
            <a:picLocks noChangeAspect="1" noChangeArrowheads="1"/>
          </p:cNvPicPr>
          <p:nvPr/>
        </p:nvPicPr>
        <p:blipFill>
          <a:blip r:embed="rId2"/>
          <a:srcRect/>
          <a:stretch>
            <a:fillRect/>
          </a:stretch>
        </p:blipFill>
        <p:spPr bwMode="auto">
          <a:xfrm>
            <a:off x="1143001" y="990600"/>
            <a:ext cx="6400800" cy="4876799"/>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TotalTime>
  <Words>1147</Words>
  <Application>Microsoft Office PowerPoint</Application>
  <PresentationFormat>On-screen Show (4:3)</PresentationFormat>
  <Paragraphs>68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Oriel</vt:lpstr>
      <vt:lpstr>Slide 1</vt:lpstr>
      <vt:lpstr>Slide 2</vt:lpstr>
      <vt:lpstr>Channel distribution</vt:lpstr>
      <vt:lpstr>Slide 4</vt:lpstr>
      <vt:lpstr>Slide 5</vt:lpstr>
      <vt:lpstr>Slide 6</vt:lpstr>
      <vt:lpstr>Slide 7</vt:lpstr>
      <vt:lpstr>Slide 8</vt:lpstr>
      <vt:lpstr>Slide 9</vt:lpstr>
      <vt:lpstr>Slide 10</vt:lpstr>
      <vt:lpstr>Marketing intermediaries,</vt:lpstr>
      <vt:lpstr>key functions of marketing intermediaries:</vt:lpstr>
      <vt:lpstr>Slide 13</vt:lpstr>
      <vt:lpstr>Slide 14</vt:lpstr>
      <vt:lpstr>Key characteristics of wholesalers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4</cp:revision>
  <dcterms:created xsi:type="dcterms:W3CDTF">2023-12-27T07:37:10Z</dcterms:created>
  <dcterms:modified xsi:type="dcterms:W3CDTF">2023-12-27T08:08:43Z</dcterms:modified>
</cp:coreProperties>
</file>