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7" r:id="rId2"/>
    <p:sldId id="264" r:id="rId3"/>
    <p:sldId id="258" r:id="rId4"/>
    <p:sldId id="265" r:id="rId5"/>
    <p:sldId id="259" r:id="rId6"/>
    <p:sldId id="262" r:id="rId7"/>
    <p:sldId id="263" r:id="rId8"/>
    <p:sldId id="266" r:id="rId9"/>
    <p:sldId id="267" r:id="rId10"/>
    <p:sldId id="268" r:id="rId11"/>
    <p:sldId id="269" r:id="rId12"/>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62" d="100"/>
          <a:sy n="62" d="100"/>
        </p:scale>
        <p:origin x="-516" y="-84"/>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F2F2F2"/>
          </a:solidFill>
          <a:ln w="13811">
            <a:solidFill>
              <a:srgbClr val="E5E0DF"/>
            </a:solidFill>
            <a:prstDash val="solid"/>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174902"/>
            <a:ext cx="14630400" cy="8229600"/>
          </a:xfrm>
          <a:prstGeom prst="rect">
            <a:avLst/>
          </a:prstGeom>
          <a:solidFill>
            <a:srgbClr val="F2F2F2">
              <a:alpha val="85000"/>
            </a:srgbClr>
          </a:solidFill>
          <a:ln/>
        </p:spPr>
      </p:sp>
      <p:sp>
        <p:nvSpPr>
          <p:cNvPr id="6" name="Text 3"/>
          <p:cNvSpPr/>
          <p:nvPr/>
        </p:nvSpPr>
        <p:spPr>
          <a:xfrm>
            <a:off x="2037993" y="3245525"/>
            <a:ext cx="7901940" cy="1295994"/>
          </a:xfrm>
          <a:prstGeom prst="rect">
            <a:avLst/>
          </a:prstGeom>
          <a:noFill/>
          <a:ln/>
        </p:spPr>
        <p:txBody>
          <a:bodyPr wrap="none" rtlCol="0" anchor="t"/>
          <a:lstStyle/>
          <a:p>
            <a:pPr marL="0" indent="0">
              <a:lnSpc>
                <a:spcPts val="5468"/>
              </a:lnSpc>
              <a:buNone/>
            </a:pPr>
            <a:r>
              <a:rPr lang="en-US" sz="4374" dirty="0">
                <a:solidFill>
                  <a:srgbClr val="000000"/>
                </a:solidFill>
                <a:latin typeface="Poppins" pitchFamily="34" charset="0"/>
                <a:ea typeface="Poppins" pitchFamily="34" charset="-122"/>
                <a:cs typeface="Poppins" pitchFamily="34" charset="-120"/>
              </a:rPr>
              <a:t>What is a Commercial Bank?</a:t>
            </a:r>
            <a:endParaRPr lang="en-US" sz="4374" dirty="0"/>
          </a:p>
        </p:txBody>
      </p:sp>
      <p:sp>
        <p:nvSpPr>
          <p:cNvPr id="7" name="Text 4"/>
          <p:cNvSpPr/>
          <p:nvPr/>
        </p:nvSpPr>
        <p:spPr>
          <a:xfrm>
            <a:off x="1203960" y="4236721"/>
            <a:ext cx="10058399" cy="3108960"/>
          </a:xfrm>
          <a:prstGeom prst="rect">
            <a:avLst/>
          </a:prstGeom>
          <a:noFill/>
          <a:ln/>
        </p:spPr>
        <p:txBody>
          <a:bodyPr wrap="square" rtlCol="0" anchor="t"/>
          <a:lstStyle/>
          <a:p>
            <a:pPr marL="0" indent="0">
              <a:lnSpc>
                <a:spcPts val="2799"/>
              </a:lnSpc>
              <a:buNone/>
            </a:pPr>
            <a:r>
              <a:rPr lang="en-US" sz="1750" dirty="0">
                <a:solidFill>
                  <a:srgbClr val="272525"/>
                </a:solidFill>
                <a:latin typeface="Roboto" pitchFamily="34" charset="0"/>
                <a:ea typeface="Roboto" pitchFamily="34" charset="-122"/>
                <a:cs typeface="Roboto" pitchFamily="34" charset="-120"/>
              </a:rPr>
              <a:t>A commercial bank is a financial institution that provides various banking services, such as accepting deposits, offering loans, and providing financial services to individuals, businesses, and governments.</a:t>
            </a:r>
            <a:endParaRPr lang="en-US" sz="1750" dirty="0"/>
          </a:p>
        </p:txBody>
      </p:sp>
      <p:sp>
        <p:nvSpPr>
          <p:cNvPr id="15363" name="AutoShape 3" descr="Advantages and Disadvantages of Commercial Banks - Javatpoi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64" name="Picture 4"/>
          <p:cNvPicPr>
            <a:picLocks noChangeAspect="1" noChangeArrowheads="1"/>
          </p:cNvPicPr>
          <p:nvPr/>
        </p:nvPicPr>
        <p:blipFill>
          <a:blip r:embed="rId4"/>
          <a:srcRect/>
          <a:stretch>
            <a:fillRect/>
          </a:stretch>
        </p:blipFill>
        <p:spPr bwMode="auto">
          <a:xfrm>
            <a:off x="2037993" y="0"/>
            <a:ext cx="8492847" cy="30861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2133600" y="990600"/>
            <a:ext cx="9174480" cy="621792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Venture Capital vs Private Equity: Which Is Right for You? | ASPER BROTHERS"/>
          <p:cNvPicPr>
            <a:picLocks noChangeAspect="1" noChangeArrowheads="1"/>
          </p:cNvPicPr>
          <p:nvPr/>
        </p:nvPicPr>
        <p:blipFill>
          <a:blip r:embed="rId2"/>
          <a:srcRect/>
          <a:stretch>
            <a:fillRect/>
          </a:stretch>
        </p:blipFill>
        <p:spPr bwMode="auto">
          <a:xfrm>
            <a:off x="2319655" y="1234440"/>
            <a:ext cx="9525000" cy="66675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Functions of Commercial Bank : Primary and Secondary Functions -  GeeksforGeek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Functions of Commercial Bank : Primary and Secondary Functions -  GeeksforGeek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2"/>
          <a:srcRect/>
          <a:stretch>
            <a:fillRect/>
          </a:stretch>
        </p:blipFill>
        <p:spPr bwMode="auto">
          <a:xfrm>
            <a:off x="1569720" y="381000"/>
            <a:ext cx="12283440" cy="73914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w="13811">
            <a:solidFill>
              <a:srgbClr val="565151"/>
            </a:solidFill>
            <a:prstDash val="solid"/>
          </a:ln>
        </p:spPr>
      </p:sp>
      <p:sp>
        <p:nvSpPr>
          <p:cNvPr id="4" name="Text 2"/>
          <p:cNvSpPr/>
          <p:nvPr/>
        </p:nvSpPr>
        <p:spPr>
          <a:xfrm>
            <a:off x="2037993" y="1415772"/>
            <a:ext cx="4443889" cy="694373"/>
          </a:xfrm>
          <a:prstGeom prst="rect">
            <a:avLst/>
          </a:prstGeom>
          <a:noFill/>
          <a:ln/>
        </p:spPr>
        <p:txBody>
          <a:bodyPr wrap="none" rtlCol="0" anchor="t"/>
          <a:lstStyle/>
          <a:p>
            <a:pPr marL="0" indent="0">
              <a:lnSpc>
                <a:spcPts val="5468"/>
              </a:lnSpc>
              <a:buNone/>
            </a:pPr>
            <a:r>
              <a:rPr lang="en-US" sz="4374" dirty="0">
                <a:solidFill>
                  <a:srgbClr val="F2F2F3"/>
                </a:solidFill>
                <a:latin typeface="Poppins" pitchFamily="34" charset="0"/>
                <a:ea typeface="Poppins" pitchFamily="34" charset="-122"/>
                <a:cs typeface="Poppins" pitchFamily="34" charset="-120"/>
              </a:rPr>
              <a:t>Types of Banks</a:t>
            </a:r>
            <a:endParaRPr lang="en-US" sz="4374" dirty="0"/>
          </a:p>
        </p:txBody>
      </p:sp>
      <p:sp>
        <p:nvSpPr>
          <p:cNvPr id="5" name="Shape 3"/>
          <p:cNvSpPr/>
          <p:nvPr/>
        </p:nvSpPr>
        <p:spPr>
          <a:xfrm>
            <a:off x="2037993" y="2554486"/>
            <a:ext cx="5166122" cy="2018586"/>
          </a:xfrm>
          <a:prstGeom prst="roundRect">
            <a:avLst>
              <a:gd name="adj" fmla="val 4953"/>
            </a:avLst>
          </a:prstGeom>
          <a:solidFill>
            <a:srgbClr val="3D3D42"/>
          </a:solidFill>
          <a:ln w="13811">
            <a:solidFill>
              <a:srgbClr val="494950"/>
            </a:solidFill>
            <a:prstDash val="solid"/>
          </a:ln>
        </p:spPr>
      </p:sp>
      <p:sp>
        <p:nvSpPr>
          <p:cNvPr id="6" name="Text 4"/>
          <p:cNvSpPr/>
          <p:nvPr/>
        </p:nvSpPr>
        <p:spPr>
          <a:xfrm>
            <a:off x="2273975" y="2790468"/>
            <a:ext cx="3055620" cy="347186"/>
          </a:xfrm>
          <a:prstGeom prst="rect">
            <a:avLst/>
          </a:prstGeom>
          <a:noFill/>
          <a:ln/>
        </p:spPr>
        <p:txBody>
          <a:bodyPr wrap="none" rtlCol="0" anchor="t"/>
          <a:lstStyle/>
          <a:p>
            <a:pPr marL="0" indent="0">
              <a:lnSpc>
                <a:spcPts val="2734"/>
              </a:lnSpc>
              <a:buNone/>
            </a:pPr>
            <a:r>
              <a:rPr lang="en-US" sz="2187" dirty="0">
                <a:solidFill>
                  <a:srgbClr val="E5E0DF"/>
                </a:solidFill>
                <a:latin typeface="Poppins" pitchFamily="34" charset="0"/>
                <a:ea typeface="Poppins" pitchFamily="34" charset="-122"/>
                <a:cs typeface="Poppins" pitchFamily="34" charset="-120"/>
              </a:rPr>
              <a:t>Venture Capital Banks</a:t>
            </a:r>
            <a:endParaRPr lang="en-US" sz="2187" dirty="0"/>
          </a:p>
        </p:txBody>
      </p:sp>
      <p:sp>
        <p:nvSpPr>
          <p:cNvPr id="7" name="Text 5"/>
          <p:cNvSpPr/>
          <p:nvPr/>
        </p:nvSpPr>
        <p:spPr>
          <a:xfrm>
            <a:off x="2273975" y="3270885"/>
            <a:ext cx="4694158" cy="1066205"/>
          </a:xfrm>
          <a:prstGeom prst="rect">
            <a:avLst/>
          </a:prstGeom>
          <a:noFill/>
          <a:ln/>
        </p:spPr>
        <p:txBody>
          <a:bodyPr wrap="square" rtlCol="0" anchor="t"/>
          <a:lstStyle/>
          <a:p>
            <a:pPr marL="0" indent="0">
              <a:lnSpc>
                <a:spcPts val="2799"/>
              </a:lnSpc>
              <a:buNone/>
            </a:pPr>
            <a:r>
              <a:rPr lang="en-US" sz="1750" dirty="0">
                <a:solidFill>
                  <a:srgbClr val="E5E0DF"/>
                </a:solidFill>
                <a:latin typeface="Roboto" pitchFamily="34" charset="0"/>
                <a:ea typeface="Roboto" pitchFamily="34" charset="-122"/>
                <a:cs typeface="Roboto" pitchFamily="34" charset="-120"/>
              </a:rPr>
              <a:t>Banks that provide capital and financial expertise to start-up companies and entrepreneurs.</a:t>
            </a:r>
            <a:endParaRPr lang="en-US" sz="1750" dirty="0"/>
          </a:p>
        </p:txBody>
      </p:sp>
      <p:sp>
        <p:nvSpPr>
          <p:cNvPr id="8" name="Shape 6"/>
          <p:cNvSpPr/>
          <p:nvPr/>
        </p:nvSpPr>
        <p:spPr>
          <a:xfrm>
            <a:off x="7426285" y="2554486"/>
            <a:ext cx="5166122" cy="2018586"/>
          </a:xfrm>
          <a:prstGeom prst="roundRect">
            <a:avLst>
              <a:gd name="adj" fmla="val 4953"/>
            </a:avLst>
          </a:prstGeom>
          <a:solidFill>
            <a:srgbClr val="3D3D42"/>
          </a:solidFill>
          <a:ln w="13811">
            <a:solidFill>
              <a:srgbClr val="494950"/>
            </a:solidFill>
            <a:prstDash val="solid"/>
          </a:ln>
        </p:spPr>
      </p:sp>
      <p:sp>
        <p:nvSpPr>
          <p:cNvPr id="9" name="Text 7"/>
          <p:cNvSpPr/>
          <p:nvPr/>
        </p:nvSpPr>
        <p:spPr>
          <a:xfrm>
            <a:off x="7662267" y="2790468"/>
            <a:ext cx="4694158" cy="694373"/>
          </a:xfrm>
          <a:prstGeom prst="rect">
            <a:avLst/>
          </a:prstGeom>
          <a:noFill/>
          <a:ln/>
        </p:spPr>
        <p:txBody>
          <a:bodyPr wrap="square" rtlCol="0" anchor="t"/>
          <a:lstStyle/>
          <a:p>
            <a:pPr marL="0" indent="0">
              <a:lnSpc>
                <a:spcPts val="2734"/>
              </a:lnSpc>
              <a:buNone/>
            </a:pPr>
            <a:r>
              <a:rPr lang="en-US" sz="2187" dirty="0">
                <a:solidFill>
                  <a:srgbClr val="E5E0DF"/>
                </a:solidFill>
                <a:latin typeface="Poppins" pitchFamily="34" charset="0"/>
                <a:ea typeface="Poppins" pitchFamily="34" charset="-122"/>
                <a:cs typeface="Poppins" pitchFamily="34" charset="-120"/>
              </a:rPr>
              <a:t>Non-Banking Financial Companies (NBFCs)</a:t>
            </a:r>
            <a:endParaRPr lang="en-US" sz="2187" dirty="0"/>
          </a:p>
        </p:txBody>
      </p:sp>
      <p:sp>
        <p:nvSpPr>
          <p:cNvPr id="10" name="Text 8"/>
          <p:cNvSpPr/>
          <p:nvPr/>
        </p:nvSpPr>
        <p:spPr>
          <a:xfrm>
            <a:off x="7662267" y="3484841"/>
            <a:ext cx="4694158" cy="852249"/>
          </a:xfrm>
          <a:prstGeom prst="rect">
            <a:avLst/>
          </a:prstGeom>
          <a:noFill/>
          <a:ln/>
        </p:spPr>
        <p:txBody>
          <a:bodyPr wrap="square" rtlCol="0" anchor="t"/>
          <a:lstStyle/>
          <a:p>
            <a:pPr marL="0" indent="0">
              <a:lnSpc>
                <a:spcPts val="2799"/>
              </a:lnSpc>
              <a:buNone/>
            </a:pPr>
            <a:r>
              <a:rPr lang="en-US" sz="1750" dirty="0">
                <a:solidFill>
                  <a:srgbClr val="E5E0DF"/>
                </a:solidFill>
                <a:latin typeface="Roboto" pitchFamily="34" charset="0"/>
                <a:ea typeface="Roboto" pitchFamily="34" charset="-122"/>
                <a:cs typeface="Roboto" pitchFamily="34" charset="-120"/>
              </a:rPr>
              <a:t>Financial institutions that offer banking services without holding a full banking license.</a:t>
            </a:r>
            <a:endParaRPr lang="en-US" sz="1750" dirty="0"/>
          </a:p>
        </p:txBody>
      </p:sp>
      <p:sp>
        <p:nvSpPr>
          <p:cNvPr id="11" name="Shape 9"/>
          <p:cNvSpPr/>
          <p:nvPr/>
        </p:nvSpPr>
        <p:spPr>
          <a:xfrm>
            <a:off x="2037993" y="4795242"/>
            <a:ext cx="5166122" cy="2018586"/>
          </a:xfrm>
          <a:prstGeom prst="roundRect">
            <a:avLst>
              <a:gd name="adj" fmla="val 4953"/>
            </a:avLst>
          </a:prstGeom>
          <a:solidFill>
            <a:srgbClr val="3D3D42"/>
          </a:solidFill>
          <a:ln w="13811">
            <a:solidFill>
              <a:srgbClr val="494950"/>
            </a:solidFill>
            <a:prstDash val="solid"/>
          </a:ln>
        </p:spPr>
      </p:sp>
      <p:sp>
        <p:nvSpPr>
          <p:cNvPr id="12" name="Text 10"/>
          <p:cNvSpPr/>
          <p:nvPr/>
        </p:nvSpPr>
        <p:spPr>
          <a:xfrm>
            <a:off x="2273975" y="5031224"/>
            <a:ext cx="2415540" cy="347186"/>
          </a:xfrm>
          <a:prstGeom prst="rect">
            <a:avLst/>
          </a:prstGeom>
          <a:noFill/>
          <a:ln/>
        </p:spPr>
        <p:txBody>
          <a:bodyPr wrap="none" rtlCol="0" anchor="t"/>
          <a:lstStyle/>
          <a:p>
            <a:pPr marL="0" indent="0">
              <a:lnSpc>
                <a:spcPts val="2734"/>
              </a:lnSpc>
              <a:buNone/>
            </a:pPr>
            <a:r>
              <a:rPr lang="en-US" sz="2187" dirty="0">
                <a:solidFill>
                  <a:srgbClr val="E5E0DF"/>
                </a:solidFill>
                <a:latin typeface="Poppins" pitchFamily="34" charset="0"/>
                <a:ea typeface="Poppins" pitchFamily="34" charset="-122"/>
                <a:cs typeface="Poppins" pitchFamily="34" charset="-120"/>
              </a:rPr>
              <a:t>Investment Banks</a:t>
            </a:r>
            <a:endParaRPr lang="en-US" sz="2187" dirty="0"/>
          </a:p>
        </p:txBody>
      </p:sp>
      <p:sp>
        <p:nvSpPr>
          <p:cNvPr id="13" name="Text 11"/>
          <p:cNvSpPr/>
          <p:nvPr/>
        </p:nvSpPr>
        <p:spPr>
          <a:xfrm>
            <a:off x="2273975" y="5511641"/>
            <a:ext cx="4694158" cy="1066205"/>
          </a:xfrm>
          <a:prstGeom prst="rect">
            <a:avLst/>
          </a:prstGeom>
          <a:noFill/>
          <a:ln/>
        </p:spPr>
        <p:txBody>
          <a:bodyPr wrap="square" rtlCol="0" anchor="t"/>
          <a:lstStyle/>
          <a:p>
            <a:pPr marL="0" indent="0">
              <a:lnSpc>
                <a:spcPts val="2799"/>
              </a:lnSpc>
              <a:buNone/>
            </a:pPr>
            <a:r>
              <a:rPr lang="en-US" sz="1750" dirty="0">
                <a:solidFill>
                  <a:srgbClr val="E5E0DF"/>
                </a:solidFill>
                <a:latin typeface="Roboto" pitchFamily="34" charset="0"/>
                <a:ea typeface="Roboto" pitchFamily="34" charset="-122"/>
                <a:cs typeface="Roboto" pitchFamily="34" charset="-120"/>
              </a:rPr>
              <a:t>Banks that assist individuals, corporations, and governments in raising capital by underwriting, issuing, and selling securities.</a:t>
            </a:r>
            <a:endParaRPr lang="en-US" sz="1750" dirty="0"/>
          </a:p>
        </p:txBody>
      </p:sp>
      <p:sp>
        <p:nvSpPr>
          <p:cNvPr id="14" name="Shape 12"/>
          <p:cNvSpPr/>
          <p:nvPr/>
        </p:nvSpPr>
        <p:spPr>
          <a:xfrm>
            <a:off x="7426285" y="4795242"/>
            <a:ext cx="5166122" cy="2018586"/>
          </a:xfrm>
          <a:prstGeom prst="roundRect">
            <a:avLst>
              <a:gd name="adj" fmla="val 4953"/>
            </a:avLst>
          </a:prstGeom>
          <a:solidFill>
            <a:srgbClr val="3D3D42"/>
          </a:solidFill>
          <a:ln w="13811">
            <a:solidFill>
              <a:srgbClr val="494950"/>
            </a:solidFill>
            <a:prstDash val="solid"/>
          </a:ln>
        </p:spPr>
      </p:sp>
      <p:sp>
        <p:nvSpPr>
          <p:cNvPr id="15" name="Text 13"/>
          <p:cNvSpPr/>
          <p:nvPr/>
        </p:nvSpPr>
        <p:spPr>
          <a:xfrm>
            <a:off x="7662267" y="4795242"/>
            <a:ext cx="2979420" cy="583168"/>
          </a:xfrm>
          <a:prstGeom prst="rect">
            <a:avLst/>
          </a:prstGeom>
          <a:noFill/>
          <a:ln/>
        </p:spPr>
        <p:txBody>
          <a:bodyPr wrap="none" rtlCol="0" anchor="t"/>
          <a:lstStyle/>
          <a:p>
            <a:pPr marL="0" indent="0">
              <a:lnSpc>
                <a:spcPts val="2734"/>
              </a:lnSpc>
              <a:buNone/>
            </a:pPr>
            <a:r>
              <a:rPr lang="en-US" sz="2187" dirty="0">
                <a:solidFill>
                  <a:srgbClr val="E5E0DF"/>
                </a:solidFill>
                <a:latin typeface="Poppins" pitchFamily="34" charset="0"/>
                <a:ea typeface="Poppins" pitchFamily="34" charset="-122"/>
                <a:cs typeface="Poppins" pitchFamily="34" charset="-120"/>
              </a:rPr>
              <a:t>Correspondent Banks</a:t>
            </a:r>
            <a:endParaRPr lang="en-US" sz="2187" dirty="0"/>
          </a:p>
        </p:txBody>
      </p:sp>
      <p:sp>
        <p:nvSpPr>
          <p:cNvPr id="16" name="Text 14"/>
          <p:cNvSpPr/>
          <p:nvPr/>
        </p:nvSpPr>
        <p:spPr>
          <a:xfrm>
            <a:off x="7662267" y="5378411"/>
            <a:ext cx="4694158" cy="1199436"/>
          </a:xfrm>
          <a:prstGeom prst="rect">
            <a:avLst/>
          </a:prstGeom>
          <a:noFill/>
          <a:ln/>
        </p:spPr>
        <p:txBody>
          <a:bodyPr wrap="square" rtlCol="0" anchor="t"/>
          <a:lstStyle/>
          <a:p>
            <a:pPr marL="0" indent="0">
              <a:lnSpc>
                <a:spcPts val="2799"/>
              </a:lnSpc>
              <a:buNone/>
            </a:pPr>
            <a:r>
              <a:rPr lang="en-US" sz="1750" dirty="0">
                <a:solidFill>
                  <a:srgbClr val="E5E0DF"/>
                </a:solidFill>
                <a:latin typeface="Roboto" pitchFamily="34" charset="0"/>
                <a:ea typeface="Roboto" pitchFamily="34" charset="-122"/>
                <a:cs typeface="Roboto" pitchFamily="34" charset="-120"/>
              </a:rPr>
              <a:t>Banks that provide services on behalf of another financial institution in a different location, facilitating international banking transactions.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TechnoFunc - Type of Banks: Different Types of Banks in India &amp; their  Func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07" name="Picture 3"/>
          <p:cNvPicPr>
            <a:picLocks noChangeAspect="1" noChangeArrowheads="1"/>
          </p:cNvPicPr>
          <p:nvPr/>
        </p:nvPicPr>
        <p:blipFill>
          <a:blip r:embed="rId2"/>
          <a:srcRect/>
          <a:stretch>
            <a:fillRect/>
          </a:stretch>
        </p:blipFill>
        <p:spPr bwMode="auto">
          <a:xfrm>
            <a:off x="1645920" y="441960"/>
            <a:ext cx="10027920" cy="676656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E5E0DF"/>
          </a:solidFill>
          <a:ln w="13811">
            <a:solidFill>
              <a:srgbClr val="E5E0DF"/>
            </a:solidFill>
            <a:prstDash val="solid"/>
          </a:ln>
        </p:spPr>
      </p:sp>
      <p:sp>
        <p:nvSpPr>
          <p:cNvPr id="5" name="Text 2"/>
          <p:cNvSpPr/>
          <p:nvPr/>
        </p:nvSpPr>
        <p:spPr>
          <a:xfrm>
            <a:off x="4490799" y="747713"/>
            <a:ext cx="8679180" cy="694373"/>
          </a:xfrm>
          <a:prstGeom prst="rect">
            <a:avLst/>
          </a:prstGeom>
          <a:noFill/>
          <a:ln/>
        </p:spPr>
        <p:txBody>
          <a:bodyPr wrap="none" rtlCol="0" anchor="t"/>
          <a:lstStyle/>
          <a:p>
            <a:pPr marL="0" indent="0">
              <a:lnSpc>
                <a:spcPts val="5468"/>
              </a:lnSpc>
              <a:buNone/>
            </a:pPr>
            <a:r>
              <a:rPr lang="en-US" sz="4374" dirty="0">
                <a:solidFill>
                  <a:srgbClr val="000000"/>
                </a:solidFill>
                <a:latin typeface="Poppins" pitchFamily="34" charset="0"/>
                <a:ea typeface="Poppins" pitchFamily="34" charset="-122"/>
                <a:cs typeface="Poppins" pitchFamily="34" charset="-120"/>
              </a:rPr>
              <a:t>Functions of Commercial Banks</a:t>
            </a:r>
            <a:endParaRPr lang="en-US" sz="4374" dirty="0"/>
          </a:p>
        </p:txBody>
      </p:sp>
      <p:sp>
        <p:nvSpPr>
          <p:cNvPr id="6" name="Shape 3"/>
          <p:cNvSpPr/>
          <p:nvPr/>
        </p:nvSpPr>
        <p:spPr>
          <a:xfrm>
            <a:off x="4801910" y="1775341"/>
            <a:ext cx="44410" cy="5706427"/>
          </a:xfrm>
          <a:prstGeom prst="roundRect">
            <a:avLst>
              <a:gd name="adj" fmla="val 225151"/>
            </a:avLst>
          </a:prstGeom>
          <a:solidFill>
            <a:srgbClr val="C9C9CF"/>
          </a:solidFill>
          <a:ln/>
        </p:spPr>
      </p:sp>
      <p:sp>
        <p:nvSpPr>
          <p:cNvPr id="7" name="Shape 4"/>
          <p:cNvSpPr/>
          <p:nvPr/>
        </p:nvSpPr>
        <p:spPr>
          <a:xfrm>
            <a:off x="5074027" y="2176641"/>
            <a:ext cx="777597" cy="44410"/>
          </a:xfrm>
          <a:prstGeom prst="roundRect">
            <a:avLst>
              <a:gd name="adj" fmla="val 225151"/>
            </a:avLst>
          </a:prstGeom>
          <a:solidFill>
            <a:srgbClr val="C9C9CF"/>
          </a:solidFill>
          <a:ln/>
        </p:spPr>
      </p:sp>
      <p:sp>
        <p:nvSpPr>
          <p:cNvPr id="8" name="Shape 5"/>
          <p:cNvSpPr/>
          <p:nvPr/>
        </p:nvSpPr>
        <p:spPr>
          <a:xfrm>
            <a:off x="4574084" y="1948934"/>
            <a:ext cx="499943" cy="499943"/>
          </a:xfrm>
          <a:prstGeom prst="roundRect">
            <a:avLst>
              <a:gd name="adj" fmla="val 20000"/>
            </a:avLst>
          </a:prstGeom>
          <a:solidFill>
            <a:srgbClr val="E4E4E7"/>
          </a:solidFill>
          <a:ln w="13811">
            <a:solidFill>
              <a:srgbClr val="C9C9CF"/>
            </a:solidFill>
            <a:prstDash val="solid"/>
          </a:ln>
        </p:spPr>
      </p:sp>
      <p:sp>
        <p:nvSpPr>
          <p:cNvPr id="9" name="Text 6"/>
          <p:cNvSpPr/>
          <p:nvPr/>
        </p:nvSpPr>
        <p:spPr>
          <a:xfrm>
            <a:off x="4774466" y="1990606"/>
            <a:ext cx="99060" cy="416481"/>
          </a:xfrm>
          <a:prstGeom prst="rect">
            <a:avLst/>
          </a:prstGeom>
          <a:noFill/>
          <a:ln/>
        </p:spPr>
        <p:txBody>
          <a:bodyPr wrap="none" rtlCol="0" anchor="t"/>
          <a:lstStyle/>
          <a:p>
            <a:pPr marL="0" indent="0" algn="ctr">
              <a:lnSpc>
                <a:spcPts val="3281"/>
              </a:lnSpc>
              <a:buNone/>
            </a:pPr>
            <a:r>
              <a:rPr lang="en-US" sz="2624" dirty="0">
                <a:solidFill>
                  <a:srgbClr val="272525"/>
                </a:solidFill>
                <a:latin typeface="Poppins" pitchFamily="34" charset="0"/>
                <a:ea typeface="Poppins" pitchFamily="34" charset="-122"/>
                <a:cs typeface="Poppins" pitchFamily="34" charset="-120"/>
              </a:rPr>
              <a:t>1</a:t>
            </a:r>
            <a:endParaRPr lang="en-US" sz="2624" dirty="0"/>
          </a:p>
        </p:txBody>
      </p:sp>
      <p:sp>
        <p:nvSpPr>
          <p:cNvPr id="10" name="Text 7"/>
          <p:cNvSpPr/>
          <p:nvPr/>
        </p:nvSpPr>
        <p:spPr>
          <a:xfrm>
            <a:off x="6046113" y="1997512"/>
            <a:ext cx="2221944" cy="347186"/>
          </a:xfrm>
          <a:prstGeom prst="rect">
            <a:avLst/>
          </a:prstGeom>
          <a:noFill/>
          <a:ln/>
        </p:spPr>
        <p:txBody>
          <a:bodyPr wrap="none" rtlCol="0" anchor="t"/>
          <a:lstStyle/>
          <a:p>
            <a:pPr marL="0" indent="0" algn="l">
              <a:lnSpc>
                <a:spcPts val="2734"/>
              </a:lnSpc>
              <a:buNone/>
            </a:pPr>
            <a:r>
              <a:rPr lang="en-US" sz="2187" dirty="0">
                <a:solidFill>
                  <a:srgbClr val="272525"/>
                </a:solidFill>
                <a:latin typeface="Poppins" pitchFamily="34" charset="0"/>
                <a:ea typeface="Poppins" pitchFamily="34" charset="-122"/>
                <a:cs typeface="Poppins" pitchFamily="34" charset="-120"/>
              </a:rPr>
              <a:t>Taking Deposits</a:t>
            </a:r>
            <a:endParaRPr lang="en-US" sz="2187" dirty="0"/>
          </a:p>
        </p:txBody>
      </p:sp>
      <p:sp>
        <p:nvSpPr>
          <p:cNvPr id="11" name="Text 8"/>
          <p:cNvSpPr/>
          <p:nvPr/>
        </p:nvSpPr>
        <p:spPr>
          <a:xfrm>
            <a:off x="6046113" y="2477929"/>
            <a:ext cx="7751088" cy="710803"/>
          </a:xfrm>
          <a:prstGeom prst="rect">
            <a:avLst/>
          </a:prstGeom>
          <a:noFill/>
          <a:ln/>
        </p:spPr>
        <p:txBody>
          <a:bodyPr wrap="square" rtlCol="0" anchor="t"/>
          <a:lstStyle/>
          <a:p>
            <a:pPr marL="0" indent="0" algn="l">
              <a:lnSpc>
                <a:spcPts val="2799"/>
              </a:lnSpc>
              <a:buNone/>
            </a:pPr>
            <a:r>
              <a:rPr lang="en-US" sz="1750" dirty="0">
                <a:solidFill>
                  <a:srgbClr val="272525"/>
                </a:solidFill>
                <a:latin typeface="Roboto" pitchFamily="34" charset="0"/>
                <a:ea typeface="Roboto" pitchFamily="34" charset="-122"/>
                <a:cs typeface="Roboto" pitchFamily="34" charset="-120"/>
              </a:rPr>
              <a:t>Commercial banks provide a safe place for individuals and businesses to deposit their money, which can earn interest over time.</a:t>
            </a:r>
            <a:endParaRPr lang="en-US" sz="1750" dirty="0"/>
          </a:p>
        </p:txBody>
      </p:sp>
      <p:sp>
        <p:nvSpPr>
          <p:cNvPr id="12" name="Shape 9"/>
          <p:cNvSpPr/>
          <p:nvPr/>
        </p:nvSpPr>
        <p:spPr>
          <a:xfrm>
            <a:off x="5074027" y="4034373"/>
            <a:ext cx="777597" cy="44410"/>
          </a:xfrm>
          <a:prstGeom prst="roundRect">
            <a:avLst>
              <a:gd name="adj" fmla="val 225151"/>
            </a:avLst>
          </a:prstGeom>
          <a:solidFill>
            <a:srgbClr val="C9C9CF"/>
          </a:solidFill>
          <a:ln/>
        </p:spPr>
      </p:sp>
      <p:sp>
        <p:nvSpPr>
          <p:cNvPr id="13" name="Shape 10"/>
          <p:cNvSpPr/>
          <p:nvPr/>
        </p:nvSpPr>
        <p:spPr>
          <a:xfrm>
            <a:off x="4574084" y="3806666"/>
            <a:ext cx="499943" cy="499943"/>
          </a:xfrm>
          <a:prstGeom prst="roundRect">
            <a:avLst>
              <a:gd name="adj" fmla="val 20000"/>
            </a:avLst>
          </a:prstGeom>
          <a:solidFill>
            <a:srgbClr val="E4E4E7"/>
          </a:solidFill>
          <a:ln w="13811">
            <a:solidFill>
              <a:srgbClr val="C9C9CF"/>
            </a:solidFill>
            <a:prstDash val="solid"/>
          </a:ln>
        </p:spPr>
      </p:sp>
      <p:sp>
        <p:nvSpPr>
          <p:cNvPr id="14" name="Text 11"/>
          <p:cNvSpPr/>
          <p:nvPr/>
        </p:nvSpPr>
        <p:spPr>
          <a:xfrm>
            <a:off x="4728746" y="3848338"/>
            <a:ext cx="190500" cy="416481"/>
          </a:xfrm>
          <a:prstGeom prst="rect">
            <a:avLst/>
          </a:prstGeom>
          <a:noFill/>
          <a:ln/>
        </p:spPr>
        <p:txBody>
          <a:bodyPr wrap="none" rtlCol="0" anchor="t"/>
          <a:lstStyle/>
          <a:p>
            <a:pPr marL="0" indent="0" algn="ctr">
              <a:lnSpc>
                <a:spcPts val="3281"/>
              </a:lnSpc>
              <a:buNone/>
            </a:pPr>
            <a:r>
              <a:rPr lang="en-US" sz="2624" dirty="0">
                <a:solidFill>
                  <a:srgbClr val="272525"/>
                </a:solidFill>
                <a:latin typeface="Poppins" pitchFamily="34" charset="0"/>
                <a:ea typeface="Poppins" pitchFamily="34" charset="-122"/>
                <a:cs typeface="Poppins" pitchFamily="34" charset="-120"/>
              </a:rPr>
              <a:t>2</a:t>
            </a:r>
            <a:endParaRPr lang="en-US" sz="2624" dirty="0"/>
          </a:p>
        </p:txBody>
      </p:sp>
      <p:sp>
        <p:nvSpPr>
          <p:cNvPr id="15" name="Text 12"/>
          <p:cNvSpPr/>
          <p:nvPr/>
        </p:nvSpPr>
        <p:spPr>
          <a:xfrm>
            <a:off x="6046113" y="3855244"/>
            <a:ext cx="2221944" cy="347186"/>
          </a:xfrm>
          <a:prstGeom prst="rect">
            <a:avLst/>
          </a:prstGeom>
          <a:noFill/>
          <a:ln/>
        </p:spPr>
        <p:txBody>
          <a:bodyPr wrap="none" rtlCol="0" anchor="t"/>
          <a:lstStyle/>
          <a:p>
            <a:pPr marL="0" indent="0" algn="l">
              <a:lnSpc>
                <a:spcPts val="2734"/>
              </a:lnSpc>
              <a:buNone/>
            </a:pPr>
            <a:r>
              <a:rPr lang="en-US" sz="2187" dirty="0">
                <a:solidFill>
                  <a:srgbClr val="272525"/>
                </a:solidFill>
                <a:latin typeface="Poppins" pitchFamily="34" charset="0"/>
                <a:ea typeface="Poppins" pitchFamily="34" charset="-122"/>
                <a:cs typeface="Poppins" pitchFamily="34" charset="-120"/>
              </a:rPr>
              <a:t>Providing Loans</a:t>
            </a:r>
            <a:endParaRPr lang="en-US" sz="2187" dirty="0"/>
          </a:p>
        </p:txBody>
      </p:sp>
      <p:sp>
        <p:nvSpPr>
          <p:cNvPr id="16" name="Text 13"/>
          <p:cNvSpPr/>
          <p:nvPr/>
        </p:nvSpPr>
        <p:spPr>
          <a:xfrm>
            <a:off x="6046113" y="4335661"/>
            <a:ext cx="7751088" cy="1066205"/>
          </a:xfrm>
          <a:prstGeom prst="rect">
            <a:avLst/>
          </a:prstGeom>
          <a:noFill/>
          <a:ln/>
        </p:spPr>
        <p:txBody>
          <a:bodyPr wrap="square" rtlCol="0" anchor="t"/>
          <a:lstStyle/>
          <a:p>
            <a:pPr marL="0" indent="0" algn="l">
              <a:lnSpc>
                <a:spcPts val="2799"/>
              </a:lnSpc>
              <a:buNone/>
            </a:pPr>
            <a:r>
              <a:rPr lang="en-US" sz="1750" dirty="0">
                <a:solidFill>
                  <a:srgbClr val="272525"/>
                </a:solidFill>
                <a:latin typeface="Roboto" pitchFamily="34" charset="0"/>
                <a:ea typeface="Roboto" pitchFamily="34" charset="-122"/>
                <a:cs typeface="Roboto" pitchFamily="34" charset="-120"/>
              </a:rPr>
              <a:t>Banks lend money to individuals, businesses, and governments to support various activities, such as purchasing homes, starting businesses, or funding infrastructure projects.</a:t>
            </a:r>
            <a:endParaRPr lang="en-US" sz="1750" dirty="0"/>
          </a:p>
        </p:txBody>
      </p:sp>
      <p:sp>
        <p:nvSpPr>
          <p:cNvPr id="17" name="Shape 14"/>
          <p:cNvSpPr/>
          <p:nvPr/>
        </p:nvSpPr>
        <p:spPr>
          <a:xfrm>
            <a:off x="5074027" y="6247507"/>
            <a:ext cx="777597" cy="44410"/>
          </a:xfrm>
          <a:prstGeom prst="roundRect">
            <a:avLst>
              <a:gd name="adj" fmla="val 225151"/>
            </a:avLst>
          </a:prstGeom>
          <a:solidFill>
            <a:srgbClr val="C9C9CF"/>
          </a:solidFill>
          <a:ln/>
        </p:spPr>
      </p:sp>
      <p:sp>
        <p:nvSpPr>
          <p:cNvPr id="18" name="Shape 15"/>
          <p:cNvSpPr/>
          <p:nvPr/>
        </p:nvSpPr>
        <p:spPr>
          <a:xfrm>
            <a:off x="4574084" y="6019800"/>
            <a:ext cx="499943" cy="499943"/>
          </a:xfrm>
          <a:prstGeom prst="roundRect">
            <a:avLst>
              <a:gd name="adj" fmla="val 20000"/>
            </a:avLst>
          </a:prstGeom>
          <a:solidFill>
            <a:srgbClr val="E4E4E7"/>
          </a:solidFill>
          <a:ln w="13811">
            <a:solidFill>
              <a:srgbClr val="C9C9CF"/>
            </a:solidFill>
            <a:prstDash val="solid"/>
          </a:ln>
        </p:spPr>
      </p:sp>
      <p:sp>
        <p:nvSpPr>
          <p:cNvPr id="19" name="Text 16"/>
          <p:cNvSpPr/>
          <p:nvPr/>
        </p:nvSpPr>
        <p:spPr>
          <a:xfrm>
            <a:off x="4724936" y="6061472"/>
            <a:ext cx="198120" cy="416481"/>
          </a:xfrm>
          <a:prstGeom prst="rect">
            <a:avLst/>
          </a:prstGeom>
          <a:noFill/>
          <a:ln/>
        </p:spPr>
        <p:txBody>
          <a:bodyPr wrap="none" rtlCol="0" anchor="t"/>
          <a:lstStyle/>
          <a:p>
            <a:pPr marL="0" indent="0" algn="ctr">
              <a:lnSpc>
                <a:spcPts val="3281"/>
              </a:lnSpc>
              <a:buNone/>
            </a:pPr>
            <a:r>
              <a:rPr lang="en-US" sz="2624" dirty="0">
                <a:solidFill>
                  <a:srgbClr val="272525"/>
                </a:solidFill>
                <a:latin typeface="Poppins" pitchFamily="34" charset="0"/>
                <a:ea typeface="Poppins" pitchFamily="34" charset="-122"/>
                <a:cs typeface="Poppins" pitchFamily="34" charset="-120"/>
              </a:rPr>
              <a:t>3</a:t>
            </a:r>
            <a:endParaRPr lang="en-US" sz="2624" dirty="0"/>
          </a:p>
        </p:txBody>
      </p:sp>
      <p:sp>
        <p:nvSpPr>
          <p:cNvPr id="20" name="Text 17"/>
          <p:cNvSpPr/>
          <p:nvPr/>
        </p:nvSpPr>
        <p:spPr>
          <a:xfrm>
            <a:off x="6046113" y="6068378"/>
            <a:ext cx="3619500" cy="347186"/>
          </a:xfrm>
          <a:prstGeom prst="rect">
            <a:avLst/>
          </a:prstGeom>
          <a:noFill/>
          <a:ln/>
        </p:spPr>
        <p:txBody>
          <a:bodyPr wrap="none" rtlCol="0" anchor="t"/>
          <a:lstStyle/>
          <a:p>
            <a:pPr marL="0" indent="0" algn="l">
              <a:lnSpc>
                <a:spcPts val="2734"/>
              </a:lnSpc>
              <a:buNone/>
            </a:pPr>
            <a:r>
              <a:rPr lang="en-US" sz="2187" dirty="0">
                <a:solidFill>
                  <a:srgbClr val="272525"/>
                </a:solidFill>
                <a:latin typeface="Poppins" pitchFamily="34" charset="0"/>
                <a:ea typeface="Poppins" pitchFamily="34" charset="-122"/>
                <a:cs typeface="Poppins" pitchFamily="34" charset="-120"/>
              </a:rPr>
              <a:t>Offering Financial Services</a:t>
            </a:r>
            <a:endParaRPr lang="en-US" sz="2187" dirty="0"/>
          </a:p>
        </p:txBody>
      </p:sp>
      <p:sp>
        <p:nvSpPr>
          <p:cNvPr id="21" name="Text 18"/>
          <p:cNvSpPr/>
          <p:nvPr/>
        </p:nvSpPr>
        <p:spPr>
          <a:xfrm>
            <a:off x="6046113" y="6548795"/>
            <a:ext cx="7751088" cy="710803"/>
          </a:xfrm>
          <a:prstGeom prst="rect">
            <a:avLst/>
          </a:prstGeom>
          <a:noFill/>
          <a:ln/>
        </p:spPr>
        <p:txBody>
          <a:bodyPr wrap="square" rtlCol="0" anchor="t"/>
          <a:lstStyle/>
          <a:p>
            <a:pPr marL="0" indent="0" algn="l">
              <a:lnSpc>
                <a:spcPts val="2799"/>
              </a:lnSpc>
              <a:buNone/>
            </a:pPr>
            <a:r>
              <a:rPr lang="en-US" sz="1750" dirty="0">
                <a:solidFill>
                  <a:srgbClr val="272525"/>
                </a:solidFill>
                <a:latin typeface="Roboto" pitchFamily="34" charset="0"/>
                <a:ea typeface="Roboto" pitchFamily="34" charset="-122"/>
                <a:cs typeface="Roboto" pitchFamily="34" charset="-120"/>
              </a:rPr>
              <a:t>Banks offer a wide range of financial services, including wealth management, insurance products, and investment advisory.</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F2F2F2"/>
          </a:solidFill>
          <a:ln w="13811">
            <a:solidFill>
              <a:srgbClr val="E5E0DF"/>
            </a:solidFill>
            <a:prstDash val="solid"/>
          </a:ln>
        </p:spPr>
      </p:sp>
      <p:sp>
        <p:nvSpPr>
          <p:cNvPr id="5" name="Text 2"/>
          <p:cNvSpPr/>
          <p:nvPr/>
        </p:nvSpPr>
        <p:spPr>
          <a:xfrm>
            <a:off x="2026921" y="1826538"/>
            <a:ext cx="11770280" cy="1388745"/>
          </a:xfrm>
          <a:prstGeom prst="rect">
            <a:avLst/>
          </a:prstGeom>
          <a:noFill/>
          <a:ln/>
        </p:spPr>
        <p:txBody>
          <a:bodyPr wrap="square" rtlCol="0" anchor="t"/>
          <a:lstStyle/>
          <a:p>
            <a:pPr marL="0" indent="0">
              <a:lnSpc>
                <a:spcPts val="5468"/>
              </a:lnSpc>
              <a:buNone/>
            </a:pPr>
            <a:r>
              <a:rPr lang="en-US" sz="4374" dirty="0">
                <a:solidFill>
                  <a:srgbClr val="000000"/>
                </a:solidFill>
                <a:latin typeface="Poppins" pitchFamily="34" charset="0"/>
                <a:ea typeface="Poppins" pitchFamily="34" charset="-122"/>
                <a:cs typeface="Poppins" pitchFamily="34" charset="-120"/>
              </a:rPr>
              <a:t>Impact of Commercial Banks on the Economy</a:t>
            </a:r>
            <a:endParaRPr lang="en-US" sz="4374" dirty="0"/>
          </a:p>
        </p:txBody>
      </p:sp>
      <p:sp>
        <p:nvSpPr>
          <p:cNvPr id="6" name="Shape 3"/>
          <p:cNvSpPr/>
          <p:nvPr/>
        </p:nvSpPr>
        <p:spPr>
          <a:xfrm>
            <a:off x="4490799" y="3722132"/>
            <a:ext cx="499943" cy="499943"/>
          </a:xfrm>
          <a:prstGeom prst="roundRect">
            <a:avLst>
              <a:gd name="adj" fmla="val 20000"/>
            </a:avLst>
          </a:prstGeom>
          <a:solidFill>
            <a:srgbClr val="E4E4E7"/>
          </a:solidFill>
          <a:ln w="13811">
            <a:solidFill>
              <a:srgbClr val="C9C9CF"/>
            </a:solidFill>
            <a:prstDash val="solid"/>
          </a:ln>
        </p:spPr>
      </p:sp>
      <p:sp>
        <p:nvSpPr>
          <p:cNvPr id="7" name="Text 4"/>
          <p:cNvSpPr/>
          <p:nvPr/>
        </p:nvSpPr>
        <p:spPr>
          <a:xfrm>
            <a:off x="4691182" y="3763804"/>
            <a:ext cx="99060" cy="416481"/>
          </a:xfrm>
          <a:prstGeom prst="rect">
            <a:avLst/>
          </a:prstGeom>
          <a:noFill/>
          <a:ln/>
        </p:spPr>
        <p:txBody>
          <a:bodyPr wrap="none" rtlCol="0" anchor="t"/>
          <a:lstStyle/>
          <a:p>
            <a:pPr marL="0" indent="0" algn="ctr">
              <a:lnSpc>
                <a:spcPts val="3281"/>
              </a:lnSpc>
              <a:buNone/>
            </a:pPr>
            <a:r>
              <a:rPr lang="en-US" sz="2624" dirty="0">
                <a:solidFill>
                  <a:srgbClr val="272525"/>
                </a:solidFill>
                <a:latin typeface="Poppins" pitchFamily="34" charset="0"/>
                <a:ea typeface="Poppins" pitchFamily="34" charset="-122"/>
                <a:cs typeface="Poppins" pitchFamily="34" charset="-120"/>
              </a:rPr>
              <a:t>1</a:t>
            </a:r>
            <a:endParaRPr lang="en-US" sz="2624" dirty="0"/>
          </a:p>
        </p:txBody>
      </p:sp>
      <p:sp>
        <p:nvSpPr>
          <p:cNvPr id="8" name="Text 5"/>
          <p:cNvSpPr/>
          <p:nvPr/>
        </p:nvSpPr>
        <p:spPr>
          <a:xfrm>
            <a:off x="5212913" y="3798451"/>
            <a:ext cx="2221944" cy="347186"/>
          </a:xfrm>
          <a:prstGeom prst="rect">
            <a:avLst/>
          </a:prstGeom>
          <a:noFill/>
          <a:ln/>
        </p:spPr>
        <p:txBody>
          <a:bodyPr wrap="none" rtlCol="0" anchor="t"/>
          <a:lstStyle/>
          <a:p>
            <a:pPr marL="0" indent="0">
              <a:lnSpc>
                <a:spcPts val="2734"/>
              </a:lnSpc>
              <a:buNone/>
            </a:pPr>
            <a:r>
              <a:rPr lang="en-US" sz="2187" dirty="0">
                <a:solidFill>
                  <a:srgbClr val="272525"/>
                </a:solidFill>
                <a:latin typeface="Poppins" pitchFamily="34" charset="0"/>
                <a:ea typeface="Poppins" pitchFamily="34" charset="-122"/>
                <a:cs typeface="Poppins" pitchFamily="34" charset="-120"/>
              </a:rPr>
              <a:t>Credit Creation</a:t>
            </a:r>
            <a:endParaRPr lang="en-US" sz="2187" dirty="0"/>
          </a:p>
        </p:txBody>
      </p:sp>
      <p:sp>
        <p:nvSpPr>
          <p:cNvPr id="9" name="Text 6"/>
          <p:cNvSpPr/>
          <p:nvPr/>
        </p:nvSpPr>
        <p:spPr>
          <a:xfrm>
            <a:off x="3307081" y="4278868"/>
            <a:ext cx="5725834" cy="1777008"/>
          </a:xfrm>
          <a:prstGeom prst="rect">
            <a:avLst/>
          </a:prstGeom>
          <a:noFill/>
          <a:ln/>
        </p:spPr>
        <p:txBody>
          <a:bodyPr wrap="square" rtlCol="0" anchor="t"/>
          <a:lstStyle/>
          <a:p>
            <a:pPr marL="0" indent="0">
              <a:lnSpc>
                <a:spcPts val="2799"/>
              </a:lnSpc>
              <a:buNone/>
            </a:pPr>
            <a:r>
              <a:rPr lang="en-US" sz="1750" dirty="0">
                <a:solidFill>
                  <a:srgbClr val="272525"/>
                </a:solidFill>
                <a:latin typeface="Roboto" pitchFamily="34" charset="0"/>
                <a:ea typeface="Roboto" pitchFamily="34" charset="-122"/>
                <a:cs typeface="Roboto" pitchFamily="34" charset="-120"/>
              </a:rPr>
              <a:t>Commercial banks create credit by lending money, which stimulates economic activity and allows individuals and businesses to invest and grow.</a:t>
            </a:r>
            <a:endParaRPr lang="en-US" sz="1750" dirty="0"/>
          </a:p>
        </p:txBody>
      </p:sp>
      <p:sp>
        <p:nvSpPr>
          <p:cNvPr id="10" name="Shape 7"/>
          <p:cNvSpPr/>
          <p:nvPr/>
        </p:nvSpPr>
        <p:spPr>
          <a:xfrm>
            <a:off x="9255085" y="3722132"/>
            <a:ext cx="499943" cy="499943"/>
          </a:xfrm>
          <a:prstGeom prst="roundRect">
            <a:avLst>
              <a:gd name="adj" fmla="val 20000"/>
            </a:avLst>
          </a:prstGeom>
          <a:solidFill>
            <a:srgbClr val="E4E4E7"/>
          </a:solidFill>
          <a:ln w="13811">
            <a:solidFill>
              <a:srgbClr val="C9C9CF"/>
            </a:solidFill>
            <a:prstDash val="solid"/>
          </a:ln>
        </p:spPr>
      </p:sp>
      <p:sp>
        <p:nvSpPr>
          <p:cNvPr id="11" name="Text 8"/>
          <p:cNvSpPr/>
          <p:nvPr/>
        </p:nvSpPr>
        <p:spPr>
          <a:xfrm>
            <a:off x="9409748" y="3763804"/>
            <a:ext cx="190500" cy="416481"/>
          </a:xfrm>
          <a:prstGeom prst="rect">
            <a:avLst/>
          </a:prstGeom>
          <a:noFill/>
          <a:ln/>
        </p:spPr>
        <p:txBody>
          <a:bodyPr wrap="none" rtlCol="0" anchor="t"/>
          <a:lstStyle/>
          <a:p>
            <a:pPr marL="0" indent="0" algn="ctr">
              <a:lnSpc>
                <a:spcPts val="3281"/>
              </a:lnSpc>
              <a:buNone/>
            </a:pPr>
            <a:r>
              <a:rPr lang="en-US" sz="2624" dirty="0">
                <a:solidFill>
                  <a:srgbClr val="272525"/>
                </a:solidFill>
                <a:latin typeface="Poppins" pitchFamily="34" charset="0"/>
                <a:ea typeface="Poppins" pitchFamily="34" charset="-122"/>
                <a:cs typeface="Poppins" pitchFamily="34" charset="-120"/>
              </a:rPr>
              <a:t>2</a:t>
            </a:r>
            <a:endParaRPr lang="en-US" sz="2624" dirty="0"/>
          </a:p>
        </p:txBody>
      </p:sp>
      <p:sp>
        <p:nvSpPr>
          <p:cNvPr id="12" name="Text 9"/>
          <p:cNvSpPr/>
          <p:nvPr/>
        </p:nvSpPr>
        <p:spPr>
          <a:xfrm>
            <a:off x="9977199" y="3798451"/>
            <a:ext cx="3820001" cy="694373"/>
          </a:xfrm>
          <a:prstGeom prst="rect">
            <a:avLst/>
          </a:prstGeom>
          <a:noFill/>
          <a:ln/>
        </p:spPr>
        <p:txBody>
          <a:bodyPr wrap="square" rtlCol="0" anchor="t"/>
          <a:lstStyle/>
          <a:p>
            <a:pPr marL="0" indent="0">
              <a:lnSpc>
                <a:spcPts val="2734"/>
              </a:lnSpc>
              <a:buNone/>
            </a:pPr>
            <a:r>
              <a:rPr lang="en-US" sz="2187" dirty="0">
                <a:solidFill>
                  <a:srgbClr val="272525"/>
                </a:solidFill>
                <a:latin typeface="Poppins" pitchFamily="34" charset="0"/>
                <a:ea typeface="Poppins" pitchFamily="34" charset="-122"/>
                <a:cs typeface="Poppins" pitchFamily="34" charset="-120"/>
              </a:rPr>
              <a:t>Facilitating Economic Growth</a:t>
            </a:r>
            <a:endParaRPr lang="en-US" sz="2187" dirty="0"/>
          </a:p>
        </p:txBody>
      </p:sp>
      <p:sp>
        <p:nvSpPr>
          <p:cNvPr id="13" name="Text 10"/>
          <p:cNvSpPr/>
          <p:nvPr/>
        </p:nvSpPr>
        <p:spPr>
          <a:xfrm>
            <a:off x="8732521" y="4626054"/>
            <a:ext cx="5064680" cy="1777008"/>
          </a:xfrm>
          <a:prstGeom prst="rect">
            <a:avLst/>
          </a:prstGeom>
          <a:noFill/>
          <a:ln/>
        </p:spPr>
        <p:txBody>
          <a:bodyPr wrap="square" rtlCol="0" anchor="t"/>
          <a:lstStyle/>
          <a:p>
            <a:pPr marL="0" indent="0">
              <a:lnSpc>
                <a:spcPts val="2799"/>
              </a:lnSpc>
              <a:buNone/>
            </a:pPr>
            <a:r>
              <a:rPr lang="en-US" sz="1750" dirty="0">
                <a:solidFill>
                  <a:srgbClr val="272525"/>
                </a:solidFill>
                <a:latin typeface="Roboto" pitchFamily="34" charset="0"/>
                <a:ea typeface="Roboto" pitchFamily="34" charset="-122"/>
                <a:cs typeface="Roboto" pitchFamily="34" charset="-120"/>
              </a:rPr>
              <a:t>Through their lending and financial services, commercial banks support the development of businesses, infrastructure, and innovation, driving overall economic growth.</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F2F2F2"/>
          </a:solidFill>
          <a:ln w="13811">
            <a:solidFill>
              <a:srgbClr val="E5E0DF"/>
            </a:solidFill>
            <a:prstDash val="solid"/>
          </a:ln>
        </p:spPr>
      </p:sp>
      <p:sp>
        <p:nvSpPr>
          <p:cNvPr id="4" name="Text 2"/>
          <p:cNvSpPr/>
          <p:nvPr/>
        </p:nvSpPr>
        <p:spPr>
          <a:xfrm>
            <a:off x="2037993" y="655320"/>
            <a:ext cx="8206740" cy="694373"/>
          </a:xfrm>
          <a:prstGeom prst="rect">
            <a:avLst/>
          </a:prstGeom>
          <a:noFill/>
          <a:ln/>
        </p:spPr>
        <p:txBody>
          <a:bodyPr wrap="none" rtlCol="0" anchor="t"/>
          <a:lstStyle/>
          <a:p>
            <a:pPr marL="0" indent="0">
              <a:lnSpc>
                <a:spcPts val="5468"/>
              </a:lnSpc>
              <a:buNone/>
            </a:pPr>
            <a:r>
              <a:rPr lang="en-US" sz="4374" dirty="0">
                <a:solidFill>
                  <a:srgbClr val="000000"/>
                </a:solidFill>
                <a:latin typeface="Poppins" pitchFamily="34" charset="0"/>
                <a:ea typeface="Poppins" pitchFamily="34" charset="-122"/>
                <a:cs typeface="Poppins" pitchFamily="34" charset="-120"/>
              </a:rPr>
              <a:t>Challenges and Future Trends</a:t>
            </a:r>
            <a:endParaRPr lang="en-US" sz="4374" dirty="0"/>
          </a:p>
        </p:txBody>
      </p:sp>
      <p:pic>
        <p:nvPicPr>
          <p:cNvPr id="5" name="Image 0" descr="preencoded.png"/>
          <p:cNvPicPr>
            <a:picLocks noChangeAspect="1"/>
          </p:cNvPicPr>
          <p:nvPr/>
        </p:nvPicPr>
        <p:blipFill>
          <a:blip r:embed="rId3"/>
          <a:stretch>
            <a:fillRect/>
          </a:stretch>
        </p:blipFill>
        <p:spPr>
          <a:xfrm>
            <a:off x="2037993" y="1794034"/>
            <a:ext cx="2388632" cy="1476256"/>
          </a:xfrm>
          <a:prstGeom prst="rect">
            <a:avLst/>
          </a:prstGeom>
        </p:spPr>
      </p:pic>
      <p:sp>
        <p:nvSpPr>
          <p:cNvPr id="6" name="Text 3"/>
          <p:cNvSpPr/>
          <p:nvPr/>
        </p:nvSpPr>
        <p:spPr>
          <a:xfrm>
            <a:off x="2037993" y="3547943"/>
            <a:ext cx="2388632" cy="694373"/>
          </a:xfrm>
          <a:prstGeom prst="rect">
            <a:avLst/>
          </a:prstGeom>
          <a:noFill/>
          <a:ln/>
        </p:spPr>
        <p:txBody>
          <a:bodyPr wrap="square" rtlCol="0" anchor="t"/>
          <a:lstStyle/>
          <a:p>
            <a:pPr marL="0" indent="0" algn="l">
              <a:lnSpc>
                <a:spcPts val="2734"/>
              </a:lnSpc>
              <a:buNone/>
            </a:pPr>
            <a:r>
              <a:rPr lang="en-US" sz="2187" dirty="0">
                <a:solidFill>
                  <a:srgbClr val="000000"/>
                </a:solidFill>
                <a:latin typeface="Poppins" pitchFamily="34" charset="0"/>
                <a:ea typeface="Poppins" pitchFamily="34" charset="-122"/>
                <a:cs typeface="Poppins" pitchFamily="34" charset="-120"/>
              </a:rPr>
              <a:t>Technology and Digitalization</a:t>
            </a:r>
            <a:endParaRPr lang="en-US" sz="2187" dirty="0"/>
          </a:p>
        </p:txBody>
      </p:sp>
      <p:sp>
        <p:nvSpPr>
          <p:cNvPr id="7" name="Text 4"/>
          <p:cNvSpPr/>
          <p:nvPr/>
        </p:nvSpPr>
        <p:spPr>
          <a:xfrm>
            <a:off x="2037993" y="4375547"/>
            <a:ext cx="2388632" cy="2843213"/>
          </a:xfrm>
          <a:prstGeom prst="rect">
            <a:avLst/>
          </a:prstGeom>
          <a:noFill/>
          <a:ln/>
        </p:spPr>
        <p:txBody>
          <a:bodyPr wrap="square" rtlCol="0" anchor="t"/>
          <a:lstStyle/>
          <a:p>
            <a:pPr marL="0" indent="0" algn="l">
              <a:lnSpc>
                <a:spcPts val="2799"/>
              </a:lnSpc>
              <a:buNone/>
            </a:pPr>
            <a:r>
              <a:rPr lang="en-US" sz="1750" dirty="0">
                <a:solidFill>
                  <a:srgbClr val="272525"/>
                </a:solidFill>
                <a:latin typeface="Roboto" pitchFamily="34" charset="0"/>
                <a:ea typeface="Roboto" pitchFamily="34" charset="-122"/>
                <a:cs typeface="Roboto" pitchFamily="34" charset="-120"/>
              </a:rPr>
              <a:t>Commercial banks are embracing technology and digitalization to improve efficiency, enhance customer experience, and compete with fintech companies.</a:t>
            </a:r>
            <a:endParaRPr lang="en-US" sz="1750" dirty="0"/>
          </a:p>
        </p:txBody>
      </p:sp>
      <p:pic>
        <p:nvPicPr>
          <p:cNvPr id="8" name="Image 1" descr="preencoded.png"/>
          <p:cNvPicPr>
            <a:picLocks noChangeAspect="1"/>
          </p:cNvPicPr>
          <p:nvPr/>
        </p:nvPicPr>
        <p:blipFill>
          <a:blip r:embed="rId4"/>
          <a:stretch>
            <a:fillRect/>
          </a:stretch>
        </p:blipFill>
        <p:spPr>
          <a:xfrm>
            <a:off x="4759881" y="1794034"/>
            <a:ext cx="2388632" cy="1476256"/>
          </a:xfrm>
          <a:prstGeom prst="rect">
            <a:avLst/>
          </a:prstGeom>
        </p:spPr>
      </p:pic>
      <p:sp>
        <p:nvSpPr>
          <p:cNvPr id="9" name="Text 5"/>
          <p:cNvSpPr/>
          <p:nvPr/>
        </p:nvSpPr>
        <p:spPr>
          <a:xfrm>
            <a:off x="4759881" y="3547943"/>
            <a:ext cx="2221944" cy="347186"/>
          </a:xfrm>
          <a:prstGeom prst="rect">
            <a:avLst/>
          </a:prstGeom>
          <a:noFill/>
          <a:ln/>
        </p:spPr>
        <p:txBody>
          <a:bodyPr wrap="none" rtlCol="0" anchor="t"/>
          <a:lstStyle/>
          <a:p>
            <a:pPr marL="0" indent="0" algn="l">
              <a:lnSpc>
                <a:spcPts val="2734"/>
              </a:lnSpc>
              <a:buNone/>
            </a:pPr>
            <a:r>
              <a:rPr lang="en-US" sz="2187" dirty="0">
                <a:solidFill>
                  <a:srgbClr val="000000"/>
                </a:solidFill>
                <a:latin typeface="Poppins" pitchFamily="34" charset="0"/>
                <a:ea typeface="Poppins" pitchFamily="34" charset="-122"/>
                <a:cs typeface="Poppins" pitchFamily="34" charset="-120"/>
              </a:rPr>
              <a:t>Cybersecurity</a:t>
            </a:r>
            <a:endParaRPr lang="en-US" sz="2187" dirty="0"/>
          </a:p>
        </p:txBody>
      </p:sp>
      <p:sp>
        <p:nvSpPr>
          <p:cNvPr id="10" name="Text 6"/>
          <p:cNvSpPr/>
          <p:nvPr/>
        </p:nvSpPr>
        <p:spPr>
          <a:xfrm>
            <a:off x="4759881" y="4028361"/>
            <a:ext cx="2388632" cy="2843213"/>
          </a:xfrm>
          <a:prstGeom prst="rect">
            <a:avLst/>
          </a:prstGeom>
          <a:noFill/>
          <a:ln/>
        </p:spPr>
        <p:txBody>
          <a:bodyPr wrap="square" rtlCol="0" anchor="t"/>
          <a:lstStyle/>
          <a:p>
            <a:pPr marL="0" indent="0" algn="l">
              <a:lnSpc>
                <a:spcPts val="2799"/>
              </a:lnSpc>
              <a:buNone/>
            </a:pPr>
            <a:r>
              <a:rPr lang="en-US" sz="1750" dirty="0">
                <a:solidFill>
                  <a:srgbClr val="272525"/>
                </a:solidFill>
                <a:latin typeface="Roboto" pitchFamily="34" charset="0"/>
                <a:ea typeface="Roboto" pitchFamily="34" charset="-122"/>
                <a:cs typeface="Roboto" pitchFamily="34" charset="-120"/>
              </a:rPr>
              <a:t>As banks become more digitized, cybersecurity threats and the risk of data breaches increase, requiring robust measures to protect customer information and maintain trust.</a:t>
            </a:r>
            <a:endParaRPr lang="en-US" sz="1750" dirty="0"/>
          </a:p>
        </p:txBody>
      </p:sp>
      <p:pic>
        <p:nvPicPr>
          <p:cNvPr id="11" name="Image 2" descr="preencoded.png"/>
          <p:cNvPicPr>
            <a:picLocks noChangeAspect="1"/>
          </p:cNvPicPr>
          <p:nvPr/>
        </p:nvPicPr>
        <p:blipFill>
          <a:blip r:embed="rId5"/>
          <a:stretch>
            <a:fillRect/>
          </a:stretch>
        </p:blipFill>
        <p:spPr>
          <a:xfrm>
            <a:off x="7481768" y="1794034"/>
            <a:ext cx="2388632" cy="1476256"/>
          </a:xfrm>
          <a:prstGeom prst="rect">
            <a:avLst/>
          </a:prstGeom>
        </p:spPr>
      </p:pic>
      <p:sp>
        <p:nvSpPr>
          <p:cNvPr id="12" name="Text 7"/>
          <p:cNvSpPr/>
          <p:nvPr/>
        </p:nvSpPr>
        <p:spPr>
          <a:xfrm>
            <a:off x="7481768" y="3547943"/>
            <a:ext cx="2388632" cy="1041559"/>
          </a:xfrm>
          <a:prstGeom prst="rect">
            <a:avLst/>
          </a:prstGeom>
          <a:noFill/>
          <a:ln/>
        </p:spPr>
        <p:txBody>
          <a:bodyPr wrap="square" rtlCol="0" anchor="t"/>
          <a:lstStyle/>
          <a:p>
            <a:pPr marL="0" indent="0" algn="l">
              <a:lnSpc>
                <a:spcPts val="2734"/>
              </a:lnSpc>
              <a:buNone/>
            </a:pPr>
            <a:r>
              <a:rPr lang="en-US" sz="2187" dirty="0">
                <a:solidFill>
                  <a:srgbClr val="000000"/>
                </a:solidFill>
                <a:latin typeface="Poppins" pitchFamily="34" charset="0"/>
                <a:ea typeface="Poppins" pitchFamily="34" charset="-122"/>
                <a:cs typeface="Poppins" pitchFamily="34" charset="-120"/>
              </a:rPr>
              <a:t>Changing Customer Demands</a:t>
            </a:r>
            <a:endParaRPr lang="en-US" sz="2187" dirty="0"/>
          </a:p>
        </p:txBody>
      </p:sp>
      <p:sp>
        <p:nvSpPr>
          <p:cNvPr id="13" name="Text 8"/>
          <p:cNvSpPr/>
          <p:nvPr/>
        </p:nvSpPr>
        <p:spPr>
          <a:xfrm>
            <a:off x="7481768" y="4722733"/>
            <a:ext cx="2388632" cy="2843213"/>
          </a:xfrm>
          <a:prstGeom prst="rect">
            <a:avLst/>
          </a:prstGeom>
          <a:noFill/>
          <a:ln/>
        </p:spPr>
        <p:txBody>
          <a:bodyPr wrap="square" rtlCol="0" anchor="t"/>
          <a:lstStyle/>
          <a:p>
            <a:pPr marL="0" indent="0" algn="l">
              <a:lnSpc>
                <a:spcPts val="2799"/>
              </a:lnSpc>
              <a:buNone/>
            </a:pPr>
            <a:r>
              <a:rPr lang="en-US" sz="1750" dirty="0">
                <a:solidFill>
                  <a:srgbClr val="272525"/>
                </a:solidFill>
                <a:latin typeface="Roboto" pitchFamily="34" charset="0"/>
                <a:ea typeface="Roboto" pitchFamily="34" charset="-122"/>
                <a:cs typeface="Roboto" pitchFamily="34" charset="-120"/>
              </a:rPr>
              <a:t>Customers' expectations are evolving, demanding personalized banking experiences, seamless digital services, and sustainable banking practices.</a:t>
            </a:r>
            <a:endParaRPr lang="en-US" sz="1750" dirty="0"/>
          </a:p>
        </p:txBody>
      </p:sp>
      <p:pic>
        <p:nvPicPr>
          <p:cNvPr id="14" name="Image 3" descr="preencoded.png"/>
          <p:cNvPicPr>
            <a:picLocks noChangeAspect="1"/>
          </p:cNvPicPr>
          <p:nvPr/>
        </p:nvPicPr>
        <p:blipFill>
          <a:blip r:embed="rId6"/>
          <a:stretch>
            <a:fillRect/>
          </a:stretch>
        </p:blipFill>
        <p:spPr>
          <a:xfrm>
            <a:off x="10203656" y="1794034"/>
            <a:ext cx="2388751" cy="1476256"/>
          </a:xfrm>
          <a:prstGeom prst="rect">
            <a:avLst/>
          </a:prstGeom>
        </p:spPr>
      </p:pic>
      <p:sp>
        <p:nvSpPr>
          <p:cNvPr id="15" name="Text 9"/>
          <p:cNvSpPr/>
          <p:nvPr/>
        </p:nvSpPr>
        <p:spPr>
          <a:xfrm>
            <a:off x="10203656" y="3547943"/>
            <a:ext cx="2388751" cy="694373"/>
          </a:xfrm>
          <a:prstGeom prst="rect">
            <a:avLst/>
          </a:prstGeom>
          <a:noFill/>
          <a:ln/>
        </p:spPr>
        <p:txBody>
          <a:bodyPr wrap="square" rtlCol="0" anchor="t"/>
          <a:lstStyle/>
          <a:p>
            <a:pPr marL="0" indent="0" algn="l">
              <a:lnSpc>
                <a:spcPts val="2734"/>
              </a:lnSpc>
              <a:buNone/>
            </a:pPr>
            <a:r>
              <a:rPr lang="en-US" sz="2187" dirty="0">
                <a:solidFill>
                  <a:srgbClr val="000000"/>
                </a:solidFill>
                <a:latin typeface="Poppins" pitchFamily="34" charset="0"/>
                <a:ea typeface="Poppins" pitchFamily="34" charset="-122"/>
                <a:cs typeface="Poppins" pitchFamily="34" charset="-120"/>
              </a:rPr>
              <a:t>Regulatory Changes</a:t>
            </a:r>
            <a:endParaRPr lang="en-US" sz="2187" dirty="0"/>
          </a:p>
        </p:txBody>
      </p:sp>
      <p:sp>
        <p:nvSpPr>
          <p:cNvPr id="16" name="Text 10"/>
          <p:cNvSpPr/>
          <p:nvPr/>
        </p:nvSpPr>
        <p:spPr>
          <a:xfrm>
            <a:off x="10203656" y="4375547"/>
            <a:ext cx="2388751" cy="3198614"/>
          </a:xfrm>
          <a:prstGeom prst="rect">
            <a:avLst/>
          </a:prstGeom>
          <a:noFill/>
          <a:ln/>
        </p:spPr>
        <p:txBody>
          <a:bodyPr wrap="square" rtlCol="0" anchor="t"/>
          <a:lstStyle/>
          <a:p>
            <a:pPr marL="0" indent="0" algn="l">
              <a:lnSpc>
                <a:spcPts val="2799"/>
              </a:lnSpc>
              <a:buNone/>
            </a:pPr>
            <a:r>
              <a:rPr lang="en-US" sz="1750" dirty="0">
                <a:solidFill>
                  <a:srgbClr val="272525"/>
                </a:solidFill>
                <a:latin typeface="Roboto" pitchFamily="34" charset="0"/>
                <a:ea typeface="Roboto" pitchFamily="34" charset="-122"/>
                <a:cs typeface="Roboto" pitchFamily="34" charset="-120"/>
              </a:rPr>
              <a:t>Shifting regulatory landscapes pose challenges for commercial banks, requiring compliance with new rules and regulations to maintain transparency and stability.</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2316480" y="714375"/>
            <a:ext cx="10378440" cy="680085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960121"/>
            <a:ext cx="8122920" cy="6124754"/>
          </a:xfrm>
          <a:prstGeom prst="rect">
            <a:avLst/>
          </a:prstGeom>
        </p:spPr>
        <p:txBody>
          <a:bodyPr wrap="square">
            <a:spAutoFit/>
          </a:bodyPr>
          <a:lstStyle/>
          <a:p>
            <a:r>
              <a:rPr lang="en-US" sz="2800" dirty="0" smtClean="0"/>
              <a:t>What is Merchant Banking?</a:t>
            </a:r>
          </a:p>
          <a:p>
            <a:r>
              <a:rPr lang="en-US" sz="2800" dirty="0" smtClean="0"/>
              <a:t>Merchant banking is a set of select banking and financial services offered by merchant banks to large corporations, </a:t>
            </a:r>
            <a:r>
              <a:rPr lang="en-US" sz="2800" u="sng" dirty="0" smtClean="0"/>
              <a:t>institutional </a:t>
            </a:r>
            <a:r>
              <a:rPr lang="en-US" sz="2800" u="sng" dirty="0" smtClean="0"/>
              <a:t>investors</a:t>
            </a:r>
            <a:r>
              <a:rPr lang="en-US" sz="2800" dirty="0" smtClean="0"/>
              <a:t>, and high net worth individuals (HNIs). Some of the most common merchant banking services include, fundraising, financial advisory, lending, underwriting, corporate portfolio management, international trade advisory, mergers and acquisitions, and asset sale and management advisory.</a:t>
            </a:r>
          </a:p>
          <a:p>
            <a:r>
              <a:rPr lang="en-US" sz="2800" dirty="0" smtClean="0"/>
              <a:t>Typically, merchant banks avoid </a:t>
            </a:r>
            <a:r>
              <a:rPr lang="en-US" sz="2800" u="sng" dirty="0" smtClean="0"/>
              <a:t>retail banking</a:t>
            </a:r>
            <a:r>
              <a:rPr lang="en-US" sz="2800" dirty="0" smtClean="0"/>
              <a:t> and depository services, which means their services are mostly limited to large companies, and multinational businesses.</a:t>
            </a:r>
            <a:endParaRPr lang="en-US" sz="2800" dirty="0"/>
          </a:p>
        </p:txBody>
      </p:sp>
      <p:pic>
        <p:nvPicPr>
          <p:cNvPr id="23554" name="Picture 2"/>
          <p:cNvPicPr>
            <a:picLocks noChangeAspect="1" noChangeArrowheads="1"/>
          </p:cNvPicPr>
          <p:nvPr/>
        </p:nvPicPr>
        <p:blipFill>
          <a:blip r:embed="rId2"/>
          <a:srcRect/>
          <a:stretch>
            <a:fillRect/>
          </a:stretch>
        </p:blipFill>
        <p:spPr bwMode="auto">
          <a:xfrm>
            <a:off x="9906000" y="960121"/>
            <a:ext cx="4015740" cy="6126479"/>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399</Words>
  <Application>Microsoft Office PowerPoint</Application>
  <PresentationFormat>Custom</PresentationFormat>
  <Paragraphs>45</Paragraphs>
  <Slides>11</Slides>
  <Notes>5</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USER</cp:lastModifiedBy>
  <cp:revision>4</cp:revision>
  <dcterms:created xsi:type="dcterms:W3CDTF">2023-12-25T06:11:35Z</dcterms:created>
  <dcterms:modified xsi:type="dcterms:W3CDTF">2023-12-25T06:35:41Z</dcterms:modified>
</cp:coreProperties>
</file>