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71" r:id="rId15"/>
    <p:sldId id="272" r:id="rId16"/>
    <p:sldId id="273" r:id="rId17"/>
    <p:sldId id="26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4B2B90-387A-41E6-BC18-8BA369C694E5}" type="datetimeFigureOut">
              <a:rPr lang="en-GB" smtClean="0"/>
              <a:t>04/02/2024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C3B7E3F-C049-4A19-8585-9CB0C4EB99E3}" type="slidenum">
              <a:rPr lang="en-GB" smtClean="0"/>
              <a:t>‹#›</a:t>
            </a:fld>
            <a:endParaRPr lang="en-GB" dirty="0"/>
          </a:p>
        </p:txBody>
      </p:sp>
    </p:spTree>
    <p:extLst>
      <p:ext uri="{BB962C8B-B14F-4D97-AF65-F5344CB8AC3E}">
        <p14:creationId xmlns:p14="http://schemas.microsoft.com/office/powerpoint/2010/main" val="3285429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4B2B90-387A-41E6-BC18-8BA369C694E5}" type="datetimeFigureOut">
              <a:rPr lang="en-GB" smtClean="0"/>
              <a:t>04/02/2024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C3B7E3F-C049-4A19-8585-9CB0C4EB99E3}" type="slidenum">
              <a:rPr lang="en-GB" smtClean="0"/>
              <a:t>‹#›</a:t>
            </a:fld>
            <a:endParaRPr lang="en-GB" dirty="0"/>
          </a:p>
        </p:txBody>
      </p:sp>
    </p:spTree>
    <p:extLst>
      <p:ext uri="{BB962C8B-B14F-4D97-AF65-F5344CB8AC3E}">
        <p14:creationId xmlns:p14="http://schemas.microsoft.com/office/powerpoint/2010/main" val="4209719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4B2B90-387A-41E6-BC18-8BA369C694E5}" type="datetimeFigureOut">
              <a:rPr lang="en-GB" smtClean="0"/>
              <a:t>04/02/2024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C3B7E3F-C049-4A19-8585-9CB0C4EB99E3}" type="slidenum">
              <a:rPr lang="en-GB" smtClean="0"/>
              <a:t>‹#›</a:t>
            </a:fld>
            <a:endParaRPr lang="en-GB"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21873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4B2B90-387A-41E6-BC18-8BA369C694E5}" type="datetimeFigureOut">
              <a:rPr lang="en-GB" smtClean="0"/>
              <a:t>04/02/2024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C3B7E3F-C049-4A19-8585-9CB0C4EB99E3}" type="slidenum">
              <a:rPr lang="en-GB" smtClean="0"/>
              <a:t>‹#›</a:t>
            </a:fld>
            <a:endParaRPr lang="en-GB" dirty="0"/>
          </a:p>
        </p:txBody>
      </p:sp>
    </p:spTree>
    <p:extLst>
      <p:ext uri="{BB962C8B-B14F-4D97-AF65-F5344CB8AC3E}">
        <p14:creationId xmlns:p14="http://schemas.microsoft.com/office/powerpoint/2010/main" val="1205631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4B2B90-387A-41E6-BC18-8BA369C694E5}" type="datetimeFigureOut">
              <a:rPr lang="en-GB" smtClean="0"/>
              <a:t>04/02/2024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C3B7E3F-C049-4A19-8585-9CB0C4EB99E3}"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349766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4B2B90-387A-41E6-BC18-8BA369C694E5}" type="datetimeFigureOut">
              <a:rPr lang="en-GB" smtClean="0"/>
              <a:t>04/02/2024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C3B7E3F-C049-4A19-8585-9CB0C4EB99E3}" type="slidenum">
              <a:rPr lang="en-GB" smtClean="0"/>
              <a:t>‹#›</a:t>
            </a:fld>
            <a:endParaRPr lang="en-GB" dirty="0"/>
          </a:p>
        </p:txBody>
      </p:sp>
    </p:spTree>
    <p:extLst>
      <p:ext uri="{BB962C8B-B14F-4D97-AF65-F5344CB8AC3E}">
        <p14:creationId xmlns:p14="http://schemas.microsoft.com/office/powerpoint/2010/main" val="3807487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4B2B90-387A-41E6-BC18-8BA369C694E5}" type="datetimeFigureOut">
              <a:rPr lang="en-GB" smtClean="0"/>
              <a:t>04/02/2024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C3B7E3F-C049-4A19-8585-9CB0C4EB99E3}" type="slidenum">
              <a:rPr lang="en-GB" smtClean="0"/>
              <a:t>‹#›</a:t>
            </a:fld>
            <a:endParaRPr lang="en-GB" dirty="0"/>
          </a:p>
        </p:txBody>
      </p:sp>
    </p:spTree>
    <p:extLst>
      <p:ext uri="{BB962C8B-B14F-4D97-AF65-F5344CB8AC3E}">
        <p14:creationId xmlns:p14="http://schemas.microsoft.com/office/powerpoint/2010/main" val="38121307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4B2B90-387A-41E6-BC18-8BA369C694E5}" type="datetimeFigureOut">
              <a:rPr lang="en-GB" smtClean="0"/>
              <a:t>04/02/2024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C3B7E3F-C049-4A19-8585-9CB0C4EB99E3}" type="slidenum">
              <a:rPr lang="en-GB" smtClean="0"/>
              <a:t>‹#›</a:t>
            </a:fld>
            <a:endParaRPr lang="en-GB" dirty="0"/>
          </a:p>
        </p:txBody>
      </p:sp>
    </p:spTree>
    <p:extLst>
      <p:ext uri="{BB962C8B-B14F-4D97-AF65-F5344CB8AC3E}">
        <p14:creationId xmlns:p14="http://schemas.microsoft.com/office/powerpoint/2010/main" val="4051274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4B2B90-387A-41E6-BC18-8BA369C694E5}" type="datetimeFigureOut">
              <a:rPr lang="en-GB" smtClean="0"/>
              <a:t>04/02/2024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C3B7E3F-C049-4A19-8585-9CB0C4EB99E3}" type="slidenum">
              <a:rPr lang="en-GB" smtClean="0"/>
              <a:t>‹#›</a:t>
            </a:fld>
            <a:endParaRPr lang="en-GB" dirty="0"/>
          </a:p>
        </p:txBody>
      </p:sp>
    </p:spTree>
    <p:extLst>
      <p:ext uri="{BB962C8B-B14F-4D97-AF65-F5344CB8AC3E}">
        <p14:creationId xmlns:p14="http://schemas.microsoft.com/office/powerpoint/2010/main" val="791090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4B2B90-387A-41E6-BC18-8BA369C694E5}" type="datetimeFigureOut">
              <a:rPr lang="en-GB" smtClean="0"/>
              <a:t>04/02/2024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C3B7E3F-C049-4A19-8585-9CB0C4EB99E3}" type="slidenum">
              <a:rPr lang="en-GB" smtClean="0"/>
              <a:t>‹#›</a:t>
            </a:fld>
            <a:endParaRPr lang="en-GB" dirty="0"/>
          </a:p>
        </p:txBody>
      </p:sp>
    </p:spTree>
    <p:extLst>
      <p:ext uri="{BB962C8B-B14F-4D97-AF65-F5344CB8AC3E}">
        <p14:creationId xmlns:p14="http://schemas.microsoft.com/office/powerpoint/2010/main" val="4126974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4B2B90-387A-41E6-BC18-8BA369C694E5}" type="datetimeFigureOut">
              <a:rPr lang="en-GB" smtClean="0"/>
              <a:t>04/02/2024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C3B7E3F-C049-4A19-8585-9CB0C4EB99E3}" type="slidenum">
              <a:rPr lang="en-GB" smtClean="0"/>
              <a:t>‹#›</a:t>
            </a:fld>
            <a:endParaRPr lang="en-GB" dirty="0"/>
          </a:p>
        </p:txBody>
      </p:sp>
    </p:spTree>
    <p:extLst>
      <p:ext uri="{BB962C8B-B14F-4D97-AF65-F5344CB8AC3E}">
        <p14:creationId xmlns:p14="http://schemas.microsoft.com/office/powerpoint/2010/main" val="3689556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4B2B90-387A-41E6-BC18-8BA369C694E5}" type="datetimeFigureOut">
              <a:rPr lang="en-GB" smtClean="0"/>
              <a:t>04/02/2024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C3B7E3F-C049-4A19-8585-9CB0C4EB99E3}" type="slidenum">
              <a:rPr lang="en-GB" smtClean="0"/>
              <a:t>‹#›</a:t>
            </a:fld>
            <a:endParaRPr lang="en-GB" dirty="0"/>
          </a:p>
        </p:txBody>
      </p:sp>
    </p:spTree>
    <p:extLst>
      <p:ext uri="{BB962C8B-B14F-4D97-AF65-F5344CB8AC3E}">
        <p14:creationId xmlns:p14="http://schemas.microsoft.com/office/powerpoint/2010/main" val="2812875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4B2B90-387A-41E6-BC18-8BA369C694E5}" type="datetimeFigureOut">
              <a:rPr lang="en-GB" smtClean="0"/>
              <a:t>04/02/2024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C3B7E3F-C049-4A19-8585-9CB0C4EB99E3}" type="slidenum">
              <a:rPr lang="en-GB" smtClean="0"/>
              <a:t>‹#›</a:t>
            </a:fld>
            <a:endParaRPr lang="en-GB" dirty="0"/>
          </a:p>
        </p:txBody>
      </p:sp>
    </p:spTree>
    <p:extLst>
      <p:ext uri="{BB962C8B-B14F-4D97-AF65-F5344CB8AC3E}">
        <p14:creationId xmlns:p14="http://schemas.microsoft.com/office/powerpoint/2010/main" val="3622909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4B2B90-387A-41E6-BC18-8BA369C694E5}" type="datetimeFigureOut">
              <a:rPr lang="en-GB" smtClean="0"/>
              <a:t>04/02/2024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C3B7E3F-C049-4A19-8585-9CB0C4EB99E3}" type="slidenum">
              <a:rPr lang="en-GB" smtClean="0"/>
              <a:t>‹#›</a:t>
            </a:fld>
            <a:endParaRPr lang="en-GB" dirty="0"/>
          </a:p>
        </p:txBody>
      </p:sp>
    </p:spTree>
    <p:extLst>
      <p:ext uri="{BB962C8B-B14F-4D97-AF65-F5344CB8AC3E}">
        <p14:creationId xmlns:p14="http://schemas.microsoft.com/office/powerpoint/2010/main" val="1814144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04B2B90-387A-41E6-BC18-8BA369C694E5}" type="datetimeFigureOut">
              <a:rPr lang="en-GB" smtClean="0"/>
              <a:t>04/02/2024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C3B7E3F-C049-4A19-8585-9CB0C4EB99E3}" type="slidenum">
              <a:rPr lang="en-GB" smtClean="0"/>
              <a:t>‹#›</a:t>
            </a:fld>
            <a:endParaRPr lang="en-GB" dirty="0"/>
          </a:p>
        </p:txBody>
      </p:sp>
    </p:spTree>
    <p:extLst>
      <p:ext uri="{BB962C8B-B14F-4D97-AF65-F5344CB8AC3E}">
        <p14:creationId xmlns:p14="http://schemas.microsoft.com/office/powerpoint/2010/main" val="506512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4B2B90-387A-41E6-BC18-8BA369C694E5}" type="datetimeFigureOut">
              <a:rPr lang="en-GB" smtClean="0"/>
              <a:t>04/02/2024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C3B7E3F-C049-4A19-8585-9CB0C4EB99E3}" type="slidenum">
              <a:rPr lang="en-GB" smtClean="0"/>
              <a:t>‹#›</a:t>
            </a:fld>
            <a:endParaRPr lang="en-GB" dirty="0"/>
          </a:p>
        </p:txBody>
      </p:sp>
    </p:spTree>
    <p:extLst>
      <p:ext uri="{BB962C8B-B14F-4D97-AF65-F5344CB8AC3E}">
        <p14:creationId xmlns:p14="http://schemas.microsoft.com/office/powerpoint/2010/main" val="2528806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04B2B90-387A-41E6-BC18-8BA369C694E5}" type="datetimeFigureOut">
              <a:rPr lang="en-GB" smtClean="0"/>
              <a:t>04/02/2024</a:t>
            </a:fld>
            <a:endParaRPr lang="en-GB"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3B7E3F-C049-4A19-8585-9CB0C4EB99E3}" type="slidenum">
              <a:rPr lang="en-GB" smtClean="0"/>
              <a:t>‹#›</a:t>
            </a:fld>
            <a:endParaRPr lang="en-GB" dirty="0"/>
          </a:p>
        </p:txBody>
      </p:sp>
    </p:spTree>
    <p:extLst>
      <p:ext uri="{BB962C8B-B14F-4D97-AF65-F5344CB8AC3E}">
        <p14:creationId xmlns:p14="http://schemas.microsoft.com/office/powerpoint/2010/main" val="107843641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Social_media#cite_note-Kietzmann-1" TargetMode="External"/><Relationship Id="rId13" Type="http://schemas.openxmlformats.org/officeDocument/2006/relationships/hyperlink" Target="https://en.wikipedia.org/wiki/User-generated_content" TargetMode="External"/><Relationship Id="rId18" Type="http://schemas.openxmlformats.org/officeDocument/2006/relationships/hyperlink" Target="https://en.wikipedia.org/wiki/Website" TargetMode="External"/><Relationship Id="rId3" Type="http://schemas.openxmlformats.org/officeDocument/2006/relationships/hyperlink" Target="https://en.wikipedia.org/wiki/Information_exchange" TargetMode="External"/><Relationship Id="rId21" Type="http://schemas.openxmlformats.org/officeDocument/2006/relationships/hyperlink" Target="https://en.wikipedia.org/wiki/Social_network" TargetMode="External"/><Relationship Id="rId7" Type="http://schemas.openxmlformats.org/officeDocument/2006/relationships/hyperlink" Target="https://en.wikipedia.org/wiki/Network_virtualization" TargetMode="External"/><Relationship Id="rId12" Type="http://schemas.openxmlformats.org/officeDocument/2006/relationships/hyperlink" Target="https://en.wikipedia.org/wiki/Internet" TargetMode="External"/><Relationship Id="rId17" Type="http://schemas.openxmlformats.org/officeDocument/2006/relationships/hyperlink" Target="https://en.wikipedia.org/wiki/Online" TargetMode="External"/><Relationship Id="rId2" Type="http://schemas.openxmlformats.org/officeDocument/2006/relationships/hyperlink" Target="https://en.wikipedia.org/wiki/Content_creation" TargetMode="External"/><Relationship Id="rId16" Type="http://schemas.openxmlformats.org/officeDocument/2006/relationships/hyperlink" Target="https://en.wikipedia.org/wiki/Data" TargetMode="External"/><Relationship Id="rId20" Type="http://schemas.openxmlformats.org/officeDocument/2006/relationships/hyperlink" Target="https://en.wikipedia.org/wiki/List_of_social_networking_services" TargetMode="External"/><Relationship Id="rId1" Type="http://schemas.openxmlformats.org/officeDocument/2006/relationships/slideLayout" Target="../slideLayouts/slideLayout2.xml"/><Relationship Id="rId6" Type="http://schemas.openxmlformats.org/officeDocument/2006/relationships/hyperlink" Target="https://en.wikipedia.org/wiki/Virtual_communities" TargetMode="External"/><Relationship Id="rId11" Type="http://schemas.openxmlformats.org/officeDocument/2006/relationships/hyperlink" Target="https://en.wikipedia.org/wiki/Web_2.0" TargetMode="External"/><Relationship Id="rId5" Type="http://schemas.openxmlformats.org/officeDocument/2006/relationships/hyperlink" Target="https://en.wikipedia.org/wiki/Content_(media)" TargetMode="External"/><Relationship Id="rId15" Type="http://schemas.openxmlformats.org/officeDocument/2006/relationships/hyperlink" Target="https://en.wikipedia.org/wiki/Video" TargetMode="External"/><Relationship Id="rId10" Type="http://schemas.openxmlformats.org/officeDocument/2006/relationships/hyperlink" Target="https://en.wikipedia.org/wiki/Media_(communication)" TargetMode="External"/><Relationship Id="rId19" Type="http://schemas.openxmlformats.org/officeDocument/2006/relationships/hyperlink" Target="https://en.wikipedia.org/wiki/Mobile_app" TargetMode="External"/><Relationship Id="rId4" Type="http://schemas.openxmlformats.org/officeDocument/2006/relationships/hyperlink" Target="https://en.wikipedia.org/wiki/News_aggregator" TargetMode="External"/><Relationship Id="rId9" Type="http://schemas.openxmlformats.org/officeDocument/2006/relationships/hyperlink" Target="https://en.wikipedia.org/wiki/Social_media#cite_note-SMDefinition-2" TargetMode="External"/><Relationship Id="rId14" Type="http://schemas.openxmlformats.org/officeDocument/2006/relationships/hyperlink" Target="https://en.wikipedia.org/wiki/Digital_photo" TargetMode="External"/><Relationship Id="rId22" Type="http://schemas.openxmlformats.org/officeDocument/2006/relationships/hyperlink" Target="https://en.wikipedia.org/wiki/User_profil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britannica.com/topic/communication" TargetMode="External"/><Relationship Id="rId2" Type="http://schemas.openxmlformats.org/officeDocument/2006/relationships/hyperlink" Target="https://www.britannica.com/topic/speech-languag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courses.lumenlearning.com/waymaker-psychology/chapter/seeing-emotion/"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pressbooks.nscc.ca/communicationskills/chapter/unit-43-non-verbal-communica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orditout.com/word-cloud/4631845"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echnofaq.org/posts/2018/04/why-good-communication-skills-are-crucial-for-it-employees/"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n.wikipedia.org/wiki/Artificial_intelligenc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E-mail_fraud" TargetMode="External"/><Relationship Id="rId2" Type="http://schemas.openxmlformats.org/officeDocument/2006/relationships/hyperlink" Target="https://en.wikipedia.org/wiki/Photo_manipulation" TargetMode="External"/><Relationship Id="rId1" Type="http://schemas.openxmlformats.org/officeDocument/2006/relationships/slideLayout" Target="../slideLayouts/slideLayout7.xml"/><Relationship Id="rId6" Type="http://schemas.openxmlformats.org/officeDocument/2006/relationships/hyperlink" Target="https://en.wikipedia.org/wiki/Digital_literacy#cite_note-30" TargetMode="External"/><Relationship Id="rId5" Type="http://schemas.openxmlformats.org/officeDocument/2006/relationships/hyperlink" Target="https://en.wikipedia.org/wiki/Identity_theft" TargetMode="External"/><Relationship Id="rId4" Type="http://schemas.openxmlformats.org/officeDocument/2006/relationships/hyperlink" Target="https://en.wikipedia.org/wiki/Phishin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Twitter" TargetMode="External"/><Relationship Id="rId2" Type="http://schemas.openxmlformats.org/officeDocument/2006/relationships/hyperlink" Target="https://en.wikipedia.org/wiki/Facebook" TargetMode="External"/><Relationship Id="rId1" Type="http://schemas.openxmlformats.org/officeDocument/2006/relationships/slideLayout" Target="../slideLayouts/slideLayout7.xml"/><Relationship Id="rId5" Type="http://schemas.openxmlformats.org/officeDocument/2006/relationships/hyperlink" Target="https://en.wikipedia.org/wiki/Digital_literacy#cite_note-32" TargetMode="External"/><Relationship Id="rId4" Type="http://schemas.openxmlformats.org/officeDocument/2006/relationships/hyperlink" Target="https://en.wikipedia.org/wiki/Blog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195FE-A10D-216F-5B64-F4E420A2F176}"/>
              </a:ext>
            </a:extLst>
          </p:cNvPr>
          <p:cNvSpPr>
            <a:spLocks noGrp="1"/>
          </p:cNvSpPr>
          <p:nvPr>
            <p:ph type="ctrTitle"/>
          </p:nvPr>
        </p:nvSpPr>
        <p:spPr/>
        <p:txBody>
          <a:bodyPr/>
          <a:lstStyle/>
          <a:p>
            <a:r>
              <a:rPr lang="en-GB" dirty="0">
                <a:solidFill>
                  <a:schemeClr val="tx1"/>
                </a:solidFill>
              </a:rPr>
              <a:t>COMMUNICATION</a:t>
            </a:r>
            <a:r>
              <a:rPr lang="en-GB" dirty="0"/>
              <a:t> </a:t>
            </a:r>
          </a:p>
        </p:txBody>
      </p:sp>
      <p:sp>
        <p:nvSpPr>
          <p:cNvPr id="3" name="Subtitle 2">
            <a:extLst>
              <a:ext uri="{FF2B5EF4-FFF2-40B4-BE49-F238E27FC236}">
                <a16:creationId xmlns:a16="http://schemas.microsoft.com/office/drawing/2014/main" id="{263291A2-B805-FE2B-645D-96399BE29D38}"/>
              </a:ext>
            </a:extLst>
          </p:cNvPr>
          <p:cNvSpPr>
            <a:spLocks noGrp="1"/>
          </p:cNvSpPr>
          <p:nvPr>
            <p:ph type="subTitle" idx="1"/>
          </p:nvPr>
        </p:nvSpPr>
        <p:spPr/>
        <p:txBody>
          <a:bodyPr>
            <a:normAutofit/>
          </a:bodyPr>
          <a:lstStyle/>
          <a:p>
            <a:r>
              <a:rPr lang="en-GB" sz="3200" dirty="0">
                <a:solidFill>
                  <a:schemeClr val="tx1"/>
                </a:solidFill>
              </a:rPr>
              <a:t>SKILLS</a:t>
            </a:r>
          </a:p>
        </p:txBody>
      </p:sp>
    </p:spTree>
    <p:extLst>
      <p:ext uri="{BB962C8B-B14F-4D97-AF65-F5344CB8AC3E}">
        <p14:creationId xmlns:p14="http://schemas.microsoft.com/office/powerpoint/2010/main" val="1329441122"/>
      </p:ext>
    </p:extLst>
  </p:cSld>
  <p:clrMapOvr>
    <a:masterClrMapping/>
  </p:clrMapOvr>
  <mc:AlternateContent xmlns:mc="http://schemas.openxmlformats.org/markup-compatibility/2006" xmlns:p14="http://schemas.microsoft.com/office/powerpoint/2010/main">
    <mc:Choice Requires="p14">
      <p:transition spd="slow" p14:dur="3400" advClick="0" advTm="4000">
        <p14:reveal/>
      </p:transition>
    </mc:Choice>
    <mc:Fallback xmlns="">
      <p:transition spd="slow" advClick="0" advTm="4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831CC3-BFBD-3DDC-FC2F-14101B9D08C1}"/>
              </a:ext>
            </a:extLst>
          </p:cNvPr>
          <p:cNvSpPr>
            <a:spLocks noGrp="1"/>
          </p:cNvSpPr>
          <p:nvPr>
            <p:ph type="title"/>
          </p:nvPr>
        </p:nvSpPr>
        <p:spPr/>
        <p:txBody>
          <a:bodyPr/>
          <a:lstStyle/>
          <a:p>
            <a:r>
              <a:rPr lang="en-GB" dirty="0"/>
              <a:t>USE OF SOCIAL MEDIA</a:t>
            </a:r>
          </a:p>
        </p:txBody>
      </p:sp>
      <p:sp>
        <p:nvSpPr>
          <p:cNvPr id="5" name="Content Placeholder 4">
            <a:extLst>
              <a:ext uri="{FF2B5EF4-FFF2-40B4-BE49-F238E27FC236}">
                <a16:creationId xmlns:a16="http://schemas.microsoft.com/office/drawing/2014/main" id="{BE8A7B35-C29F-5798-4BED-9425A1690DE5}"/>
              </a:ext>
            </a:extLst>
          </p:cNvPr>
          <p:cNvSpPr>
            <a:spLocks noGrp="1"/>
          </p:cNvSpPr>
          <p:nvPr>
            <p:ph idx="1"/>
          </p:nvPr>
        </p:nvSpPr>
        <p:spPr/>
        <p:txBody>
          <a:bodyPr>
            <a:normAutofit fontScale="85000" lnSpcReduction="10000"/>
          </a:bodyPr>
          <a:lstStyle/>
          <a:p>
            <a:pPr marL="0" indent="0">
              <a:buNone/>
            </a:pPr>
            <a:r>
              <a:rPr lang="en-US" sz="1900" b="1"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rPr>
              <a:t>Social media</a:t>
            </a:r>
            <a:r>
              <a:rPr lang="en-US" sz="19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rPr>
              <a:t> are interactive technologies that facilitate the </a:t>
            </a:r>
            <a:r>
              <a:rPr lang="en-US" sz="1900" u="none" strike="noStrike"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hlinkClick r:id="rId2" tooltip="Content creation">
                  <a:extLst>
                    <a:ext uri="{A12FA001-AC4F-418D-AE19-62706E023703}">
                      <ahyp:hlinkClr xmlns:ahyp="http://schemas.microsoft.com/office/drawing/2018/hyperlinkcolor" val="tx"/>
                    </a:ext>
                  </a:extLst>
                </a:hlinkClick>
              </a:rPr>
              <a:t>creation</a:t>
            </a:r>
            <a:r>
              <a:rPr lang="en-US" sz="19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rPr>
              <a:t>, </a:t>
            </a:r>
            <a:r>
              <a:rPr lang="en-US" sz="1900" u="none" strike="noStrike"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hlinkClick r:id="rId3" tooltip="Information exchange">
                  <a:extLst>
                    <a:ext uri="{A12FA001-AC4F-418D-AE19-62706E023703}">
                      <ahyp:hlinkClr xmlns:ahyp="http://schemas.microsoft.com/office/drawing/2018/hyperlinkcolor" val="tx"/>
                    </a:ext>
                  </a:extLst>
                </a:hlinkClick>
              </a:rPr>
              <a:t>sharing</a:t>
            </a:r>
            <a:r>
              <a:rPr lang="en-US" sz="19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rPr>
              <a:t> and </a:t>
            </a:r>
            <a:r>
              <a:rPr lang="en-US" sz="1900" u="none" strike="noStrike"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hlinkClick r:id="rId4" tooltip="News aggregator">
                  <a:extLst>
                    <a:ext uri="{A12FA001-AC4F-418D-AE19-62706E023703}">
                      <ahyp:hlinkClr xmlns:ahyp="http://schemas.microsoft.com/office/drawing/2018/hyperlinkcolor" val="tx"/>
                    </a:ext>
                  </a:extLst>
                </a:hlinkClick>
              </a:rPr>
              <a:t>aggregation</a:t>
            </a:r>
            <a:r>
              <a:rPr lang="en-US" sz="19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rPr>
              <a:t> of </a:t>
            </a:r>
            <a:r>
              <a:rPr lang="en-US" sz="1900" u="none" strike="noStrike"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hlinkClick r:id="rId5" tooltip="Content (media)">
                  <a:extLst>
                    <a:ext uri="{A12FA001-AC4F-418D-AE19-62706E023703}">
                      <ahyp:hlinkClr xmlns:ahyp="http://schemas.microsoft.com/office/drawing/2018/hyperlinkcolor" val="tx"/>
                    </a:ext>
                  </a:extLst>
                </a:hlinkClick>
              </a:rPr>
              <a:t>content</a:t>
            </a:r>
            <a:r>
              <a:rPr lang="en-US" sz="19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rPr>
              <a:t>, ideas, interests, and other forms of expression through </a:t>
            </a:r>
            <a:r>
              <a:rPr lang="en-US" sz="1900" u="none" strike="noStrike" dirty="0">
                <a:solidFill>
                  <a:srgbClr val="6B9F25"/>
                </a:solidFill>
                <a:effectLst/>
                <a:latin typeface="Segoe UI Semibold" panose="020B0702040204020203" pitchFamily="34" charset="0"/>
                <a:ea typeface="Calibri" panose="020F0502020204030204" pitchFamily="34" charset="0"/>
                <a:cs typeface="Segoe UI Semibold" panose="020B0702040204020203" pitchFamily="34" charset="0"/>
                <a:hlinkClick r:id="rId6" tooltip="Virtual communities">
                  <a:extLst>
                    <a:ext uri="{A12FA001-AC4F-418D-AE19-62706E023703}">
                      <ahyp:hlinkClr xmlns:ahyp="http://schemas.microsoft.com/office/drawing/2018/hyperlinkcolor" val="tx"/>
                    </a:ext>
                  </a:extLst>
                </a:hlinkClick>
              </a:rPr>
              <a:t>virtual</a:t>
            </a:r>
            <a:r>
              <a:rPr lang="en-US" sz="1900" u="sng"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hlinkClick r:id="rId6" tooltip="Virtual communities">
                  <a:extLst>
                    <a:ext uri="{A12FA001-AC4F-418D-AE19-62706E023703}">
                      <ahyp:hlinkClr xmlns:ahyp="http://schemas.microsoft.com/office/drawing/2018/hyperlinkcolor" val="tx"/>
                    </a:ext>
                  </a:extLst>
                </a:hlinkClick>
              </a:rPr>
              <a:t> communities</a:t>
            </a:r>
            <a:r>
              <a:rPr lang="en-US" sz="19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rPr>
              <a:t> and </a:t>
            </a:r>
            <a:r>
              <a:rPr lang="en-US" sz="1900" u="sng"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hlinkClick r:id="rId7" tooltip="Network virtualization">
                  <a:extLst>
                    <a:ext uri="{A12FA001-AC4F-418D-AE19-62706E023703}">
                      <ahyp:hlinkClr xmlns:ahyp="http://schemas.microsoft.com/office/drawing/2018/hyperlinkcolor" val="tx"/>
                    </a:ext>
                  </a:extLst>
                </a:hlinkClick>
              </a:rPr>
              <a:t>networks</a:t>
            </a:r>
            <a:r>
              <a:rPr lang="en-US" sz="19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rPr>
              <a:t>.</a:t>
            </a:r>
            <a:r>
              <a:rPr lang="en-US" sz="1900" u="sng" baseline="300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hlinkClick r:id="rId8">
                  <a:extLst>
                    <a:ext uri="{A12FA001-AC4F-418D-AE19-62706E023703}">
                      <ahyp:hlinkClr xmlns:ahyp="http://schemas.microsoft.com/office/drawing/2018/hyperlinkcolor" val="tx"/>
                    </a:ext>
                  </a:extLst>
                </a:hlinkClick>
              </a:rPr>
              <a:t>[1]</a:t>
            </a:r>
            <a:r>
              <a:rPr lang="en-US" sz="1900" u="sng" baseline="300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hlinkClick r:id="rId9">
                  <a:extLst>
                    <a:ext uri="{A12FA001-AC4F-418D-AE19-62706E023703}">
                      <ahyp:hlinkClr xmlns:ahyp="http://schemas.microsoft.com/office/drawing/2018/hyperlinkcolor" val="tx"/>
                    </a:ext>
                  </a:extLst>
                </a:hlinkClick>
              </a:rPr>
              <a:t>[2]</a:t>
            </a:r>
            <a:r>
              <a:rPr lang="en-US" sz="19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rPr>
              <a:t> Social media refers to new forms of </a:t>
            </a:r>
            <a:r>
              <a:rPr lang="en-US" sz="1900" u="sng"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hlinkClick r:id="rId10" tooltip="Media (communication)">
                  <a:extLst>
                    <a:ext uri="{A12FA001-AC4F-418D-AE19-62706E023703}">
                      <ahyp:hlinkClr xmlns:ahyp="http://schemas.microsoft.com/office/drawing/2018/hyperlinkcolor" val="tx"/>
                    </a:ext>
                  </a:extLst>
                </a:hlinkClick>
              </a:rPr>
              <a:t>media</a:t>
            </a:r>
            <a:r>
              <a:rPr lang="en-US" sz="19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rPr>
              <a:t> that involve interactive participation.</a:t>
            </a:r>
            <a:endParaRPr lang="en-IN" sz="19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endParaRPr>
          </a:p>
          <a:p>
            <a:pPr>
              <a:lnSpc>
                <a:spcPct val="115000"/>
              </a:lnSpc>
              <a:spcBef>
                <a:spcPts val="600"/>
              </a:spcBef>
              <a:spcAft>
                <a:spcPts val="1200"/>
              </a:spcAft>
            </a:pPr>
            <a:r>
              <a:rPr lang="en-US" sz="19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 there are some common features:</a:t>
            </a:r>
            <a:endParaRPr lang="en-IN" sz="19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endParaRPr>
          </a:p>
          <a:p>
            <a:pPr marL="342900" lvl="0" indent="-342900">
              <a:lnSpc>
                <a:spcPct val="115000"/>
              </a:lnSpc>
              <a:spcAft>
                <a:spcPts val="120"/>
              </a:spcAft>
              <a:tabLst>
                <a:tab pos="457200" algn="l"/>
              </a:tabLst>
            </a:pPr>
            <a:r>
              <a:rPr lang="en-US" sz="19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Social media are interactive </a:t>
            </a:r>
            <a:r>
              <a:rPr lang="en-US" sz="1900" u="none" strike="noStrike"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hlinkClick r:id="rId11" tooltip="Web 2.0">
                  <a:extLst>
                    <a:ext uri="{A12FA001-AC4F-418D-AE19-62706E023703}">
                      <ahyp:hlinkClr xmlns:ahyp="http://schemas.microsoft.com/office/drawing/2018/hyperlinkcolor" val="tx"/>
                    </a:ext>
                  </a:extLst>
                </a:hlinkClick>
              </a:rPr>
              <a:t>Web 2.0</a:t>
            </a:r>
            <a:r>
              <a:rPr lang="en-US" sz="19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 </a:t>
            </a:r>
            <a:r>
              <a:rPr lang="en-US" sz="1900" u="none" strike="noStrike"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hlinkClick r:id="rId12" tooltip="Internet">
                  <a:extLst>
                    <a:ext uri="{A12FA001-AC4F-418D-AE19-62706E023703}">
                      <ahyp:hlinkClr xmlns:ahyp="http://schemas.microsoft.com/office/drawing/2018/hyperlinkcolor" val="tx"/>
                    </a:ext>
                  </a:extLst>
                </a:hlinkClick>
              </a:rPr>
              <a:t>Internet</a:t>
            </a:r>
            <a:r>
              <a:rPr lang="en-US" sz="19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-based applications.</a:t>
            </a:r>
            <a:endParaRPr lang="en-IN" sz="19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endParaRPr>
          </a:p>
          <a:p>
            <a:pPr marL="342900" lvl="0" indent="-342900">
              <a:lnSpc>
                <a:spcPct val="115000"/>
              </a:lnSpc>
              <a:spcAft>
                <a:spcPts val="120"/>
              </a:spcAft>
              <a:tabLst>
                <a:tab pos="457200" algn="l"/>
              </a:tabLst>
            </a:pPr>
            <a:r>
              <a:rPr lang="en-US" sz="1900" u="none" strike="noStrike"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hlinkClick r:id="rId13" tooltip="User-generated content">
                  <a:extLst>
                    <a:ext uri="{A12FA001-AC4F-418D-AE19-62706E023703}">
                      <ahyp:hlinkClr xmlns:ahyp="http://schemas.microsoft.com/office/drawing/2018/hyperlinkcolor" val="tx"/>
                    </a:ext>
                  </a:extLst>
                </a:hlinkClick>
              </a:rPr>
              <a:t>User-generated content</a:t>
            </a:r>
            <a:r>
              <a:rPr lang="en-US" sz="19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—such as text posts or comments, </a:t>
            </a:r>
            <a:r>
              <a:rPr lang="en-US" sz="1900" u="none" strike="noStrike"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hlinkClick r:id="rId14" tooltip="Digital photo">
                  <a:extLst>
                    <a:ext uri="{A12FA001-AC4F-418D-AE19-62706E023703}">
                      <ahyp:hlinkClr xmlns:ahyp="http://schemas.microsoft.com/office/drawing/2018/hyperlinkcolor" val="tx"/>
                    </a:ext>
                  </a:extLst>
                </a:hlinkClick>
              </a:rPr>
              <a:t>digital photos</a:t>
            </a:r>
            <a:r>
              <a:rPr lang="en-US" sz="19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 or </a:t>
            </a:r>
            <a:r>
              <a:rPr lang="en-US" sz="1900" u="none" strike="noStrike"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hlinkClick r:id="rId15" tooltip="Video">
                  <a:extLst>
                    <a:ext uri="{A12FA001-AC4F-418D-AE19-62706E023703}">
                      <ahyp:hlinkClr xmlns:ahyp="http://schemas.microsoft.com/office/drawing/2018/hyperlinkcolor" val="tx"/>
                    </a:ext>
                  </a:extLst>
                </a:hlinkClick>
              </a:rPr>
              <a:t>videos</a:t>
            </a:r>
            <a:r>
              <a:rPr lang="en-US" sz="19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 and </a:t>
            </a:r>
            <a:r>
              <a:rPr lang="en-US" sz="1900" u="none" strike="noStrike"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hlinkClick r:id="rId16" tooltip="Data">
                  <a:extLst>
                    <a:ext uri="{A12FA001-AC4F-418D-AE19-62706E023703}">
                      <ahyp:hlinkClr xmlns:ahyp="http://schemas.microsoft.com/office/drawing/2018/hyperlinkcolor" val="tx"/>
                    </a:ext>
                  </a:extLst>
                </a:hlinkClick>
              </a:rPr>
              <a:t>data</a:t>
            </a:r>
            <a:r>
              <a:rPr lang="en-US" sz="19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 generated through all </a:t>
            </a:r>
            <a:r>
              <a:rPr lang="en-US" sz="1900" u="none" strike="noStrike"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hlinkClick r:id="rId17" tooltip="Online">
                  <a:extLst>
                    <a:ext uri="{A12FA001-AC4F-418D-AE19-62706E023703}">
                      <ahyp:hlinkClr xmlns:ahyp="http://schemas.microsoft.com/office/drawing/2018/hyperlinkcolor" val="tx"/>
                    </a:ext>
                  </a:extLst>
                </a:hlinkClick>
              </a:rPr>
              <a:t>online</a:t>
            </a:r>
            <a:r>
              <a:rPr lang="en-US" sz="19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 interactions—is the lifeblood of social media</a:t>
            </a:r>
            <a:endParaRPr lang="en-IN" sz="19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endParaRPr>
          </a:p>
          <a:p>
            <a:pPr marL="342900" lvl="0" indent="-342900">
              <a:lnSpc>
                <a:spcPct val="115000"/>
              </a:lnSpc>
              <a:spcAft>
                <a:spcPts val="120"/>
              </a:spcAft>
              <a:tabLst>
                <a:tab pos="457200" algn="l"/>
              </a:tabLst>
            </a:pPr>
            <a:r>
              <a:rPr lang="en-US" sz="19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Users create service-specific profiles for the </a:t>
            </a:r>
            <a:r>
              <a:rPr lang="en-US" sz="1900" u="none" strike="noStrike"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hlinkClick r:id="rId18" tooltip="Website">
                  <a:extLst>
                    <a:ext uri="{A12FA001-AC4F-418D-AE19-62706E023703}">
                      <ahyp:hlinkClr xmlns:ahyp="http://schemas.microsoft.com/office/drawing/2018/hyperlinkcolor" val="tx"/>
                    </a:ext>
                  </a:extLst>
                </a:hlinkClick>
              </a:rPr>
              <a:t>website</a:t>
            </a:r>
            <a:r>
              <a:rPr lang="en-US" sz="19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 or </a:t>
            </a:r>
            <a:r>
              <a:rPr lang="en-US" sz="1900" u="none" strike="noStrike"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hlinkClick r:id="rId19" tooltip="Mobile app">
                  <a:extLst>
                    <a:ext uri="{A12FA001-AC4F-418D-AE19-62706E023703}">
                      <ahyp:hlinkClr xmlns:ahyp="http://schemas.microsoft.com/office/drawing/2018/hyperlinkcolor" val="tx"/>
                    </a:ext>
                  </a:extLst>
                </a:hlinkClick>
              </a:rPr>
              <a:t>app</a:t>
            </a:r>
            <a:r>
              <a:rPr lang="en-US" sz="19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 that are designed and maintained by the </a:t>
            </a:r>
            <a:r>
              <a:rPr lang="en-US" sz="1900" u="none" strike="noStrike"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hlinkClick r:id="rId20" tooltip="List of social networking services">
                  <a:extLst>
                    <a:ext uri="{A12FA001-AC4F-418D-AE19-62706E023703}">
                      <ahyp:hlinkClr xmlns:ahyp="http://schemas.microsoft.com/office/drawing/2018/hyperlinkcolor" val="tx"/>
                    </a:ext>
                  </a:extLst>
                </a:hlinkClick>
              </a:rPr>
              <a:t>social media organization</a:t>
            </a:r>
            <a:r>
              <a:rPr lang="en-US" sz="19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a:t>
            </a:r>
            <a:endParaRPr lang="en-IN" sz="19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endParaRPr>
          </a:p>
          <a:p>
            <a:pPr marL="342900" lvl="0" indent="-342900">
              <a:lnSpc>
                <a:spcPct val="115000"/>
              </a:lnSpc>
              <a:spcAft>
                <a:spcPts val="120"/>
              </a:spcAft>
              <a:tabLst>
                <a:tab pos="457200" algn="l"/>
              </a:tabLst>
            </a:pPr>
            <a:r>
              <a:rPr lang="en-US" sz="19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Social media helps the development of online </a:t>
            </a:r>
            <a:r>
              <a:rPr lang="en-US" sz="1900" u="none" strike="noStrike"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hlinkClick r:id="rId21" tooltip="Social network">
                  <a:extLst>
                    <a:ext uri="{A12FA001-AC4F-418D-AE19-62706E023703}">
                      <ahyp:hlinkClr xmlns:ahyp="http://schemas.microsoft.com/office/drawing/2018/hyperlinkcolor" val="tx"/>
                    </a:ext>
                  </a:extLst>
                </a:hlinkClick>
              </a:rPr>
              <a:t>social networks</a:t>
            </a:r>
            <a:r>
              <a:rPr lang="en-US" sz="19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 by connecting a </a:t>
            </a:r>
            <a:r>
              <a:rPr lang="en-US" sz="1900" u="none" strike="noStrike"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hlinkClick r:id="rId22" tooltip="User profile">
                  <a:extLst>
                    <a:ext uri="{A12FA001-AC4F-418D-AE19-62706E023703}">
                      <ahyp:hlinkClr xmlns:ahyp="http://schemas.microsoft.com/office/drawing/2018/hyperlinkcolor" val="tx"/>
                    </a:ext>
                  </a:extLst>
                </a:hlinkClick>
              </a:rPr>
              <a:t>user's profile</a:t>
            </a:r>
            <a:r>
              <a:rPr lang="en-US" sz="19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 with those of other individuals or groups.</a:t>
            </a:r>
            <a:endParaRPr lang="en-IN" sz="19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endParaRPr>
          </a:p>
          <a:p>
            <a:pPr marL="0" indent="0">
              <a:buNone/>
            </a:pPr>
            <a:endParaRPr lang="en-GB" dirty="0"/>
          </a:p>
        </p:txBody>
      </p:sp>
    </p:spTree>
    <p:extLst>
      <p:ext uri="{BB962C8B-B14F-4D97-AF65-F5344CB8AC3E}">
        <p14:creationId xmlns:p14="http://schemas.microsoft.com/office/powerpoint/2010/main" val="2297317032"/>
      </p:ext>
    </p:extLst>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C0BAA-3E90-0A53-0F90-EA418E847516}"/>
              </a:ext>
            </a:extLst>
          </p:cNvPr>
          <p:cNvSpPr>
            <a:spLocks noGrp="1"/>
          </p:cNvSpPr>
          <p:nvPr>
            <p:ph type="title"/>
          </p:nvPr>
        </p:nvSpPr>
        <p:spPr/>
        <p:txBody>
          <a:bodyPr/>
          <a:lstStyle/>
          <a:p>
            <a:r>
              <a:rPr lang="en-GB" dirty="0"/>
              <a:t>NON-VERBAL COMMUNICATION</a:t>
            </a:r>
          </a:p>
        </p:txBody>
      </p:sp>
      <p:sp>
        <p:nvSpPr>
          <p:cNvPr id="3" name="Content Placeholder 2">
            <a:extLst>
              <a:ext uri="{FF2B5EF4-FFF2-40B4-BE49-F238E27FC236}">
                <a16:creationId xmlns:a16="http://schemas.microsoft.com/office/drawing/2014/main" id="{DE710B92-6653-9943-6DCE-95A668374C8A}"/>
              </a:ext>
            </a:extLst>
          </p:cNvPr>
          <p:cNvSpPr>
            <a:spLocks noGrp="1"/>
          </p:cNvSpPr>
          <p:nvPr>
            <p:ph idx="1"/>
          </p:nvPr>
        </p:nvSpPr>
        <p:spPr/>
        <p:txBody>
          <a:bodyPr/>
          <a:lstStyle/>
          <a:p>
            <a:pPr marL="0" indent="0">
              <a:buNone/>
            </a:pPr>
            <a:r>
              <a:rPr lang="en-US" sz="2800" b="1" dirty="0">
                <a:effectLst/>
                <a:latin typeface="Segoe UI Semibold" panose="020B0702040204020203" pitchFamily="34" charset="0"/>
                <a:ea typeface="Times New Roman" panose="02020603050405020304" pitchFamily="18" charset="0"/>
                <a:cs typeface="Segoe UI Semibold" panose="020B0702040204020203" pitchFamily="34" charset="0"/>
              </a:rPr>
              <a:t>Nonverbal communication</a:t>
            </a:r>
            <a:r>
              <a:rPr lang="en-US" sz="2800" dirty="0">
                <a:effectLst/>
                <a:latin typeface="Segoe UI Semibold" panose="020B0702040204020203" pitchFamily="34" charset="0"/>
                <a:ea typeface="Times New Roman" panose="02020603050405020304" pitchFamily="18" charset="0"/>
                <a:cs typeface="Segoe UI Semibold" panose="020B0702040204020203" pitchFamily="34" charset="0"/>
              </a:rPr>
              <a:t>, transfer of information from one person to another without the use of words or </a:t>
            </a:r>
            <a:r>
              <a:rPr lang="en-US" sz="2800" u="sng" dirty="0">
                <a:solidFill>
                  <a:srgbClr val="000000"/>
                </a:solidFill>
                <a:effectLst/>
                <a:latin typeface="Segoe UI Semibold" panose="020B0702040204020203" pitchFamily="34" charset="0"/>
                <a:ea typeface="Times New Roman" panose="02020603050405020304" pitchFamily="18" charset="0"/>
                <a:cs typeface="Segoe UI Semibold" panose="020B0702040204020203" pitchFamily="34" charset="0"/>
                <a:hlinkClick r:id="rId2"/>
              </a:rPr>
              <a:t>spoken</a:t>
            </a:r>
            <a:r>
              <a:rPr lang="en-US" sz="2800" u="sng" dirty="0">
                <a:solidFill>
                  <a:srgbClr val="0000FF"/>
                </a:solidFill>
                <a:effectLst/>
                <a:latin typeface="Segoe UI Semibold" panose="020B0702040204020203" pitchFamily="34" charset="0"/>
                <a:ea typeface="Times New Roman" panose="02020603050405020304" pitchFamily="18" charset="0"/>
                <a:cs typeface="Segoe UI Semibold" panose="020B0702040204020203" pitchFamily="34" charset="0"/>
                <a:hlinkClick r:id="rId2"/>
              </a:rPr>
              <a:t> </a:t>
            </a:r>
            <a:r>
              <a:rPr lang="en-US" sz="2800" u="sng" dirty="0">
                <a:solidFill>
                  <a:srgbClr val="000000"/>
                </a:solidFill>
                <a:effectLst/>
                <a:latin typeface="Segoe UI Semibold" panose="020B0702040204020203" pitchFamily="34" charset="0"/>
                <a:ea typeface="Times New Roman" panose="02020603050405020304" pitchFamily="18" charset="0"/>
                <a:cs typeface="Segoe UI Semibold" panose="020B0702040204020203" pitchFamily="34" charset="0"/>
                <a:hlinkClick r:id="rId2"/>
              </a:rPr>
              <a:t>language</a:t>
            </a:r>
            <a:r>
              <a:rPr lang="en-US" sz="2800" dirty="0">
                <a:effectLst/>
                <a:latin typeface="Segoe UI Semibold" panose="020B0702040204020203" pitchFamily="34" charset="0"/>
                <a:ea typeface="Times New Roman" panose="02020603050405020304" pitchFamily="18" charset="0"/>
                <a:cs typeface="Segoe UI Semibold" panose="020B0702040204020203" pitchFamily="34" charset="0"/>
              </a:rPr>
              <a:t>. Nonverbal </a:t>
            </a:r>
            <a:r>
              <a:rPr lang="en-US" sz="2800" u="sng" dirty="0">
                <a:solidFill>
                  <a:srgbClr val="000000"/>
                </a:solidFill>
                <a:effectLst/>
                <a:latin typeface="Segoe UI Semibold" panose="020B0702040204020203" pitchFamily="34" charset="0"/>
                <a:ea typeface="Times New Roman" panose="02020603050405020304" pitchFamily="18" charset="0"/>
                <a:cs typeface="Segoe UI Semibold" panose="020B0702040204020203" pitchFamily="34" charset="0"/>
                <a:hlinkClick r:id="rId3"/>
              </a:rPr>
              <a:t>communication</a:t>
            </a:r>
            <a:r>
              <a:rPr lang="en-US" sz="2800" dirty="0">
                <a:effectLst/>
                <a:latin typeface="Segoe UI Semibold" panose="020B0702040204020203" pitchFamily="34" charset="0"/>
                <a:ea typeface="Times New Roman" panose="02020603050405020304" pitchFamily="18" charset="0"/>
                <a:cs typeface="Segoe UI Semibold" panose="020B0702040204020203" pitchFamily="34" charset="0"/>
              </a:rPr>
              <a:t> can occur in a variety of ways, including through facial expressions, gestures, and body posture or position.</a:t>
            </a:r>
            <a:endParaRPr lang="en-IN" sz="2800" dirty="0">
              <a:effectLst/>
              <a:latin typeface="Segoe UI Semibold" panose="020B0702040204020203" pitchFamily="34" charset="0"/>
              <a:ea typeface="Times New Roman" panose="02020603050405020304" pitchFamily="18" charset="0"/>
              <a:cs typeface="Segoe UI Semibold" panose="020B0702040204020203" pitchFamily="34" charset="0"/>
            </a:endParaRPr>
          </a:p>
          <a:p>
            <a:pPr marL="0" indent="0">
              <a:buNone/>
            </a:pPr>
            <a:endParaRPr lang="en-GB" dirty="0"/>
          </a:p>
        </p:txBody>
      </p:sp>
    </p:spTree>
    <p:extLst>
      <p:ext uri="{BB962C8B-B14F-4D97-AF65-F5344CB8AC3E}">
        <p14:creationId xmlns:p14="http://schemas.microsoft.com/office/powerpoint/2010/main" val="4127643184"/>
      </p:ext>
    </p:extLst>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71CD7-006C-E34A-8815-13BA4EDEAB78}"/>
              </a:ext>
            </a:extLst>
          </p:cNvPr>
          <p:cNvSpPr>
            <a:spLocks noGrp="1"/>
          </p:cNvSpPr>
          <p:nvPr>
            <p:ph type="title"/>
          </p:nvPr>
        </p:nvSpPr>
        <p:spPr/>
        <p:txBody>
          <a:bodyPr/>
          <a:lstStyle/>
          <a:p>
            <a:r>
              <a:rPr lang="en-GB" dirty="0"/>
              <a:t>Types of Non-verbal communication</a:t>
            </a:r>
          </a:p>
        </p:txBody>
      </p:sp>
      <p:sp>
        <p:nvSpPr>
          <p:cNvPr id="3" name="Content Placeholder 2">
            <a:extLst>
              <a:ext uri="{FF2B5EF4-FFF2-40B4-BE49-F238E27FC236}">
                <a16:creationId xmlns:a16="http://schemas.microsoft.com/office/drawing/2014/main" id="{EFBB5CAE-22D8-D79F-3CF4-F1076C637C48}"/>
              </a:ext>
            </a:extLst>
          </p:cNvPr>
          <p:cNvSpPr>
            <a:spLocks noGrp="1"/>
          </p:cNvSpPr>
          <p:nvPr>
            <p:ph idx="1"/>
          </p:nvPr>
        </p:nvSpPr>
        <p:spPr/>
        <p:txBody>
          <a:bodyPr/>
          <a:lstStyle/>
          <a:p>
            <a:pPr>
              <a:buAutoNum type="arabicPeriod"/>
            </a:pPr>
            <a:r>
              <a:rPr lang="en-GB" dirty="0">
                <a:solidFill>
                  <a:schemeClr val="tx1"/>
                </a:solidFill>
                <a:latin typeface="Segoe UI Semibold" panose="020B0702040204020203" pitchFamily="34" charset="0"/>
                <a:cs typeface="Segoe UI Semibold" panose="020B0702040204020203" pitchFamily="34" charset="0"/>
              </a:rPr>
              <a:t>Facial expressions</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Gestures</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Paralinguistics</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Body language </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Proxemics</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Haptics</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Appearance </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Artifacts (objects and images)</a:t>
            </a:r>
          </a:p>
        </p:txBody>
      </p:sp>
    </p:spTree>
    <p:extLst>
      <p:ext uri="{BB962C8B-B14F-4D97-AF65-F5344CB8AC3E}">
        <p14:creationId xmlns:p14="http://schemas.microsoft.com/office/powerpoint/2010/main" val="727665503"/>
      </p:ext>
    </p:extLst>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C3F06-2637-A8C0-64BD-E8236EFD51C6}"/>
              </a:ext>
            </a:extLst>
          </p:cNvPr>
          <p:cNvSpPr>
            <a:spLocks noGrp="1"/>
          </p:cNvSpPr>
          <p:nvPr>
            <p:ph type="title"/>
          </p:nvPr>
        </p:nvSpPr>
        <p:spPr/>
        <p:txBody>
          <a:bodyPr/>
          <a:lstStyle/>
          <a:p>
            <a:r>
              <a:rPr lang="en-GB" dirty="0"/>
              <a:t>Facial Expressions</a:t>
            </a:r>
          </a:p>
        </p:txBody>
      </p:sp>
      <p:pic>
        <p:nvPicPr>
          <p:cNvPr id="5" name="Content Placeholder 4">
            <a:extLst>
              <a:ext uri="{FF2B5EF4-FFF2-40B4-BE49-F238E27FC236}">
                <a16:creationId xmlns:a16="http://schemas.microsoft.com/office/drawing/2014/main" id="{5278A28A-8AFC-3A85-E1C2-5D60599C395C}"/>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004219" y="2461482"/>
            <a:ext cx="5943600" cy="3279648"/>
          </a:xfrm>
        </p:spPr>
      </p:pic>
    </p:spTree>
    <p:extLst>
      <p:ext uri="{BB962C8B-B14F-4D97-AF65-F5344CB8AC3E}">
        <p14:creationId xmlns:p14="http://schemas.microsoft.com/office/powerpoint/2010/main" val="3571676141"/>
      </p:ext>
    </p:extLst>
  </p:cSld>
  <p:clrMapOvr>
    <a:masterClrMapping/>
  </p:clrMapOvr>
  <mc:AlternateContent xmlns:mc="http://schemas.openxmlformats.org/markup-compatibility/2006">
    <mc:Choice xmlns:p14="http://schemas.microsoft.com/office/powerpoint/2010/main" Requires="p14">
      <p:transition spd="slow" p14:dur="2000" advClick="0" advTm="4000"/>
    </mc:Choice>
    <mc:Fallback>
      <p:transition spd="slow" advClick="0" advTm="4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95D19-36D0-223C-09F2-95CCE53E9E43}"/>
              </a:ext>
            </a:extLst>
          </p:cNvPr>
          <p:cNvSpPr>
            <a:spLocks noGrp="1"/>
          </p:cNvSpPr>
          <p:nvPr>
            <p:ph type="title"/>
          </p:nvPr>
        </p:nvSpPr>
        <p:spPr/>
        <p:txBody>
          <a:bodyPr/>
          <a:lstStyle/>
          <a:p>
            <a:r>
              <a:rPr lang="en-GB" dirty="0"/>
              <a:t>Proxemics </a:t>
            </a:r>
          </a:p>
        </p:txBody>
      </p:sp>
      <p:pic>
        <p:nvPicPr>
          <p:cNvPr id="11" name="Content Placeholder 10">
            <a:extLst>
              <a:ext uri="{FF2B5EF4-FFF2-40B4-BE49-F238E27FC236}">
                <a16:creationId xmlns:a16="http://schemas.microsoft.com/office/drawing/2014/main" id="{66F3186B-67BD-D162-2D27-83704DA1C832}"/>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525853" y="2160588"/>
            <a:ext cx="6900332" cy="3881437"/>
          </a:xfrm>
        </p:spPr>
      </p:pic>
    </p:spTree>
    <p:extLst>
      <p:ext uri="{BB962C8B-B14F-4D97-AF65-F5344CB8AC3E}">
        <p14:creationId xmlns:p14="http://schemas.microsoft.com/office/powerpoint/2010/main" val="2691325529"/>
      </p:ext>
    </p:extLst>
  </p:cSld>
  <p:clrMapOvr>
    <a:masterClrMapping/>
  </p:clrMapOvr>
  <mc:AlternateContent xmlns:mc="http://schemas.openxmlformats.org/markup-compatibility/2006">
    <mc:Choice xmlns:p14="http://schemas.microsoft.com/office/powerpoint/2010/main" Requires="p14">
      <p:transition spd="slow" p14:dur="2000" advTm="4000"/>
    </mc:Choice>
    <mc:Fallback>
      <p:transition spd="slow" advTm="4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38FD1-DF6F-905B-E058-0DDF6E8C54A4}"/>
              </a:ext>
            </a:extLst>
          </p:cNvPr>
          <p:cNvSpPr>
            <a:spLocks noGrp="1"/>
          </p:cNvSpPr>
          <p:nvPr>
            <p:ph type="title"/>
          </p:nvPr>
        </p:nvSpPr>
        <p:spPr/>
        <p:txBody>
          <a:bodyPr/>
          <a:lstStyle/>
          <a:p>
            <a:endParaRPr lang="en-GB" dirty="0"/>
          </a:p>
        </p:txBody>
      </p:sp>
      <p:pic>
        <p:nvPicPr>
          <p:cNvPr id="5" name="Content Placeholder 4">
            <a:extLst>
              <a:ext uri="{FF2B5EF4-FFF2-40B4-BE49-F238E27FC236}">
                <a16:creationId xmlns:a16="http://schemas.microsoft.com/office/drawing/2014/main" id="{527E66E6-D9FE-2CEC-E17F-2544015CE3B2}"/>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77334" y="609600"/>
            <a:ext cx="8596667" cy="5432425"/>
          </a:xfrm>
        </p:spPr>
      </p:pic>
    </p:spTree>
    <p:extLst>
      <p:ext uri="{BB962C8B-B14F-4D97-AF65-F5344CB8AC3E}">
        <p14:creationId xmlns:p14="http://schemas.microsoft.com/office/powerpoint/2010/main" val="2339640850"/>
      </p:ext>
    </p:extLst>
  </p:cSld>
  <p:clrMapOvr>
    <a:masterClrMapping/>
  </p:clrMapOvr>
  <mc:AlternateContent xmlns:mc="http://schemas.openxmlformats.org/markup-compatibility/2006">
    <mc:Choice xmlns:p14="http://schemas.microsoft.com/office/powerpoint/2010/main" Requires="p14">
      <p:transition spd="slow" p14:dur="2000" advTm="4000"/>
    </mc:Choice>
    <mc:Fallback>
      <p:transition spd="slow" advTm="4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F4ED1-7138-168A-68B3-33F467E4B39C}"/>
              </a:ext>
            </a:extLst>
          </p:cNvPr>
          <p:cNvSpPr>
            <a:spLocks noGrp="1"/>
          </p:cNvSpPr>
          <p:nvPr>
            <p:ph type="title"/>
          </p:nvPr>
        </p:nvSpPr>
        <p:spPr>
          <a:xfrm>
            <a:off x="677334" y="418263"/>
            <a:ext cx="8596668" cy="1320800"/>
          </a:xfrm>
        </p:spPr>
        <p:txBody>
          <a:bodyPr/>
          <a:lstStyle/>
          <a:p>
            <a:r>
              <a:rPr lang="en-GB" dirty="0"/>
              <a:t>Body Language</a:t>
            </a:r>
          </a:p>
        </p:txBody>
      </p:sp>
      <p:pic>
        <p:nvPicPr>
          <p:cNvPr id="5" name="Content Placeholder 4">
            <a:extLst>
              <a:ext uri="{FF2B5EF4-FFF2-40B4-BE49-F238E27FC236}">
                <a16:creationId xmlns:a16="http://schemas.microsoft.com/office/drawing/2014/main" id="{5872CD73-546F-6F6E-C688-C42E4901C276}"/>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77334" y="1877390"/>
            <a:ext cx="8596668" cy="4695687"/>
          </a:xfrm>
        </p:spPr>
      </p:pic>
    </p:spTree>
    <p:extLst>
      <p:ext uri="{BB962C8B-B14F-4D97-AF65-F5344CB8AC3E}">
        <p14:creationId xmlns:p14="http://schemas.microsoft.com/office/powerpoint/2010/main" val="1245118310"/>
      </p:ext>
    </p:extLst>
  </p:cSld>
  <p:clrMapOvr>
    <a:masterClrMapping/>
  </p:clrMapOvr>
  <mc:AlternateContent xmlns:mc="http://schemas.openxmlformats.org/markup-compatibility/2006">
    <mc:Choice xmlns:p14="http://schemas.microsoft.com/office/powerpoint/2010/main" Requires="p14">
      <p:transition spd="slow" p14:dur="2000" advTm="4000"/>
    </mc:Choice>
    <mc:Fallback>
      <p:transition spd="slow" advTm="4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4A5AC7-FEEE-1E8D-14CF-03C4E3DA3FAF}"/>
              </a:ext>
            </a:extLst>
          </p:cNvPr>
          <p:cNvSpPr>
            <a:spLocks noGrp="1"/>
          </p:cNvSpPr>
          <p:nvPr>
            <p:ph type="ctrTitle"/>
          </p:nvPr>
        </p:nvSpPr>
        <p:spPr/>
        <p:txBody>
          <a:bodyPr/>
          <a:lstStyle/>
          <a:p>
            <a:r>
              <a:rPr lang="en-GB" dirty="0"/>
              <a:t>PREPARED BY:</a:t>
            </a:r>
          </a:p>
        </p:txBody>
      </p:sp>
      <p:sp>
        <p:nvSpPr>
          <p:cNvPr id="5" name="Subtitle 4">
            <a:extLst>
              <a:ext uri="{FF2B5EF4-FFF2-40B4-BE49-F238E27FC236}">
                <a16:creationId xmlns:a16="http://schemas.microsoft.com/office/drawing/2014/main" id="{1D107D47-573D-30FC-1880-3E382FA41688}"/>
              </a:ext>
            </a:extLst>
          </p:cNvPr>
          <p:cNvSpPr>
            <a:spLocks noGrp="1"/>
          </p:cNvSpPr>
          <p:nvPr>
            <p:ph type="subTitle" idx="1"/>
          </p:nvPr>
        </p:nvSpPr>
        <p:spPr/>
        <p:txBody>
          <a:bodyPr>
            <a:normAutofit lnSpcReduction="10000"/>
          </a:bodyPr>
          <a:lstStyle/>
          <a:p>
            <a:r>
              <a:rPr lang="en-GB" dirty="0">
                <a:solidFill>
                  <a:schemeClr val="tx1"/>
                </a:solidFill>
                <a:latin typeface="Segoe UI Semibold" panose="020B0702040204020203" pitchFamily="34" charset="0"/>
                <a:cs typeface="Segoe UI Semibold" panose="020B0702040204020203" pitchFamily="34" charset="0"/>
              </a:rPr>
              <a:t>MOHAMMED ANAS UZ ZAMAN</a:t>
            </a:r>
          </a:p>
          <a:p>
            <a:r>
              <a:rPr lang="en-GB" dirty="0">
                <a:solidFill>
                  <a:schemeClr val="tx1"/>
                </a:solidFill>
                <a:latin typeface="Segoe UI Semibold" panose="020B0702040204020203" pitchFamily="34" charset="0"/>
                <a:cs typeface="Segoe UI Semibold" panose="020B0702040204020203" pitchFamily="34" charset="0"/>
              </a:rPr>
              <a:t>B. Com (GENERAL)</a:t>
            </a:r>
          </a:p>
          <a:p>
            <a:r>
              <a:rPr lang="en-GB" dirty="0">
                <a:solidFill>
                  <a:schemeClr val="tx1"/>
                </a:solidFill>
                <a:latin typeface="Segoe UI Semibold" panose="020B0702040204020203" pitchFamily="34" charset="0"/>
                <a:cs typeface="Segoe UI Semibold" panose="020B0702040204020203" pitchFamily="34" charset="0"/>
              </a:rPr>
              <a:t>2</a:t>
            </a:r>
            <a:r>
              <a:rPr lang="en-GB" baseline="30000" dirty="0">
                <a:solidFill>
                  <a:schemeClr val="tx1"/>
                </a:solidFill>
                <a:latin typeface="Segoe UI Semibold" panose="020B0702040204020203" pitchFamily="34" charset="0"/>
                <a:cs typeface="Segoe UI Semibold" panose="020B0702040204020203" pitchFamily="34" charset="0"/>
              </a:rPr>
              <a:t>nd</a:t>
            </a:r>
            <a:r>
              <a:rPr lang="en-GB" dirty="0">
                <a:solidFill>
                  <a:schemeClr val="tx1"/>
                </a:solidFill>
                <a:latin typeface="Segoe UI Semibold" panose="020B0702040204020203" pitchFamily="34" charset="0"/>
                <a:cs typeface="Segoe UI Semibold" panose="020B0702040204020203" pitchFamily="34" charset="0"/>
              </a:rPr>
              <a:t> Year</a:t>
            </a:r>
          </a:p>
        </p:txBody>
      </p:sp>
    </p:spTree>
    <p:extLst>
      <p:ext uri="{BB962C8B-B14F-4D97-AF65-F5344CB8AC3E}">
        <p14:creationId xmlns:p14="http://schemas.microsoft.com/office/powerpoint/2010/main" val="531666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5B147-59E5-7D65-7851-1BC845950530}"/>
              </a:ext>
            </a:extLst>
          </p:cNvPr>
          <p:cNvSpPr>
            <a:spLocks noGrp="1"/>
          </p:cNvSpPr>
          <p:nvPr>
            <p:ph type="title"/>
          </p:nvPr>
        </p:nvSpPr>
        <p:spPr/>
        <p:txBody>
          <a:bodyPr/>
          <a:lstStyle/>
          <a:p>
            <a:r>
              <a:rPr lang="en-GB" dirty="0"/>
              <a:t>LISTENING</a:t>
            </a:r>
          </a:p>
        </p:txBody>
      </p:sp>
      <p:sp>
        <p:nvSpPr>
          <p:cNvPr id="3" name="Content Placeholder 2">
            <a:extLst>
              <a:ext uri="{FF2B5EF4-FFF2-40B4-BE49-F238E27FC236}">
                <a16:creationId xmlns:a16="http://schemas.microsoft.com/office/drawing/2014/main" id="{E7906CEB-CD6F-AD23-FC84-56DCF3C75D21}"/>
              </a:ext>
            </a:extLst>
          </p:cNvPr>
          <p:cNvSpPr>
            <a:spLocks noGrp="1"/>
          </p:cNvSpPr>
          <p:nvPr>
            <p:ph idx="1"/>
          </p:nvPr>
        </p:nvSpPr>
        <p:spPr/>
        <p:txBody>
          <a:bodyPr>
            <a:normAutofit lnSpcReduction="10000"/>
          </a:bodyPr>
          <a:lstStyle/>
          <a:p>
            <a:pPr marL="0" indent="0">
              <a:buNone/>
            </a:pPr>
            <a:r>
              <a:rPr lang="en-US" sz="18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Listening is an active process by which we make sense of, assess, and respond to what we hear. The listening process involves five stages: receiving, understanding, evaluating, remembering, and responding</a:t>
            </a:r>
            <a:endParaRPr lang="en-IN" sz="18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endParaRPr>
          </a:p>
          <a:p>
            <a:pPr marL="0" indent="0">
              <a:buNone/>
            </a:pPr>
            <a:r>
              <a:rPr lang="en-GB" dirty="0">
                <a:solidFill>
                  <a:schemeClr val="tx1"/>
                </a:solidFill>
                <a:latin typeface="Segoe UI Semibold" panose="020B0702040204020203" pitchFamily="34" charset="0"/>
                <a:cs typeface="Segoe UI Semibold" panose="020B0702040204020203" pitchFamily="34" charset="0"/>
              </a:rPr>
              <a:t>The 7 types of listening skills are:</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Informational listening</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Discriminative learning</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Biased listening </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Sympathetic listening</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Comprehensive listening</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Therapeutic listening </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Critical listening</a:t>
            </a:r>
          </a:p>
        </p:txBody>
      </p:sp>
    </p:spTree>
    <p:extLst>
      <p:ext uri="{BB962C8B-B14F-4D97-AF65-F5344CB8AC3E}">
        <p14:creationId xmlns:p14="http://schemas.microsoft.com/office/powerpoint/2010/main" val="1909097917"/>
      </p:ext>
    </p:extLst>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6B32C-F218-45A6-99F7-8761DADD428D}"/>
              </a:ext>
            </a:extLst>
          </p:cNvPr>
          <p:cNvSpPr>
            <a:spLocks noGrp="1"/>
          </p:cNvSpPr>
          <p:nvPr>
            <p:ph type="title"/>
          </p:nvPr>
        </p:nvSpPr>
        <p:spPr/>
        <p:txBody>
          <a:bodyPr/>
          <a:lstStyle/>
          <a:p>
            <a:r>
              <a:rPr lang="en-GB" dirty="0"/>
              <a:t>Barriers to Listening</a:t>
            </a:r>
          </a:p>
        </p:txBody>
      </p:sp>
      <p:sp>
        <p:nvSpPr>
          <p:cNvPr id="3" name="Content Placeholder 2">
            <a:extLst>
              <a:ext uri="{FF2B5EF4-FFF2-40B4-BE49-F238E27FC236}">
                <a16:creationId xmlns:a16="http://schemas.microsoft.com/office/drawing/2014/main" id="{573926BE-1ACF-7E36-13BA-C13B04B22811}"/>
              </a:ext>
            </a:extLst>
          </p:cNvPr>
          <p:cNvSpPr>
            <a:spLocks noGrp="1"/>
          </p:cNvSpPr>
          <p:nvPr>
            <p:ph idx="1"/>
          </p:nvPr>
        </p:nvSpPr>
        <p:spPr/>
        <p:txBody>
          <a:bodyPr/>
          <a:lstStyle/>
          <a:p>
            <a:pPr>
              <a:buAutoNum type="arabicPeriod"/>
            </a:pPr>
            <a:r>
              <a:rPr lang="en-GB" dirty="0">
                <a:latin typeface="Segoe UI Semibold" panose="020B0702040204020203" pitchFamily="34" charset="0"/>
                <a:cs typeface="Segoe UI Semibold" panose="020B0702040204020203" pitchFamily="34" charset="0"/>
              </a:rPr>
              <a:t>Physical and environmental barriers</a:t>
            </a:r>
          </a:p>
          <a:p>
            <a:pPr>
              <a:buAutoNum type="arabicPeriod"/>
            </a:pPr>
            <a:r>
              <a:rPr lang="en-GB" dirty="0">
                <a:latin typeface="Segoe UI Semibold" panose="020B0702040204020203" pitchFamily="34" charset="0"/>
                <a:cs typeface="Segoe UI Semibold" panose="020B0702040204020203" pitchFamily="34" charset="0"/>
              </a:rPr>
              <a:t>Cultural barriers</a:t>
            </a:r>
          </a:p>
          <a:p>
            <a:pPr>
              <a:buAutoNum type="arabicPeriod"/>
            </a:pPr>
            <a:r>
              <a:rPr lang="en-GB" dirty="0">
                <a:latin typeface="Segoe UI Semibold" panose="020B0702040204020203" pitchFamily="34" charset="0"/>
                <a:cs typeface="Segoe UI Semibold" panose="020B0702040204020203" pitchFamily="34" charset="0"/>
              </a:rPr>
              <a:t>Emotional and psychological barriers</a:t>
            </a:r>
          </a:p>
          <a:p>
            <a:pPr>
              <a:buAutoNum type="arabicPeriod"/>
            </a:pPr>
            <a:r>
              <a:rPr lang="en-GB" dirty="0">
                <a:latin typeface="Segoe UI Semibold" panose="020B0702040204020203" pitchFamily="34" charset="0"/>
                <a:cs typeface="Segoe UI Semibold" panose="020B0702040204020203" pitchFamily="34" charset="0"/>
              </a:rPr>
              <a:t>Physiological barriers</a:t>
            </a:r>
          </a:p>
          <a:p>
            <a:pPr>
              <a:buAutoNum type="arabicPeriod"/>
            </a:pPr>
            <a:r>
              <a:rPr lang="en-GB" dirty="0">
                <a:latin typeface="Segoe UI Semibold" panose="020B0702040204020203" pitchFamily="34" charset="0"/>
                <a:cs typeface="Segoe UI Semibold" panose="020B0702040204020203" pitchFamily="34" charset="0"/>
              </a:rPr>
              <a:t>Language barriers </a:t>
            </a:r>
          </a:p>
          <a:p>
            <a:pPr>
              <a:buAutoNum type="arabicPeriod"/>
            </a:pPr>
            <a:r>
              <a:rPr lang="en-GB" dirty="0">
                <a:latin typeface="Segoe UI Semibold" panose="020B0702040204020203" pitchFamily="34" charset="0"/>
                <a:cs typeface="Segoe UI Semibold" panose="020B0702040204020203" pitchFamily="34" charset="0"/>
              </a:rPr>
              <a:t>Making assumptions</a:t>
            </a:r>
          </a:p>
          <a:p>
            <a:pPr>
              <a:buAutoNum type="arabicPeriod"/>
            </a:pPr>
            <a:r>
              <a:rPr lang="en-GB" dirty="0">
                <a:latin typeface="Segoe UI Semibold" panose="020B0702040204020203" pitchFamily="34" charset="0"/>
                <a:cs typeface="Segoe UI Semibold" panose="020B0702040204020203" pitchFamily="34" charset="0"/>
              </a:rPr>
              <a:t>Too much information</a:t>
            </a:r>
          </a:p>
          <a:p>
            <a:pPr>
              <a:buAutoNum type="arabicPeriod"/>
            </a:pPr>
            <a:r>
              <a:rPr lang="en-GB" dirty="0">
                <a:latin typeface="Segoe UI Semibold" panose="020B0702040204020203" pitchFamily="34" charset="0"/>
                <a:cs typeface="Segoe UI Semibold" panose="020B0702040204020203" pitchFamily="34" charset="0"/>
              </a:rPr>
              <a:t>Tone of voice</a:t>
            </a:r>
          </a:p>
          <a:p>
            <a:pPr>
              <a:buAutoNum type="arabicPeriod"/>
            </a:pPr>
            <a:r>
              <a:rPr lang="en-GB" dirty="0">
                <a:latin typeface="Segoe UI Semibold" panose="020B0702040204020203" pitchFamily="34" charset="0"/>
                <a:cs typeface="Segoe UI Semibold" panose="020B0702040204020203" pitchFamily="34" charset="0"/>
              </a:rPr>
              <a:t>Speed of speech</a:t>
            </a:r>
          </a:p>
        </p:txBody>
      </p:sp>
    </p:spTree>
    <p:extLst>
      <p:ext uri="{BB962C8B-B14F-4D97-AF65-F5344CB8AC3E}">
        <p14:creationId xmlns:p14="http://schemas.microsoft.com/office/powerpoint/2010/main" val="1506857976"/>
      </p:ext>
    </p:extLst>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47A08-0673-7C86-C367-904D50ED2303}"/>
              </a:ext>
            </a:extLst>
          </p:cNvPr>
          <p:cNvSpPr>
            <a:spLocks noGrp="1"/>
          </p:cNvSpPr>
          <p:nvPr>
            <p:ph type="title"/>
          </p:nvPr>
        </p:nvSpPr>
        <p:spPr/>
        <p:txBody>
          <a:bodyPr/>
          <a:lstStyle/>
          <a:p>
            <a:r>
              <a:rPr lang="en-GB" dirty="0"/>
              <a:t>SPEAKING</a:t>
            </a:r>
          </a:p>
        </p:txBody>
      </p:sp>
      <p:sp>
        <p:nvSpPr>
          <p:cNvPr id="3" name="Content Placeholder 2">
            <a:extLst>
              <a:ext uri="{FF2B5EF4-FFF2-40B4-BE49-F238E27FC236}">
                <a16:creationId xmlns:a16="http://schemas.microsoft.com/office/drawing/2014/main" id="{12314D31-C84E-E555-BEA4-DDE98E8F0D9F}"/>
              </a:ext>
            </a:extLst>
          </p:cNvPr>
          <p:cNvSpPr>
            <a:spLocks noGrp="1"/>
          </p:cNvSpPr>
          <p:nvPr>
            <p:ph idx="1"/>
          </p:nvPr>
        </p:nvSpPr>
        <p:spPr/>
        <p:txBody>
          <a:bodyPr/>
          <a:lstStyle/>
          <a:p>
            <a:pPr marL="0" indent="0">
              <a:buNone/>
            </a:pPr>
            <a:r>
              <a:rPr lang="en-US" sz="1800" dirty="0">
                <a:solidFill>
                  <a:srgbClr val="333333"/>
                </a:solidFill>
                <a:effectLst/>
                <a:latin typeface="Segoe UI Semibold" panose="020B0702040204020203" pitchFamily="34" charset="0"/>
                <a:ea typeface="Times New Roman" panose="02020603050405020304" pitchFamily="18" charset="0"/>
                <a:cs typeface="Segoe UI Semibold" panose="020B0702040204020203" pitchFamily="34" charset="0"/>
              </a:rPr>
              <a:t>Speaking is an interactive process where information is shared, and if necessary, acted upon by the listener. So, it’s important to develop both </a:t>
            </a:r>
            <a:r>
              <a:rPr lang="en-US" sz="1800" b="1" dirty="0">
                <a:solidFill>
                  <a:srgbClr val="333333"/>
                </a:solidFill>
                <a:effectLst/>
                <a:latin typeface="Segoe UI Semibold" panose="020B0702040204020203" pitchFamily="34" charset="0"/>
                <a:ea typeface="Times New Roman" panose="02020603050405020304" pitchFamily="18" charset="0"/>
                <a:cs typeface="Segoe UI Semibold" panose="020B0702040204020203" pitchFamily="34" charset="0"/>
              </a:rPr>
              <a:t>speaking</a:t>
            </a:r>
            <a:r>
              <a:rPr lang="en-US" sz="1800" dirty="0">
                <a:solidFill>
                  <a:srgbClr val="333333"/>
                </a:solidFill>
                <a:effectLst/>
                <a:latin typeface="Segoe UI Semibold" panose="020B0702040204020203" pitchFamily="34" charset="0"/>
                <a:ea typeface="Times New Roman" panose="02020603050405020304" pitchFamily="18" charset="0"/>
                <a:cs typeface="Segoe UI Semibold" panose="020B0702040204020203" pitchFamily="34" charset="0"/>
              </a:rPr>
              <a:t> and </a:t>
            </a:r>
            <a:r>
              <a:rPr lang="en-US" sz="1800" b="1" dirty="0">
                <a:solidFill>
                  <a:srgbClr val="333333"/>
                </a:solidFill>
                <a:effectLst/>
                <a:latin typeface="Segoe UI Semibold" panose="020B0702040204020203" pitchFamily="34" charset="0"/>
                <a:ea typeface="Times New Roman" panose="02020603050405020304" pitchFamily="18" charset="0"/>
                <a:cs typeface="Segoe UI Semibold" panose="020B0702040204020203" pitchFamily="34" charset="0"/>
              </a:rPr>
              <a:t>listening</a:t>
            </a:r>
            <a:r>
              <a:rPr lang="en-US" sz="1800" dirty="0">
                <a:solidFill>
                  <a:srgbClr val="333333"/>
                </a:solidFill>
                <a:effectLst/>
                <a:latin typeface="Segoe UI Semibold" panose="020B0702040204020203" pitchFamily="34" charset="0"/>
                <a:ea typeface="Times New Roman" panose="02020603050405020304" pitchFamily="18" charset="0"/>
                <a:cs typeface="Segoe UI Semibold" panose="020B0702040204020203" pitchFamily="34" charset="0"/>
              </a:rPr>
              <a:t> skills in order to communicate effectively.</a:t>
            </a:r>
            <a:endParaRPr lang="en-IN" sz="1800" dirty="0">
              <a:effectLst/>
              <a:latin typeface="Segoe UI Semibold" panose="020B0702040204020203" pitchFamily="34" charset="0"/>
              <a:ea typeface="Times New Roman" panose="02020603050405020304" pitchFamily="18" charset="0"/>
              <a:cs typeface="Segoe UI Semibold" panose="020B0702040204020203" pitchFamily="34" charset="0"/>
            </a:endParaRPr>
          </a:p>
          <a:p>
            <a:pPr marL="0" indent="0">
              <a:buNone/>
            </a:pPr>
            <a:r>
              <a:rPr lang="en-GB" dirty="0">
                <a:latin typeface="Segoe UI Semibold" panose="020B0702040204020203" pitchFamily="34" charset="0"/>
                <a:cs typeface="Segoe UI Semibold" panose="020B0702040204020203" pitchFamily="34" charset="0"/>
              </a:rPr>
              <a:t>There are four elements of speaking skills, namely:</a:t>
            </a:r>
          </a:p>
          <a:p>
            <a:pPr>
              <a:buAutoNum type="arabicPeriod"/>
            </a:pPr>
            <a:r>
              <a:rPr lang="en-GB" dirty="0">
                <a:latin typeface="Segoe UI Semibold" panose="020B0702040204020203" pitchFamily="34" charset="0"/>
                <a:cs typeface="Segoe UI Semibold" panose="020B0702040204020203" pitchFamily="34" charset="0"/>
              </a:rPr>
              <a:t>Grammar</a:t>
            </a:r>
          </a:p>
          <a:p>
            <a:pPr>
              <a:buAutoNum type="arabicPeriod"/>
            </a:pPr>
            <a:r>
              <a:rPr lang="en-GB" dirty="0">
                <a:latin typeface="Segoe UI Semibold" panose="020B0702040204020203" pitchFamily="34" charset="0"/>
                <a:cs typeface="Segoe UI Semibold" panose="020B0702040204020203" pitchFamily="34" charset="0"/>
              </a:rPr>
              <a:t>Pronunciation</a:t>
            </a:r>
          </a:p>
          <a:p>
            <a:pPr>
              <a:buAutoNum type="arabicPeriod"/>
            </a:pPr>
            <a:r>
              <a:rPr lang="en-GB" dirty="0">
                <a:latin typeface="Segoe UI Semibold" panose="020B0702040204020203" pitchFamily="34" charset="0"/>
                <a:cs typeface="Segoe UI Semibold" panose="020B0702040204020203" pitchFamily="34" charset="0"/>
              </a:rPr>
              <a:t>Vocabulary </a:t>
            </a:r>
          </a:p>
          <a:p>
            <a:pPr>
              <a:buAutoNum type="arabicPeriod"/>
            </a:pPr>
            <a:r>
              <a:rPr lang="en-GB" dirty="0">
                <a:latin typeface="Segoe UI Semibold" panose="020B0702040204020203" pitchFamily="34" charset="0"/>
                <a:cs typeface="Segoe UI Semibold" panose="020B0702040204020203" pitchFamily="34" charset="0"/>
              </a:rPr>
              <a:t>Fluency</a:t>
            </a:r>
          </a:p>
          <a:p>
            <a:pPr marL="0" indent="0">
              <a:buNone/>
            </a:pPr>
            <a:endParaRPr lang="en-GB" dirty="0"/>
          </a:p>
        </p:txBody>
      </p:sp>
    </p:spTree>
    <p:extLst>
      <p:ext uri="{BB962C8B-B14F-4D97-AF65-F5344CB8AC3E}">
        <p14:creationId xmlns:p14="http://schemas.microsoft.com/office/powerpoint/2010/main" val="2029540592"/>
      </p:ext>
    </p:extLst>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97503-4FBA-2272-AE43-4C3D41689A19}"/>
              </a:ext>
            </a:extLst>
          </p:cNvPr>
          <p:cNvSpPr>
            <a:spLocks noGrp="1"/>
          </p:cNvSpPr>
          <p:nvPr>
            <p:ph type="title"/>
          </p:nvPr>
        </p:nvSpPr>
        <p:spPr/>
        <p:txBody>
          <a:bodyPr/>
          <a:lstStyle/>
          <a:p>
            <a:r>
              <a:rPr lang="en-GB" dirty="0"/>
              <a:t>READING</a:t>
            </a:r>
          </a:p>
        </p:txBody>
      </p:sp>
      <p:sp>
        <p:nvSpPr>
          <p:cNvPr id="3" name="Content Placeholder 2">
            <a:extLst>
              <a:ext uri="{FF2B5EF4-FFF2-40B4-BE49-F238E27FC236}">
                <a16:creationId xmlns:a16="http://schemas.microsoft.com/office/drawing/2014/main" id="{E0D1357C-CA38-C4FC-F1EF-514FBF4EBF7D}"/>
              </a:ext>
            </a:extLst>
          </p:cNvPr>
          <p:cNvSpPr>
            <a:spLocks noGrp="1"/>
          </p:cNvSpPr>
          <p:nvPr>
            <p:ph idx="1"/>
          </p:nvPr>
        </p:nvSpPr>
        <p:spPr/>
        <p:txBody>
          <a:bodyPr/>
          <a:lstStyle/>
          <a:p>
            <a:pPr marL="0" indent="0">
              <a:buNone/>
            </a:pPr>
            <a:r>
              <a:rPr lang="en-US" sz="1800" b="1"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Reading skill</a:t>
            </a:r>
            <a:r>
              <a:rPr lang="en-US" sz="18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 is the ability to derive meaning from a written text. This means that a person with this skill can make sense of the written information.</a:t>
            </a:r>
            <a:endParaRPr lang="en-IN" sz="1800"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endParaRPr>
          </a:p>
          <a:p>
            <a:pPr marL="0" indent="0">
              <a:buNone/>
            </a:pPr>
            <a:r>
              <a:rPr lang="en-IN" sz="18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rPr>
              <a:t> </a:t>
            </a:r>
            <a:r>
              <a:rPr lang="en-US" sz="1800" b="1" dirty="0">
                <a:solidFill>
                  <a:schemeClr val="tx1"/>
                </a:solidFill>
                <a:effectLst/>
                <a:latin typeface="Segoe UI Semibold" panose="020B0702040204020203" pitchFamily="34" charset="0"/>
                <a:ea typeface="Times New Roman" panose="02020603050405020304" pitchFamily="18" charset="0"/>
                <a:cs typeface="Segoe UI Semibold" panose="020B0702040204020203" pitchFamily="34" charset="0"/>
              </a:rPr>
              <a:t>There are four types of reading skills.</a:t>
            </a:r>
            <a:endParaRPr lang="en-IN" sz="18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endParaRP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Skimming</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Scanning</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Intensive</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Extensive </a:t>
            </a:r>
          </a:p>
        </p:txBody>
      </p:sp>
    </p:spTree>
    <p:extLst>
      <p:ext uri="{BB962C8B-B14F-4D97-AF65-F5344CB8AC3E}">
        <p14:creationId xmlns:p14="http://schemas.microsoft.com/office/powerpoint/2010/main" val="2334594220"/>
      </p:ext>
    </p:extLst>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B48F2-D342-8DEE-3650-3044CA3218F8}"/>
              </a:ext>
            </a:extLst>
          </p:cNvPr>
          <p:cNvSpPr>
            <a:spLocks noGrp="1"/>
          </p:cNvSpPr>
          <p:nvPr>
            <p:ph type="title"/>
          </p:nvPr>
        </p:nvSpPr>
        <p:spPr/>
        <p:txBody>
          <a:bodyPr/>
          <a:lstStyle/>
          <a:p>
            <a:r>
              <a:rPr lang="en-GB" dirty="0"/>
              <a:t>WRITING</a:t>
            </a:r>
          </a:p>
        </p:txBody>
      </p:sp>
      <p:sp>
        <p:nvSpPr>
          <p:cNvPr id="3" name="Content Placeholder 2">
            <a:extLst>
              <a:ext uri="{FF2B5EF4-FFF2-40B4-BE49-F238E27FC236}">
                <a16:creationId xmlns:a16="http://schemas.microsoft.com/office/drawing/2014/main" id="{820DCFE2-8717-31B0-C293-989700200F45}"/>
              </a:ext>
            </a:extLst>
          </p:cNvPr>
          <p:cNvSpPr>
            <a:spLocks noGrp="1"/>
          </p:cNvSpPr>
          <p:nvPr>
            <p:ph idx="1"/>
          </p:nvPr>
        </p:nvSpPr>
        <p:spPr/>
        <p:txBody>
          <a:bodyPr/>
          <a:lstStyle/>
          <a:p>
            <a:pPr marL="0" indent="0">
              <a:buNone/>
            </a:pPr>
            <a:r>
              <a:rPr lang="en-US" sz="18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rPr>
              <a:t>Writing skills are the skills you use to write effectively and succinctly. Writing skills don’t just include the physical act of writing. Skills like research, planning and outlining, editing, revising, spelling and grammar, and organization are critical components of the writing process.</a:t>
            </a:r>
            <a:endParaRPr lang="en-IN" sz="1800"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endParaRPr>
          </a:p>
          <a:p>
            <a:pPr marL="0" indent="0">
              <a:buNone/>
            </a:pPr>
            <a:r>
              <a:rPr lang="en-GB" dirty="0">
                <a:solidFill>
                  <a:schemeClr val="tx1"/>
                </a:solidFill>
                <a:latin typeface="Segoe UI Semibold" panose="020B0702040204020203" pitchFamily="34" charset="0"/>
                <a:cs typeface="Segoe UI Semibold" panose="020B0702040204020203" pitchFamily="34" charset="0"/>
              </a:rPr>
              <a:t>Types of written communication</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Formal communication</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Informal communication</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Academic writing</a:t>
            </a:r>
          </a:p>
          <a:p>
            <a:pPr>
              <a:buAutoNum type="arabicPeriod"/>
            </a:pPr>
            <a:r>
              <a:rPr lang="en-GB" dirty="0">
                <a:solidFill>
                  <a:schemeClr val="tx1"/>
                </a:solidFill>
                <a:latin typeface="Segoe UI Semibold" panose="020B0702040204020203" pitchFamily="34" charset="0"/>
                <a:cs typeface="Segoe UI Semibold" panose="020B0702040204020203" pitchFamily="34" charset="0"/>
              </a:rPr>
              <a:t>Creative writing</a:t>
            </a:r>
          </a:p>
        </p:txBody>
      </p:sp>
    </p:spTree>
    <p:extLst>
      <p:ext uri="{BB962C8B-B14F-4D97-AF65-F5344CB8AC3E}">
        <p14:creationId xmlns:p14="http://schemas.microsoft.com/office/powerpoint/2010/main" val="966321321"/>
      </p:ext>
    </p:extLst>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8A1C9-D870-9EA8-02BC-5366F28B424C}"/>
              </a:ext>
            </a:extLst>
          </p:cNvPr>
          <p:cNvSpPr>
            <a:spLocks noGrp="1"/>
          </p:cNvSpPr>
          <p:nvPr>
            <p:ph type="title"/>
          </p:nvPr>
        </p:nvSpPr>
        <p:spPr/>
        <p:txBody>
          <a:bodyPr/>
          <a:lstStyle/>
          <a:p>
            <a:r>
              <a:rPr lang="en-GB" dirty="0"/>
              <a:t>DIGITAL LITERACY</a:t>
            </a:r>
          </a:p>
        </p:txBody>
      </p:sp>
      <p:sp>
        <p:nvSpPr>
          <p:cNvPr id="3" name="Content Placeholder 2">
            <a:extLst>
              <a:ext uri="{FF2B5EF4-FFF2-40B4-BE49-F238E27FC236}">
                <a16:creationId xmlns:a16="http://schemas.microsoft.com/office/drawing/2014/main" id="{3DA2FB04-7DFB-C763-DC57-4B97503FC462}"/>
              </a:ext>
            </a:extLst>
          </p:cNvPr>
          <p:cNvSpPr>
            <a:spLocks noGrp="1"/>
          </p:cNvSpPr>
          <p:nvPr>
            <p:ph idx="1"/>
          </p:nvPr>
        </p:nvSpPr>
        <p:spPr/>
        <p:txBody>
          <a:bodyPr/>
          <a:lstStyle/>
          <a:p>
            <a:pPr marL="0" indent="0">
              <a:buNone/>
            </a:pPr>
            <a:r>
              <a:rPr lang="en-US" b="1"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rPr>
              <a:t>Digital literacy</a:t>
            </a:r>
            <a:r>
              <a:rPr lang="en-US"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rPr>
              <a:t> is an individual's ability to find, evaluate, and communicate information using typing or digital media platforms. It is a combination of both technical and cognitive abilities in using information and communication technologies to create, evaluate, and share information.</a:t>
            </a:r>
          </a:p>
          <a:p>
            <a:pPr marL="0" indent="0">
              <a:buNone/>
            </a:pPr>
            <a:r>
              <a:rPr lang="en-US"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rPr>
              <a:t>Digital literacy skills continue to develop with the rapid advancements of </a:t>
            </a:r>
            <a:r>
              <a:rPr lang="en-US" u="sng"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hlinkClick r:id="rId2" tooltip="Artificial intelligence">
                  <a:extLst>
                    <a:ext uri="{A12FA001-AC4F-418D-AE19-62706E023703}">
                      <ahyp:hlinkClr xmlns:ahyp="http://schemas.microsoft.com/office/drawing/2018/hyperlinkcolor" val="tx"/>
                    </a:ext>
                  </a:extLst>
                </a:hlinkClick>
              </a:rPr>
              <a:t>artificial intelligence</a:t>
            </a:r>
            <a:r>
              <a:rPr lang="en-US"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rPr>
              <a:t> (AI) technologies in the 21st century. AI technologies are designed to simulate human intelligence through the use of complex systems such as machine learning algorithms, natural language processing, and robotics As the field advances and transforms aspects of everyday life such as education, workplaces, and public services, individuals must develop the skills to appropriately understand and use these tools.</a:t>
            </a:r>
            <a:endParaRPr lang="en-IN"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endParaRPr>
          </a:p>
          <a:p>
            <a:pPr marL="0" indent="0">
              <a:buNone/>
            </a:pPr>
            <a:endParaRPr lang="en-GB" dirty="0"/>
          </a:p>
        </p:txBody>
      </p:sp>
    </p:spTree>
    <p:extLst>
      <p:ext uri="{BB962C8B-B14F-4D97-AF65-F5344CB8AC3E}">
        <p14:creationId xmlns:p14="http://schemas.microsoft.com/office/powerpoint/2010/main" val="2070678932"/>
      </p:ext>
    </p:extLst>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D755FEE-690D-7864-43A5-187B5CBE94AE}"/>
              </a:ext>
            </a:extLst>
          </p:cNvPr>
          <p:cNvSpPr txBox="1"/>
          <p:nvPr/>
        </p:nvSpPr>
        <p:spPr>
          <a:xfrm>
            <a:off x="357809" y="371061"/>
            <a:ext cx="8574156" cy="5934445"/>
          </a:xfrm>
          <a:prstGeom prst="rect">
            <a:avLst/>
          </a:prstGeom>
          <a:noFill/>
        </p:spPr>
        <p:txBody>
          <a:bodyPr wrap="square" rtlCol="0">
            <a:spAutoFit/>
          </a:bodyPr>
          <a:lstStyle/>
          <a:p>
            <a:pPr>
              <a:lnSpc>
                <a:spcPct val="115000"/>
              </a:lnSpc>
              <a:spcBef>
                <a:spcPts val="600"/>
              </a:spcBef>
              <a:spcAft>
                <a:spcPts val="1200"/>
              </a:spcAft>
            </a:pPr>
            <a:r>
              <a:rPr lang="en-US" sz="1800" dirty="0">
                <a:effectLst/>
                <a:latin typeface="Segoe UI Semibold" panose="020B0702040204020203" pitchFamily="34" charset="0"/>
                <a:ea typeface="Times New Roman" panose="02020603050405020304" pitchFamily="18" charset="0"/>
                <a:cs typeface="Segoe UI Semibold" panose="020B0702040204020203" pitchFamily="34" charset="0"/>
              </a:rPr>
              <a:t>Common elements of these frameworks include:</a:t>
            </a:r>
            <a:endParaRPr lang="en-IN" sz="1800" dirty="0">
              <a:effectLst/>
              <a:latin typeface="Segoe UI Semibold" panose="020B0702040204020203" pitchFamily="34" charset="0"/>
              <a:ea typeface="Calibri" panose="020F0502020204030204" pitchFamily="34" charset="0"/>
              <a:cs typeface="Segoe UI Semibold" panose="020B0702040204020203" pitchFamily="34" charset="0"/>
            </a:endParaRPr>
          </a:p>
          <a:p>
            <a:pPr marL="342900" lvl="0" indent="-342900">
              <a:lnSpc>
                <a:spcPct val="115000"/>
              </a:lnSpc>
              <a:spcAft>
                <a:spcPts val="120"/>
              </a:spcAft>
              <a:buSzPts val="1000"/>
              <a:buFont typeface="Symbol" panose="05050102010706020507" pitchFamily="18" charset="2"/>
              <a:buChar char=""/>
              <a:tabLst>
                <a:tab pos="457200" algn="l"/>
              </a:tabLst>
            </a:pPr>
            <a:r>
              <a:rPr lang="en-US" sz="1800" b="1" dirty="0">
                <a:effectLst/>
                <a:latin typeface="Segoe UI Semibold" panose="020B0702040204020203" pitchFamily="34" charset="0"/>
                <a:ea typeface="Times New Roman" panose="02020603050405020304" pitchFamily="18" charset="0"/>
                <a:cs typeface="Segoe UI Semibold" panose="020B0702040204020203" pitchFamily="34" charset="0"/>
              </a:rPr>
              <a:t>Know and understand:</a:t>
            </a:r>
            <a:r>
              <a:rPr lang="en-US" sz="1800" dirty="0">
                <a:effectLst/>
                <a:latin typeface="Segoe UI Semibold" panose="020B0702040204020203" pitchFamily="34" charset="0"/>
                <a:ea typeface="Times New Roman" panose="02020603050405020304" pitchFamily="18" charset="0"/>
                <a:cs typeface="Segoe UI Semibold" panose="020B0702040204020203" pitchFamily="34" charset="0"/>
              </a:rPr>
              <a:t> know the basic functions of AI and how to use AI applications</a:t>
            </a:r>
            <a:endParaRPr lang="en-IN" sz="1800" dirty="0">
              <a:effectLst/>
              <a:latin typeface="Segoe UI Semibold" panose="020B0702040204020203" pitchFamily="34" charset="0"/>
              <a:ea typeface="Calibri" panose="020F0502020204030204" pitchFamily="34" charset="0"/>
              <a:cs typeface="Segoe UI Semibold" panose="020B0702040204020203" pitchFamily="34" charset="0"/>
            </a:endParaRPr>
          </a:p>
          <a:p>
            <a:pPr marL="342900" lvl="0" indent="-342900">
              <a:lnSpc>
                <a:spcPct val="115000"/>
              </a:lnSpc>
              <a:spcAft>
                <a:spcPts val="120"/>
              </a:spcAft>
              <a:buSzPts val="1000"/>
              <a:buFont typeface="Symbol" panose="05050102010706020507" pitchFamily="18" charset="2"/>
              <a:buChar char=""/>
              <a:tabLst>
                <a:tab pos="457200" algn="l"/>
              </a:tabLst>
            </a:pPr>
            <a:r>
              <a:rPr lang="en-US" sz="1800" b="1" dirty="0">
                <a:effectLst/>
                <a:latin typeface="Segoe UI Semibold" panose="020B0702040204020203" pitchFamily="34" charset="0"/>
                <a:ea typeface="Times New Roman" panose="02020603050405020304" pitchFamily="18" charset="0"/>
                <a:cs typeface="Segoe UI Semibold" panose="020B0702040204020203" pitchFamily="34" charset="0"/>
              </a:rPr>
              <a:t>Use and apply:</a:t>
            </a:r>
            <a:r>
              <a:rPr lang="en-US" sz="1800" dirty="0">
                <a:effectLst/>
                <a:latin typeface="Segoe UI Semibold" panose="020B0702040204020203" pitchFamily="34" charset="0"/>
                <a:ea typeface="Times New Roman" panose="02020603050405020304" pitchFamily="18" charset="0"/>
                <a:cs typeface="Segoe UI Semibold" panose="020B0702040204020203" pitchFamily="34" charset="0"/>
              </a:rPr>
              <a:t> applying AI knowledge, concepts and applications in different scenarios</a:t>
            </a:r>
            <a:endParaRPr lang="en-IN" sz="1800" dirty="0">
              <a:effectLst/>
              <a:latin typeface="Segoe UI Semibold" panose="020B0702040204020203" pitchFamily="34" charset="0"/>
              <a:ea typeface="Calibri" panose="020F0502020204030204" pitchFamily="34" charset="0"/>
              <a:cs typeface="Segoe UI Semibold" panose="020B0702040204020203" pitchFamily="34" charset="0"/>
            </a:endParaRPr>
          </a:p>
          <a:p>
            <a:pPr marL="342900" lvl="0" indent="-342900">
              <a:lnSpc>
                <a:spcPct val="115000"/>
              </a:lnSpc>
              <a:spcAft>
                <a:spcPts val="120"/>
              </a:spcAft>
              <a:buSzPts val="1000"/>
              <a:buFont typeface="Symbol" panose="05050102010706020507" pitchFamily="18" charset="2"/>
              <a:buChar char=""/>
              <a:tabLst>
                <a:tab pos="457200" algn="l"/>
              </a:tabLst>
            </a:pPr>
            <a:r>
              <a:rPr lang="en-US" sz="1800" b="1" dirty="0">
                <a:effectLst/>
                <a:latin typeface="Segoe UI Semibold" panose="020B0702040204020203" pitchFamily="34" charset="0"/>
                <a:ea typeface="Times New Roman" panose="02020603050405020304" pitchFamily="18" charset="0"/>
                <a:cs typeface="Segoe UI Semibold" panose="020B0702040204020203" pitchFamily="34" charset="0"/>
              </a:rPr>
              <a:t>Evaluate and create</a:t>
            </a:r>
            <a:r>
              <a:rPr lang="en-US" sz="1800" dirty="0">
                <a:effectLst/>
                <a:latin typeface="Segoe UI Semibold" panose="020B0702040204020203" pitchFamily="34" charset="0"/>
                <a:ea typeface="Times New Roman" panose="02020603050405020304" pitchFamily="18" charset="0"/>
                <a:cs typeface="Segoe UI Semibold" panose="020B0702040204020203" pitchFamily="34" charset="0"/>
              </a:rPr>
              <a:t>: higher-order thinking skills (e.g., evaluate, appraise, predict, design) </a:t>
            </a:r>
            <a:endParaRPr lang="en-IN" sz="1800" dirty="0">
              <a:effectLst/>
              <a:latin typeface="Segoe UI Semibold" panose="020B0702040204020203" pitchFamily="34" charset="0"/>
              <a:ea typeface="Calibri" panose="020F0502020204030204" pitchFamily="34" charset="0"/>
              <a:cs typeface="Segoe UI Semibold" panose="020B0702040204020203" pitchFamily="34" charset="0"/>
            </a:endParaRPr>
          </a:p>
          <a:p>
            <a:pPr marL="342900" lvl="0" indent="-342900">
              <a:lnSpc>
                <a:spcPct val="115000"/>
              </a:lnSpc>
              <a:spcAft>
                <a:spcPts val="120"/>
              </a:spcAft>
              <a:buSzPts val="1000"/>
              <a:buFont typeface="Symbol" panose="05050102010706020507" pitchFamily="18" charset="2"/>
              <a:buChar char=""/>
              <a:tabLst>
                <a:tab pos="457200" algn="l"/>
              </a:tabLst>
            </a:pPr>
            <a:r>
              <a:rPr lang="en-US" sz="1800" b="1" dirty="0">
                <a:effectLst/>
                <a:latin typeface="Segoe UI Semibold" panose="020B0702040204020203" pitchFamily="34" charset="0"/>
                <a:ea typeface="Times New Roman" panose="02020603050405020304" pitchFamily="18" charset="0"/>
                <a:cs typeface="Segoe UI Semibold" panose="020B0702040204020203" pitchFamily="34" charset="0"/>
              </a:rPr>
              <a:t>Ethical issues</a:t>
            </a:r>
            <a:r>
              <a:rPr lang="en-US" sz="1800" dirty="0">
                <a:effectLst/>
                <a:latin typeface="Segoe UI Semibold" panose="020B0702040204020203" pitchFamily="34" charset="0"/>
                <a:ea typeface="Times New Roman" panose="02020603050405020304" pitchFamily="18" charset="0"/>
                <a:cs typeface="Segoe UI Semibold" panose="020B0702040204020203" pitchFamily="34" charset="0"/>
              </a:rPr>
              <a:t>: considering fairness, accountability, transparency, and safety with AI</a:t>
            </a:r>
            <a:endParaRPr lang="en-IN" sz="1800" dirty="0">
              <a:effectLst/>
              <a:latin typeface="Segoe UI Semibold" panose="020B0702040204020203" pitchFamily="34" charset="0"/>
              <a:ea typeface="Calibri" panose="020F0502020204030204" pitchFamily="34" charset="0"/>
              <a:cs typeface="Segoe UI Semibold" panose="020B0702040204020203" pitchFamily="34" charset="0"/>
            </a:endParaRPr>
          </a:p>
          <a:p>
            <a:r>
              <a:rPr lang="en-US" sz="1800" dirty="0">
                <a:effectLst/>
                <a:latin typeface="Segoe UI Semibold" panose="020B0702040204020203" pitchFamily="34" charset="0"/>
                <a:ea typeface="Times New Roman" panose="02020603050405020304" pitchFamily="18" charset="0"/>
                <a:cs typeface="Segoe UI Semibold" panose="020B0702040204020203" pitchFamily="34" charset="0"/>
              </a:rPr>
              <a:t>Digital literacy is necessary for the correct use of various digital platforms.  Digital literacy can also prevent people from being taken advantage of online, as </a:t>
            </a:r>
            <a:r>
              <a:rPr lang="en-US" sz="1800" u="sng" dirty="0">
                <a:effectLst/>
                <a:latin typeface="Segoe UI Semibold" panose="020B0702040204020203" pitchFamily="34" charset="0"/>
                <a:ea typeface="Times New Roman" panose="02020603050405020304" pitchFamily="18" charset="0"/>
                <a:cs typeface="Segoe UI Semibold" panose="020B0702040204020203" pitchFamily="34" charset="0"/>
                <a:hlinkClick r:id="rId2" tooltip="Photo manipulation">
                  <a:extLst>
                    <a:ext uri="{A12FA001-AC4F-418D-AE19-62706E023703}">
                      <ahyp:hlinkClr xmlns:ahyp="http://schemas.microsoft.com/office/drawing/2018/hyperlinkcolor" val="tx"/>
                    </a:ext>
                  </a:extLst>
                </a:hlinkClick>
              </a:rPr>
              <a:t>photo manipulation</a:t>
            </a:r>
            <a:r>
              <a:rPr lang="en-US" sz="1800" dirty="0">
                <a:effectLst/>
                <a:latin typeface="Segoe UI Semibold" panose="020B0702040204020203" pitchFamily="34" charset="0"/>
                <a:ea typeface="Times New Roman" panose="02020603050405020304" pitchFamily="18" charset="0"/>
                <a:cs typeface="Segoe UI Semibold" panose="020B0702040204020203" pitchFamily="34" charset="0"/>
              </a:rPr>
              <a:t>, </a:t>
            </a:r>
            <a:r>
              <a:rPr lang="en-US" sz="1800" u="sng" dirty="0">
                <a:effectLst/>
                <a:latin typeface="Segoe UI Semibold" panose="020B0702040204020203" pitchFamily="34" charset="0"/>
                <a:ea typeface="Times New Roman" panose="02020603050405020304" pitchFamily="18" charset="0"/>
                <a:cs typeface="Segoe UI Semibold" panose="020B0702040204020203" pitchFamily="34" charset="0"/>
                <a:hlinkClick r:id="rId3" tooltip="E-mail fraud">
                  <a:extLst>
                    <a:ext uri="{A12FA001-AC4F-418D-AE19-62706E023703}">
                      <ahyp:hlinkClr xmlns:ahyp="http://schemas.microsoft.com/office/drawing/2018/hyperlinkcolor" val="tx"/>
                    </a:ext>
                  </a:extLst>
                </a:hlinkClick>
              </a:rPr>
              <a:t>E-mail frauds</a:t>
            </a:r>
            <a:r>
              <a:rPr lang="en-US" sz="1800" dirty="0">
                <a:effectLst/>
                <a:latin typeface="Segoe UI Semibold" panose="020B0702040204020203" pitchFamily="34" charset="0"/>
                <a:ea typeface="Times New Roman" panose="02020603050405020304" pitchFamily="18" charset="0"/>
                <a:cs typeface="Segoe UI Semibold" panose="020B0702040204020203" pitchFamily="34" charset="0"/>
              </a:rPr>
              <a:t> and </a:t>
            </a:r>
            <a:r>
              <a:rPr lang="en-US" sz="1800" u="sng" dirty="0">
                <a:effectLst/>
                <a:latin typeface="Segoe UI Semibold" panose="020B0702040204020203" pitchFamily="34" charset="0"/>
                <a:ea typeface="Times New Roman" panose="02020603050405020304" pitchFamily="18" charset="0"/>
                <a:cs typeface="Segoe UI Semibold" panose="020B0702040204020203" pitchFamily="34" charset="0"/>
                <a:hlinkClick r:id="rId4" tooltip="Phishing">
                  <a:extLst>
                    <a:ext uri="{A12FA001-AC4F-418D-AE19-62706E023703}">
                      <ahyp:hlinkClr xmlns:ahyp="http://schemas.microsoft.com/office/drawing/2018/hyperlinkcolor" val="tx"/>
                    </a:ext>
                  </a:extLst>
                </a:hlinkClick>
              </a:rPr>
              <a:t>phishing</a:t>
            </a:r>
            <a:r>
              <a:rPr lang="en-US" sz="1800" dirty="0">
                <a:effectLst/>
                <a:latin typeface="Segoe UI Semibold" panose="020B0702040204020203" pitchFamily="34" charset="0"/>
                <a:ea typeface="Times New Roman" panose="02020603050405020304" pitchFamily="18" charset="0"/>
                <a:cs typeface="Segoe UI Semibold" panose="020B0702040204020203" pitchFamily="34" charset="0"/>
              </a:rPr>
              <a:t> often can fool the digitally illiterate, costing victims money and making them vulnerable to </a:t>
            </a:r>
            <a:r>
              <a:rPr lang="en-US" sz="1800" u="sng" dirty="0">
                <a:effectLst/>
                <a:latin typeface="Segoe UI Semibold" panose="020B0702040204020203" pitchFamily="34" charset="0"/>
                <a:ea typeface="Times New Roman" panose="02020603050405020304" pitchFamily="18" charset="0"/>
                <a:cs typeface="Segoe UI Semibold" panose="020B0702040204020203" pitchFamily="34" charset="0"/>
                <a:hlinkClick r:id="rId5" tooltip="Identity theft">
                  <a:extLst>
                    <a:ext uri="{A12FA001-AC4F-418D-AE19-62706E023703}">
                      <ahyp:hlinkClr xmlns:ahyp="http://schemas.microsoft.com/office/drawing/2018/hyperlinkcolor" val="tx"/>
                    </a:ext>
                  </a:extLst>
                </a:hlinkClick>
              </a:rPr>
              <a:t>identity theft</a:t>
            </a:r>
            <a:r>
              <a:rPr lang="en-US" sz="1800" dirty="0">
                <a:effectLst/>
                <a:latin typeface="Segoe UI Semibold" panose="020B0702040204020203" pitchFamily="34" charset="0"/>
                <a:ea typeface="Times New Roman" panose="02020603050405020304" pitchFamily="18" charset="0"/>
                <a:cs typeface="Segoe UI Semibold" panose="020B0702040204020203" pitchFamily="34" charset="0"/>
              </a:rPr>
              <a:t>.</a:t>
            </a:r>
            <a:r>
              <a:rPr lang="en-US" sz="1800" u="sng" baseline="30000" dirty="0">
                <a:effectLst/>
                <a:latin typeface="Segoe UI Semibold" panose="020B0702040204020203" pitchFamily="34" charset="0"/>
                <a:ea typeface="Times New Roman" panose="02020603050405020304" pitchFamily="18" charset="0"/>
                <a:cs typeface="Segoe UI Semibold" panose="020B0702040204020203" pitchFamily="34" charset="0"/>
                <a:hlinkClick r:id="rId6">
                  <a:extLst>
                    <a:ext uri="{A12FA001-AC4F-418D-AE19-62706E023703}">
                      <ahyp:hlinkClr xmlns:ahyp="http://schemas.microsoft.com/office/drawing/2018/hyperlinkcolor" val="tx"/>
                    </a:ext>
                  </a:extLst>
                </a:hlinkClick>
              </a:rPr>
              <a:t>[30]</a:t>
            </a:r>
            <a:r>
              <a:rPr lang="en-US" sz="1800" dirty="0">
                <a:effectLst/>
                <a:latin typeface="Segoe UI Semibold" panose="020B0702040204020203" pitchFamily="34" charset="0"/>
                <a:ea typeface="Times New Roman" panose="02020603050405020304" pitchFamily="18" charset="0"/>
                <a:cs typeface="Segoe UI Semibold" panose="020B0702040204020203" pitchFamily="34" charset="0"/>
              </a:rPr>
              <a:t> However, those using technology and the internet to commit these manipulations and fraudulent acts possess the digital literacy abilities to fool victims by understanding the technical trends and consistencies; it becomes important to be digitally literate to always think one step ahead when utilizing the digital world.</a:t>
            </a:r>
            <a:endParaRPr lang="en-IN" sz="1800" dirty="0">
              <a:effectLst/>
              <a:latin typeface="Segoe UI Semibold" panose="020B0702040204020203" pitchFamily="34" charset="0"/>
              <a:ea typeface="Times New Roman" panose="02020603050405020304" pitchFamily="18" charset="0"/>
              <a:cs typeface="Segoe UI Semibold" panose="020B0702040204020203" pitchFamily="34" charset="0"/>
            </a:endParaRPr>
          </a:p>
          <a:p>
            <a:endParaRPr lang="en-GB" dirty="0"/>
          </a:p>
        </p:txBody>
      </p:sp>
    </p:spTree>
    <p:extLst>
      <p:ext uri="{BB962C8B-B14F-4D97-AF65-F5344CB8AC3E}">
        <p14:creationId xmlns:p14="http://schemas.microsoft.com/office/powerpoint/2010/main" val="3453021516"/>
      </p:ext>
    </p:extLst>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D2AEB5E-B8E6-59F7-B302-89674D624896}"/>
              </a:ext>
            </a:extLst>
          </p:cNvPr>
          <p:cNvSpPr txBox="1"/>
          <p:nvPr/>
        </p:nvSpPr>
        <p:spPr>
          <a:xfrm>
            <a:off x="477078" y="331304"/>
            <a:ext cx="8454887" cy="4761303"/>
          </a:xfrm>
          <a:prstGeom prst="rect">
            <a:avLst/>
          </a:prstGeom>
          <a:noFill/>
        </p:spPr>
        <p:txBody>
          <a:bodyPr wrap="square" rtlCol="0">
            <a:spAutoFit/>
          </a:bodyPr>
          <a:lstStyle/>
          <a:p>
            <a:r>
              <a:rPr lang="en-US" sz="1800" dirty="0">
                <a:effectLst/>
                <a:latin typeface="Segoe UI Semibold" panose="020B0702040204020203" pitchFamily="34" charset="0"/>
                <a:ea typeface="Calibri" panose="020F0502020204030204" pitchFamily="34" charset="0"/>
                <a:cs typeface="Segoe UI Semibold" panose="020B0702040204020203" pitchFamily="34" charset="0"/>
              </a:rPr>
              <a:t>Websites like </a:t>
            </a:r>
            <a:r>
              <a:rPr lang="en-US" sz="1800" u="sng" dirty="0">
                <a:effectLst/>
                <a:latin typeface="Segoe UI Semibold" panose="020B0702040204020203" pitchFamily="34" charset="0"/>
                <a:ea typeface="Calibri" panose="020F0502020204030204" pitchFamily="34" charset="0"/>
                <a:cs typeface="Segoe UI Semibold" panose="020B0702040204020203" pitchFamily="34" charset="0"/>
                <a:hlinkClick r:id="rId2" tooltip="Facebook">
                  <a:extLst>
                    <a:ext uri="{A12FA001-AC4F-418D-AE19-62706E023703}">
                      <ahyp:hlinkClr xmlns:ahyp="http://schemas.microsoft.com/office/drawing/2018/hyperlinkcolor" val="tx"/>
                    </a:ext>
                  </a:extLst>
                </a:hlinkClick>
              </a:rPr>
              <a:t>Facebook</a:t>
            </a:r>
            <a:r>
              <a:rPr lang="en-US" sz="1800" dirty="0">
                <a:effectLst/>
                <a:latin typeface="Segoe UI Semibold" panose="020B0702040204020203" pitchFamily="34" charset="0"/>
                <a:ea typeface="Calibri" panose="020F0502020204030204" pitchFamily="34" charset="0"/>
                <a:cs typeface="Segoe UI Semibold" panose="020B0702040204020203" pitchFamily="34" charset="0"/>
              </a:rPr>
              <a:t> and </a:t>
            </a:r>
            <a:r>
              <a:rPr lang="en-US" sz="1800" u="sng" dirty="0">
                <a:effectLst/>
                <a:latin typeface="Segoe UI Semibold" panose="020B0702040204020203" pitchFamily="34" charset="0"/>
                <a:ea typeface="Calibri" panose="020F0502020204030204" pitchFamily="34" charset="0"/>
                <a:cs typeface="Segoe UI Semibold" panose="020B0702040204020203" pitchFamily="34" charset="0"/>
                <a:hlinkClick r:id="rId3" tooltip="Twitter">
                  <a:extLst>
                    <a:ext uri="{A12FA001-AC4F-418D-AE19-62706E023703}">
                      <ahyp:hlinkClr xmlns:ahyp="http://schemas.microsoft.com/office/drawing/2018/hyperlinkcolor" val="tx"/>
                    </a:ext>
                  </a:extLst>
                </a:hlinkClick>
              </a:rPr>
              <a:t>Twitter</a:t>
            </a:r>
            <a:r>
              <a:rPr lang="en-US" sz="1800" dirty="0">
                <a:effectLst/>
                <a:latin typeface="Segoe UI Semibold" panose="020B0702040204020203" pitchFamily="34" charset="0"/>
                <a:ea typeface="Calibri" panose="020F0502020204030204" pitchFamily="34" charset="0"/>
                <a:cs typeface="Segoe UI Semibold" panose="020B0702040204020203" pitchFamily="34" charset="0"/>
              </a:rPr>
              <a:t>, (now X), as well as personal websites and </a:t>
            </a:r>
            <a:r>
              <a:rPr lang="en-US" sz="1800" u="sng" dirty="0">
                <a:effectLst/>
                <a:latin typeface="Segoe UI Semibold" panose="020B0702040204020203" pitchFamily="34" charset="0"/>
                <a:ea typeface="Calibri" panose="020F0502020204030204" pitchFamily="34" charset="0"/>
                <a:cs typeface="Segoe UI Semibold" panose="020B0702040204020203" pitchFamily="34" charset="0"/>
                <a:hlinkClick r:id="rId4" tooltip="Blogs">
                  <a:extLst>
                    <a:ext uri="{A12FA001-AC4F-418D-AE19-62706E023703}">
                      <ahyp:hlinkClr xmlns:ahyp="http://schemas.microsoft.com/office/drawing/2018/hyperlinkcolor" val="tx"/>
                    </a:ext>
                  </a:extLst>
                </a:hlinkClick>
              </a:rPr>
              <a:t>blogs</a:t>
            </a:r>
            <a:r>
              <a:rPr lang="en-US" sz="1800" dirty="0">
                <a:effectLst/>
                <a:latin typeface="Segoe UI Semibold" panose="020B0702040204020203" pitchFamily="34" charset="0"/>
                <a:ea typeface="Calibri" panose="020F0502020204030204" pitchFamily="34" charset="0"/>
                <a:cs typeface="Segoe UI Semibold" panose="020B0702040204020203" pitchFamily="34" charset="0"/>
              </a:rPr>
              <a:t>, have enabled a new type of journalism that is subjective, personal, and "represents a global conversation that is connected through its community of readers."</a:t>
            </a:r>
            <a:r>
              <a:rPr lang="en-US" sz="1800" u="sng" baseline="30000" dirty="0">
                <a:effectLst/>
                <a:latin typeface="Segoe UI Semibold" panose="020B0702040204020203" pitchFamily="34" charset="0"/>
                <a:ea typeface="Calibri" panose="020F0502020204030204" pitchFamily="34" charset="0"/>
                <a:cs typeface="Segoe UI Semibold" panose="020B0702040204020203" pitchFamily="34" charset="0"/>
                <a:hlinkClick r:id="rId5">
                  <a:extLst>
                    <a:ext uri="{A12FA001-AC4F-418D-AE19-62706E023703}">
                      <ahyp:hlinkClr xmlns:ahyp="http://schemas.microsoft.com/office/drawing/2018/hyperlinkcolor" val="tx"/>
                    </a:ext>
                  </a:extLst>
                </a:hlinkClick>
              </a:rPr>
              <a:t>[</a:t>
            </a:r>
            <a:endParaRPr lang="en-IN" sz="1800" dirty="0">
              <a:effectLst/>
              <a:latin typeface="Segoe UI Semibold" panose="020B0702040204020203" pitchFamily="34" charset="0"/>
              <a:ea typeface="Calibri" panose="020F0502020204030204" pitchFamily="34" charset="0"/>
              <a:cs typeface="Segoe UI Semibold" panose="020B0702040204020203" pitchFamily="34" charset="0"/>
            </a:endParaRPr>
          </a:p>
          <a:p>
            <a:endParaRPr lang="en-GB" dirty="0">
              <a:latin typeface="Segoe UI Semibold" panose="020B0702040204020203" pitchFamily="34" charset="0"/>
              <a:cs typeface="Segoe UI Semibold" panose="020B0702040204020203" pitchFamily="34" charset="0"/>
            </a:endParaRPr>
          </a:p>
          <a:p>
            <a:pPr>
              <a:lnSpc>
                <a:spcPct val="115000"/>
              </a:lnSpc>
              <a:spcBef>
                <a:spcPts val="1200"/>
              </a:spcBef>
              <a:spcAft>
                <a:spcPts val="300"/>
              </a:spcAft>
            </a:pPr>
            <a:r>
              <a:rPr lang="en-US" sz="1800" b="0" dirty="0">
                <a:effectLst/>
                <a:latin typeface="Segoe UI Semibold" panose="020B0702040204020203" pitchFamily="34" charset="0"/>
                <a:ea typeface="Times New Roman" panose="02020603050405020304" pitchFamily="18" charset="0"/>
                <a:cs typeface="Segoe UI Semibold" panose="020B0702040204020203" pitchFamily="34" charset="0"/>
              </a:rPr>
              <a:t>Applications of digital literacy</a:t>
            </a:r>
            <a:endParaRPr lang="en-IN" sz="1800" b="1" dirty="0">
              <a:effectLst/>
              <a:latin typeface="Segoe UI Semibold" panose="020B0702040204020203" pitchFamily="34" charset="0"/>
              <a:ea typeface="Times New Roman" panose="02020603050405020304" pitchFamily="18" charset="0"/>
              <a:cs typeface="Segoe UI Semibold" panose="020B0702040204020203" pitchFamily="34" charset="0"/>
            </a:endParaRPr>
          </a:p>
          <a:p>
            <a:pPr>
              <a:lnSpc>
                <a:spcPct val="115000"/>
              </a:lnSpc>
              <a:spcAft>
                <a:spcPts val="1000"/>
              </a:spcAft>
            </a:pPr>
            <a:r>
              <a:rPr lang="en-US" sz="1800" dirty="0">
                <a:effectLst/>
                <a:latin typeface="Segoe UI Semibold" panose="020B0702040204020203" pitchFamily="34" charset="0"/>
                <a:ea typeface="Calibri" panose="020F0502020204030204" pitchFamily="34" charset="0"/>
                <a:cs typeface="Segoe UI Semibold" panose="020B0702040204020203" pitchFamily="34" charset="0"/>
              </a:rPr>
              <a:t>Educators have also turned to social media platforms to communicate and share ideas with one another.</a:t>
            </a:r>
            <a:endParaRPr lang="en-IN" sz="1800" dirty="0">
              <a:effectLst/>
              <a:latin typeface="Segoe UI Semibold" panose="020B0702040204020203" pitchFamily="34" charset="0"/>
              <a:ea typeface="Calibri" panose="020F0502020204030204" pitchFamily="34" charset="0"/>
              <a:cs typeface="Segoe UI Semibold" panose="020B0702040204020203" pitchFamily="34" charset="0"/>
            </a:endParaRPr>
          </a:p>
          <a:p>
            <a:pPr>
              <a:spcBef>
                <a:spcPts val="360"/>
              </a:spcBef>
            </a:pPr>
            <a:r>
              <a:rPr lang="en-US" sz="1800" b="1" dirty="0">
                <a:effectLst/>
                <a:latin typeface="Segoe UI Semibold" panose="020B0702040204020203" pitchFamily="34" charset="0"/>
                <a:ea typeface="Times New Roman" panose="02020603050405020304" pitchFamily="18" charset="0"/>
                <a:cs typeface="Segoe UI Semibold" panose="020B0702040204020203" pitchFamily="34" charset="0"/>
              </a:rPr>
              <a:t>In the workforce</a:t>
            </a:r>
            <a:endParaRPr lang="en-IN" sz="1800" b="1" dirty="0">
              <a:effectLst/>
              <a:latin typeface="Segoe UI Semibold" panose="020B0702040204020203" pitchFamily="34" charset="0"/>
              <a:ea typeface="Times New Roman" panose="02020603050405020304" pitchFamily="18" charset="0"/>
              <a:cs typeface="Segoe UI Semibold" panose="020B0702040204020203" pitchFamily="34" charset="0"/>
            </a:endParaRPr>
          </a:p>
          <a:p>
            <a:pPr>
              <a:lnSpc>
                <a:spcPct val="115000"/>
              </a:lnSpc>
              <a:spcAft>
                <a:spcPts val="1000"/>
              </a:spcAft>
            </a:pPr>
            <a:r>
              <a:rPr lang="en-US" sz="1800" dirty="0">
                <a:effectLst/>
                <a:latin typeface="Segoe UI Semibold" panose="020B0702040204020203" pitchFamily="34" charset="0"/>
                <a:ea typeface="Calibri" panose="020F0502020204030204" pitchFamily="34" charset="0"/>
                <a:cs typeface="Segoe UI Semibold" panose="020B0702040204020203" pitchFamily="34" charset="0"/>
              </a:rPr>
              <a:t>In the modern world employees are expected to be digitally literate, having full digital competence. Those who are digitally literate are more likely to be economically secure, as many jobs require a working knowledge of computers and the Internet to perform basic tasks.</a:t>
            </a:r>
            <a:endParaRPr lang="en-IN" sz="1800" dirty="0">
              <a:effectLst/>
              <a:latin typeface="Segoe UI Semibold" panose="020B0702040204020203" pitchFamily="34" charset="0"/>
              <a:ea typeface="Calibri" panose="020F0502020204030204" pitchFamily="34" charset="0"/>
              <a:cs typeface="Segoe UI Semibold" panose="020B0702040204020203" pitchFamily="34" charset="0"/>
            </a:endParaRPr>
          </a:p>
          <a:p>
            <a:endParaRPr lang="en-GB" dirty="0"/>
          </a:p>
        </p:txBody>
      </p:sp>
    </p:spTree>
    <p:extLst>
      <p:ext uri="{BB962C8B-B14F-4D97-AF65-F5344CB8AC3E}">
        <p14:creationId xmlns:p14="http://schemas.microsoft.com/office/powerpoint/2010/main" val="759569415"/>
      </p:ext>
    </p:extLst>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sld>
</file>

<file path=ppt/theme/theme1.xml><?xml version="1.0" encoding="utf-8"?>
<a:theme xmlns:a="http://schemas.openxmlformats.org/drawingml/2006/main" name="Face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49</TotalTime>
  <Words>893</Words>
  <Application>Microsoft Office PowerPoint</Application>
  <PresentationFormat>Widescreen</PresentationFormat>
  <Paragraphs>83</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Segoe UI Semibold</vt:lpstr>
      <vt:lpstr>Symbol</vt:lpstr>
      <vt:lpstr>Trebuchet MS</vt:lpstr>
      <vt:lpstr>Wingdings 3</vt:lpstr>
      <vt:lpstr>Facet</vt:lpstr>
      <vt:lpstr>COMMUNICATION </vt:lpstr>
      <vt:lpstr>LISTENING</vt:lpstr>
      <vt:lpstr>Barriers to Listening</vt:lpstr>
      <vt:lpstr>SPEAKING</vt:lpstr>
      <vt:lpstr>READING</vt:lpstr>
      <vt:lpstr>WRITING</vt:lpstr>
      <vt:lpstr>DIGITAL LITERACY</vt:lpstr>
      <vt:lpstr>PowerPoint Presentation</vt:lpstr>
      <vt:lpstr>PowerPoint Presentation</vt:lpstr>
      <vt:lpstr>USE OF SOCIAL MEDIA</vt:lpstr>
      <vt:lpstr>NON-VERBAL COMMUNICATION</vt:lpstr>
      <vt:lpstr>Types of Non-verbal communication</vt:lpstr>
      <vt:lpstr>Facial Expressions</vt:lpstr>
      <vt:lpstr>Proxemics </vt:lpstr>
      <vt:lpstr>PowerPoint Presentation</vt:lpstr>
      <vt:lpstr>Body Language</vt:lpstr>
      <vt:lpstr>PREPARED BY: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dc:title>
  <dc:creator>Mohammed Anas Uz Zaman</dc:creator>
  <cp:lastModifiedBy>Mohammed Anas Uz Zaman</cp:lastModifiedBy>
  <cp:revision>2</cp:revision>
  <dcterms:created xsi:type="dcterms:W3CDTF">2024-02-03T15:46:57Z</dcterms:created>
  <dcterms:modified xsi:type="dcterms:W3CDTF">2024-02-04T08:18:07Z</dcterms:modified>
</cp:coreProperties>
</file>