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8" r:id="rId2"/>
    <p:sldId id="287" r:id="rId3"/>
    <p:sldId id="257" r:id="rId4"/>
    <p:sldId id="258" r:id="rId5"/>
    <p:sldId id="266" r:id="rId6"/>
    <p:sldId id="267" r:id="rId7"/>
    <p:sldId id="259" r:id="rId8"/>
    <p:sldId id="260" r:id="rId9"/>
    <p:sldId id="261" r:id="rId10"/>
    <p:sldId id="262" r:id="rId11"/>
    <p:sldId id="263" r:id="rId12"/>
    <p:sldId id="264" r:id="rId13"/>
    <p:sldId id="269" r:id="rId14"/>
    <p:sldId id="265" r:id="rId15"/>
    <p:sldId id="271" r:id="rId16"/>
    <p:sldId id="272" r:id="rId17"/>
    <p:sldId id="278" r:id="rId18"/>
    <p:sldId id="273" r:id="rId19"/>
    <p:sldId id="277" r:id="rId20"/>
    <p:sldId id="274" r:id="rId21"/>
    <p:sldId id="275" r:id="rId22"/>
    <p:sldId id="276" r:id="rId23"/>
    <p:sldId id="285" r:id="rId24"/>
    <p:sldId id="280" r:id="rId25"/>
    <p:sldId id="281" r:id="rId26"/>
    <p:sldId id="282" r:id="rId27"/>
    <p:sldId id="283" r:id="rId28"/>
    <p:sldId id="284"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368A2-AE16-4C19-9115-B92E7A98019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C12710F-5AC5-461F-AF45-E66569815B63}">
      <dgm:prSet phldrT="[Text]"/>
      <dgm:spPr/>
      <dgm:t>
        <a:bodyPr/>
        <a:lstStyle/>
        <a:p>
          <a:r>
            <a:rPr lang="en-US" dirty="0" smtClean="0"/>
            <a:t>Vouchers </a:t>
          </a:r>
          <a:endParaRPr lang="en-US" dirty="0"/>
        </a:p>
      </dgm:t>
    </dgm:pt>
    <dgm:pt modelId="{1516E992-2F04-47CA-AF81-B354AA0C6843}" type="parTrans" cxnId="{65CC68DE-4D76-4571-8E8A-A51B2BD318FA}">
      <dgm:prSet/>
      <dgm:spPr/>
      <dgm:t>
        <a:bodyPr/>
        <a:lstStyle/>
        <a:p>
          <a:endParaRPr lang="en-US"/>
        </a:p>
      </dgm:t>
    </dgm:pt>
    <dgm:pt modelId="{20F01887-3105-4141-81E5-C9DF0E7392A0}" type="sibTrans" cxnId="{65CC68DE-4D76-4571-8E8A-A51B2BD318FA}">
      <dgm:prSet/>
      <dgm:spPr/>
      <dgm:t>
        <a:bodyPr/>
        <a:lstStyle/>
        <a:p>
          <a:endParaRPr lang="en-US"/>
        </a:p>
      </dgm:t>
    </dgm:pt>
    <dgm:pt modelId="{7A5B04B8-CD2E-4930-B653-12E733F53A0C}">
      <dgm:prSet phldrT="[Text]" phldr="1"/>
      <dgm:spPr/>
      <dgm:t>
        <a:bodyPr/>
        <a:lstStyle/>
        <a:p>
          <a:endParaRPr lang="en-US" dirty="0"/>
        </a:p>
      </dgm:t>
    </dgm:pt>
    <dgm:pt modelId="{9EDF2A5C-14D2-47A2-B9DF-D6BEAA14C40E}" type="parTrans" cxnId="{0D4A228E-6CB5-4D36-9798-B472453A61DB}">
      <dgm:prSet/>
      <dgm:spPr/>
      <dgm:t>
        <a:bodyPr/>
        <a:lstStyle/>
        <a:p>
          <a:endParaRPr lang="en-US"/>
        </a:p>
      </dgm:t>
    </dgm:pt>
    <dgm:pt modelId="{0B6224F8-8C2E-4448-BAC3-030618AC44B9}" type="sibTrans" cxnId="{0D4A228E-6CB5-4D36-9798-B472453A61DB}">
      <dgm:prSet/>
      <dgm:spPr/>
      <dgm:t>
        <a:bodyPr/>
        <a:lstStyle/>
        <a:p>
          <a:endParaRPr lang="en-US"/>
        </a:p>
      </dgm:t>
    </dgm:pt>
    <dgm:pt modelId="{83AB5076-3C80-4C23-A021-61D60A0F915A}">
      <dgm:prSet phldrT="[Text]" phldr="1"/>
      <dgm:spPr/>
      <dgm:t>
        <a:bodyPr/>
        <a:lstStyle/>
        <a:p>
          <a:endParaRPr lang="en-US" dirty="0"/>
        </a:p>
      </dgm:t>
    </dgm:pt>
    <dgm:pt modelId="{425D6704-1756-4AB7-AB73-CE0C8ACBC655}" type="parTrans" cxnId="{4A71E43A-6B36-467B-858A-C154663C0B99}">
      <dgm:prSet/>
      <dgm:spPr/>
      <dgm:t>
        <a:bodyPr/>
        <a:lstStyle/>
        <a:p>
          <a:endParaRPr lang="en-US"/>
        </a:p>
      </dgm:t>
    </dgm:pt>
    <dgm:pt modelId="{E70D9FC4-FD1B-441C-99CF-94164F8637B9}" type="sibTrans" cxnId="{4A71E43A-6B36-467B-858A-C154663C0B99}">
      <dgm:prSet/>
      <dgm:spPr/>
      <dgm:t>
        <a:bodyPr/>
        <a:lstStyle/>
        <a:p>
          <a:endParaRPr lang="en-US"/>
        </a:p>
      </dgm:t>
    </dgm:pt>
    <dgm:pt modelId="{C8DBF14C-2370-44F7-8B28-35E8BDAD65FA}">
      <dgm:prSet phldrT="[Text]"/>
      <dgm:spPr/>
      <dgm:t>
        <a:bodyPr/>
        <a:lstStyle/>
        <a:p>
          <a:r>
            <a:rPr lang="en-US" dirty="0" smtClean="0"/>
            <a:t>Supporting vouchers </a:t>
          </a:r>
          <a:endParaRPr lang="en-US" dirty="0"/>
        </a:p>
      </dgm:t>
    </dgm:pt>
    <dgm:pt modelId="{24A5EAE7-1064-414C-855E-29DAE8CFC143}" type="parTrans" cxnId="{131D83BB-3B20-47F9-981A-57D456CB3838}">
      <dgm:prSet/>
      <dgm:spPr/>
      <dgm:t>
        <a:bodyPr/>
        <a:lstStyle/>
        <a:p>
          <a:endParaRPr lang="en-US"/>
        </a:p>
      </dgm:t>
    </dgm:pt>
    <dgm:pt modelId="{6D03A0B8-CF0E-462F-9AE3-FBEC5AA300AD}" type="sibTrans" cxnId="{131D83BB-3B20-47F9-981A-57D456CB3838}">
      <dgm:prSet/>
      <dgm:spPr/>
      <dgm:t>
        <a:bodyPr/>
        <a:lstStyle/>
        <a:p>
          <a:endParaRPr lang="en-US"/>
        </a:p>
      </dgm:t>
    </dgm:pt>
    <dgm:pt modelId="{887BC383-468D-4918-8CD1-4E187F273F76}">
      <dgm:prSet phldrT="[Text]" phldr="1"/>
      <dgm:spPr/>
      <dgm:t>
        <a:bodyPr/>
        <a:lstStyle/>
        <a:p>
          <a:endParaRPr lang="en-US"/>
        </a:p>
      </dgm:t>
    </dgm:pt>
    <dgm:pt modelId="{83BDB2F1-10E5-4F19-9FE5-7D40C4D8B02A}" type="parTrans" cxnId="{FFE8F056-DFEA-4D16-BDFE-3096027A0A18}">
      <dgm:prSet/>
      <dgm:spPr/>
      <dgm:t>
        <a:bodyPr/>
        <a:lstStyle/>
        <a:p>
          <a:endParaRPr lang="en-US"/>
        </a:p>
      </dgm:t>
    </dgm:pt>
    <dgm:pt modelId="{5202E0CB-7EB2-469C-A627-B408E0E3BE6F}" type="sibTrans" cxnId="{FFE8F056-DFEA-4D16-BDFE-3096027A0A18}">
      <dgm:prSet/>
      <dgm:spPr/>
      <dgm:t>
        <a:bodyPr/>
        <a:lstStyle/>
        <a:p>
          <a:endParaRPr lang="en-US"/>
        </a:p>
      </dgm:t>
    </dgm:pt>
    <dgm:pt modelId="{58E8DCD0-8665-4B84-97A4-4C182DFE825D}">
      <dgm:prSet phldrT="[Text]" phldr="1"/>
      <dgm:spPr/>
      <dgm:t>
        <a:bodyPr/>
        <a:lstStyle/>
        <a:p>
          <a:endParaRPr lang="en-US" dirty="0"/>
        </a:p>
      </dgm:t>
    </dgm:pt>
    <dgm:pt modelId="{672B444C-5122-4231-AC4F-A2FE9DCD2374}" type="parTrans" cxnId="{8394CA46-E9BE-4C09-9908-7ACBE606E2ED}">
      <dgm:prSet/>
      <dgm:spPr/>
      <dgm:t>
        <a:bodyPr/>
        <a:lstStyle/>
        <a:p>
          <a:endParaRPr lang="en-US"/>
        </a:p>
      </dgm:t>
    </dgm:pt>
    <dgm:pt modelId="{680DBBCC-6888-48D9-8FB1-AA2117BCEE47}" type="sibTrans" cxnId="{8394CA46-E9BE-4C09-9908-7ACBE606E2ED}">
      <dgm:prSet/>
      <dgm:spPr/>
      <dgm:t>
        <a:bodyPr/>
        <a:lstStyle/>
        <a:p>
          <a:endParaRPr lang="en-US"/>
        </a:p>
      </dgm:t>
    </dgm:pt>
    <dgm:pt modelId="{51130077-BA8B-4941-930A-9A450DF81609}">
      <dgm:prSet phldrT="[Text]"/>
      <dgm:spPr/>
      <dgm:t>
        <a:bodyPr/>
        <a:lstStyle/>
        <a:p>
          <a:r>
            <a:rPr lang="en-US" dirty="0" smtClean="0"/>
            <a:t>Accounting vouchers </a:t>
          </a:r>
          <a:endParaRPr lang="en-US" dirty="0"/>
        </a:p>
      </dgm:t>
    </dgm:pt>
    <dgm:pt modelId="{9065126C-4C9E-4BEA-9177-039A255D914F}" type="parTrans" cxnId="{E914912D-7835-4B01-8665-8DA3D3E5B212}">
      <dgm:prSet/>
      <dgm:spPr/>
      <dgm:t>
        <a:bodyPr/>
        <a:lstStyle/>
        <a:p>
          <a:endParaRPr lang="en-US"/>
        </a:p>
      </dgm:t>
    </dgm:pt>
    <dgm:pt modelId="{BD2B22DC-856D-4AF7-B6B7-13FCD5DF1120}" type="sibTrans" cxnId="{E914912D-7835-4B01-8665-8DA3D3E5B212}">
      <dgm:prSet/>
      <dgm:spPr/>
      <dgm:t>
        <a:bodyPr/>
        <a:lstStyle/>
        <a:p>
          <a:endParaRPr lang="en-US"/>
        </a:p>
      </dgm:t>
    </dgm:pt>
    <dgm:pt modelId="{0F2A35CA-2DB8-4755-BA84-832E422BEBAA}">
      <dgm:prSet phldrT="[Text]" phldr="1"/>
      <dgm:spPr/>
      <dgm:t>
        <a:bodyPr/>
        <a:lstStyle/>
        <a:p>
          <a:endParaRPr lang="en-US"/>
        </a:p>
      </dgm:t>
    </dgm:pt>
    <dgm:pt modelId="{B73D3871-5847-4B51-BF18-B13DF1015FB4}" type="parTrans" cxnId="{615C72B3-C205-4E17-B615-0022A828ED5A}">
      <dgm:prSet/>
      <dgm:spPr/>
      <dgm:t>
        <a:bodyPr/>
        <a:lstStyle/>
        <a:p>
          <a:endParaRPr lang="en-US"/>
        </a:p>
      </dgm:t>
    </dgm:pt>
    <dgm:pt modelId="{EAFA854C-9205-4822-85A0-E3038EBB0115}" type="sibTrans" cxnId="{615C72B3-C205-4E17-B615-0022A828ED5A}">
      <dgm:prSet/>
      <dgm:spPr/>
      <dgm:t>
        <a:bodyPr/>
        <a:lstStyle/>
        <a:p>
          <a:endParaRPr lang="en-US"/>
        </a:p>
      </dgm:t>
    </dgm:pt>
    <dgm:pt modelId="{D8D65C0C-591F-4498-9446-F5C1F004FE9F}">
      <dgm:prSet phldrT="[Text]" phldr="1"/>
      <dgm:spPr/>
      <dgm:t>
        <a:bodyPr/>
        <a:lstStyle/>
        <a:p>
          <a:endParaRPr lang="en-US"/>
        </a:p>
      </dgm:t>
    </dgm:pt>
    <dgm:pt modelId="{1C9DB2E1-BCA0-4021-8B83-90E33C0980F5}" type="parTrans" cxnId="{1311508E-0092-49B0-B4E0-66C28BD385D2}">
      <dgm:prSet/>
      <dgm:spPr/>
      <dgm:t>
        <a:bodyPr/>
        <a:lstStyle/>
        <a:p>
          <a:endParaRPr lang="en-US"/>
        </a:p>
      </dgm:t>
    </dgm:pt>
    <dgm:pt modelId="{29BE69BD-ADB3-48DD-8F09-450592F41B49}" type="sibTrans" cxnId="{1311508E-0092-49B0-B4E0-66C28BD385D2}">
      <dgm:prSet/>
      <dgm:spPr/>
      <dgm:t>
        <a:bodyPr/>
        <a:lstStyle/>
        <a:p>
          <a:endParaRPr lang="en-US"/>
        </a:p>
      </dgm:t>
    </dgm:pt>
    <dgm:pt modelId="{5D793A2A-024B-4790-9109-13895456B163}" type="pres">
      <dgm:prSet presAssocID="{B08368A2-AE16-4C19-9115-B92E7A98019D}" presName="Name0" presStyleCnt="0">
        <dgm:presLayoutVars>
          <dgm:dir/>
          <dgm:resizeHandles val="exact"/>
        </dgm:presLayoutVars>
      </dgm:prSet>
      <dgm:spPr/>
      <dgm:t>
        <a:bodyPr/>
        <a:lstStyle/>
        <a:p>
          <a:endParaRPr lang="en-US"/>
        </a:p>
      </dgm:t>
    </dgm:pt>
    <dgm:pt modelId="{32426455-5DE5-40E6-AFF5-333EDCA36BEF}" type="pres">
      <dgm:prSet presAssocID="{9C12710F-5AC5-461F-AF45-E66569815B63}" presName="node" presStyleLbl="node1" presStyleIdx="0" presStyleCnt="3">
        <dgm:presLayoutVars>
          <dgm:bulletEnabled val="1"/>
        </dgm:presLayoutVars>
      </dgm:prSet>
      <dgm:spPr/>
      <dgm:t>
        <a:bodyPr/>
        <a:lstStyle/>
        <a:p>
          <a:endParaRPr lang="en-US"/>
        </a:p>
      </dgm:t>
    </dgm:pt>
    <dgm:pt modelId="{EB3D8A53-FBD5-4A31-A899-6ADEEAA1B23D}" type="pres">
      <dgm:prSet presAssocID="{20F01887-3105-4141-81E5-C9DF0E7392A0}" presName="sibTrans" presStyleCnt="0"/>
      <dgm:spPr/>
    </dgm:pt>
    <dgm:pt modelId="{9F0F0714-3BDF-4FA2-B6A6-731EBC633C49}" type="pres">
      <dgm:prSet presAssocID="{C8DBF14C-2370-44F7-8B28-35E8BDAD65FA}" presName="node" presStyleLbl="node1" presStyleIdx="1" presStyleCnt="3">
        <dgm:presLayoutVars>
          <dgm:bulletEnabled val="1"/>
        </dgm:presLayoutVars>
      </dgm:prSet>
      <dgm:spPr/>
      <dgm:t>
        <a:bodyPr/>
        <a:lstStyle/>
        <a:p>
          <a:endParaRPr lang="en-US"/>
        </a:p>
      </dgm:t>
    </dgm:pt>
    <dgm:pt modelId="{9B7E6BD0-B56B-418C-9FD7-9E45DD3BF010}" type="pres">
      <dgm:prSet presAssocID="{6D03A0B8-CF0E-462F-9AE3-FBEC5AA300AD}" presName="sibTrans" presStyleCnt="0"/>
      <dgm:spPr/>
    </dgm:pt>
    <dgm:pt modelId="{23806E64-23AF-48BC-8184-7E576C7A248E}" type="pres">
      <dgm:prSet presAssocID="{51130077-BA8B-4941-930A-9A450DF81609}" presName="node" presStyleLbl="node1" presStyleIdx="2" presStyleCnt="3">
        <dgm:presLayoutVars>
          <dgm:bulletEnabled val="1"/>
        </dgm:presLayoutVars>
      </dgm:prSet>
      <dgm:spPr/>
      <dgm:t>
        <a:bodyPr/>
        <a:lstStyle/>
        <a:p>
          <a:endParaRPr lang="en-US"/>
        </a:p>
      </dgm:t>
    </dgm:pt>
  </dgm:ptLst>
  <dgm:cxnLst>
    <dgm:cxn modelId="{0F63B65A-F838-4C43-A81A-C500941C5D57}" type="presOf" srcId="{83AB5076-3C80-4C23-A021-61D60A0F915A}" destId="{32426455-5DE5-40E6-AFF5-333EDCA36BEF}" srcOrd="0" destOrd="2" presId="urn:microsoft.com/office/officeart/2005/8/layout/hList6"/>
    <dgm:cxn modelId="{0602F5BE-936C-4293-A671-5D92C1FD16AD}" type="presOf" srcId="{887BC383-468D-4918-8CD1-4E187F273F76}" destId="{9F0F0714-3BDF-4FA2-B6A6-731EBC633C49}" srcOrd="0" destOrd="1" presId="urn:microsoft.com/office/officeart/2005/8/layout/hList6"/>
    <dgm:cxn modelId="{73764017-33E8-40A8-9A48-82F1E536356A}" type="presOf" srcId="{9C12710F-5AC5-461F-AF45-E66569815B63}" destId="{32426455-5DE5-40E6-AFF5-333EDCA36BEF}" srcOrd="0" destOrd="0" presId="urn:microsoft.com/office/officeart/2005/8/layout/hList6"/>
    <dgm:cxn modelId="{E016A540-8870-433D-8283-7B614EC0814A}" type="presOf" srcId="{51130077-BA8B-4941-930A-9A450DF81609}" destId="{23806E64-23AF-48BC-8184-7E576C7A248E}" srcOrd="0" destOrd="0" presId="urn:microsoft.com/office/officeart/2005/8/layout/hList6"/>
    <dgm:cxn modelId="{0D4A228E-6CB5-4D36-9798-B472453A61DB}" srcId="{9C12710F-5AC5-461F-AF45-E66569815B63}" destId="{7A5B04B8-CD2E-4930-B653-12E733F53A0C}" srcOrd="0" destOrd="0" parTransId="{9EDF2A5C-14D2-47A2-B9DF-D6BEAA14C40E}" sibTransId="{0B6224F8-8C2E-4448-BAC3-030618AC44B9}"/>
    <dgm:cxn modelId="{931AEFE6-4552-4C06-A0B2-B9C2065BACA1}" type="presOf" srcId="{58E8DCD0-8665-4B84-97A4-4C182DFE825D}" destId="{9F0F0714-3BDF-4FA2-B6A6-731EBC633C49}" srcOrd="0" destOrd="2" presId="urn:microsoft.com/office/officeart/2005/8/layout/hList6"/>
    <dgm:cxn modelId="{438EB2FC-5A78-4012-9192-638CA383B64F}" type="presOf" srcId="{D8D65C0C-591F-4498-9446-F5C1F004FE9F}" destId="{23806E64-23AF-48BC-8184-7E576C7A248E}" srcOrd="0" destOrd="2" presId="urn:microsoft.com/office/officeart/2005/8/layout/hList6"/>
    <dgm:cxn modelId="{615C72B3-C205-4E17-B615-0022A828ED5A}" srcId="{51130077-BA8B-4941-930A-9A450DF81609}" destId="{0F2A35CA-2DB8-4755-BA84-832E422BEBAA}" srcOrd="0" destOrd="0" parTransId="{B73D3871-5847-4B51-BF18-B13DF1015FB4}" sibTransId="{EAFA854C-9205-4822-85A0-E3038EBB0115}"/>
    <dgm:cxn modelId="{24607398-16DF-4704-AA15-E405993E12CC}" type="presOf" srcId="{7A5B04B8-CD2E-4930-B653-12E733F53A0C}" destId="{32426455-5DE5-40E6-AFF5-333EDCA36BEF}" srcOrd="0" destOrd="1" presId="urn:microsoft.com/office/officeart/2005/8/layout/hList6"/>
    <dgm:cxn modelId="{131D83BB-3B20-47F9-981A-57D456CB3838}" srcId="{B08368A2-AE16-4C19-9115-B92E7A98019D}" destId="{C8DBF14C-2370-44F7-8B28-35E8BDAD65FA}" srcOrd="1" destOrd="0" parTransId="{24A5EAE7-1064-414C-855E-29DAE8CFC143}" sibTransId="{6D03A0B8-CF0E-462F-9AE3-FBEC5AA300AD}"/>
    <dgm:cxn modelId="{2F4F2AA4-4DB8-4421-A161-40AEC589E56C}" type="presOf" srcId="{B08368A2-AE16-4C19-9115-B92E7A98019D}" destId="{5D793A2A-024B-4790-9109-13895456B163}" srcOrd="0" destOrd="0" presId="urn:microsoft.com/office/officeart/2005/8/layout/hList6"/>
    <dgm:cxn modelId="{4A71E43A-6B36-467B-858A-C154663C0B99}" srcId="{9C12710F-5AC5-461F-AF45-E66569815B63}" destId="{83AB5076-3C80-4C23-A021-61D60A0F915A}" srcOrd="1" destOrd="0" parTransId="{425D6704-1756-4AB7-AB73-CE0C8ACBC655}" sibTransId="{E70D9FC4-FD1B-441C-99CF-94164F8637B9}"/>
    <dgm:cxn modelId="{65CC68DE-4D76-4571-8E8A-A51B2BD318FA}" srcId="{B08368A2-AE16-4C19-9115-B92E7A98019D}" destId="{9C12710F-5AC5-461F-AF45-E66569815B63}" srcOrd="0" destOrd="0" parTransId="{1516E992-2F04-47CA-AF81-B354AA0C6843}" sibTransId="{20F01887-3105-4141-81E5-C9DF0E7392A0}"/>
    <dgm:cxn modelId="{8394CA46-E9BE-4C09-9908-7ACBE606E2ED}" srcId="{C8DBF14C-2370-44F7-8B28-35E8BDAD65FA}" destId="{58E8DCD0-8665-4B84-97A4-4C182DFE825D}" srcOrd="1" destOrd="0" parTransId="{672B444C-5122-4231-AC4F-A2FE9DCD2374}" sibTransId="{680DBBCC-6888-48D9-8FB1-AA2117BCEE47}"/>
    <dgm:cxn modelId="{1311508E-0092-49B0-B4E0-66C28BD385D2}" srcId="{51130077-BA8B-4941-930A-9A450DF81609}" destId="{D8D65C0C-591F-4498-9446-F5C1F004FE9F}" srcOrd="1" destOrd="0" parTransId="{1C9DB2E1-BCA0-4021-8B83-90E33C0980F5}" sibTransId="{29BE69BD-ADB3-48DD-8F09-450592F41B49}"/>
    <dgm:cxn modelId="{AEE8B3A2-F249-47DC-9185-EBC8A051A6EA}" type="presOf" srcId="{0F2A35CA-2DB8-4755-BA84-832E422BEBAA}" destId="{23806E64-23AF-48BC-8184-7E576C7A248E}" srcOrd="0" destOrd="1" presId="urn:microsoft.com/office/officeart/2005/8/layout/hList6"/>
    <dgm:cxn modelId="{E914912D-7835-4B01-8665-8DA3D3E5B212}" srcId="{B08368A2-AE16-4C19-9115-B92E7A98019D}" destId="{51130077-BA8B-4941-930A-9A450DF81609}" srcOrd="2" destOrd="0" parTransId="{9065126C-4C9E-4BEA-9177-039A255D914F}" sibTransId="{BD2B22DC-856D-4AF7-B6B7-13FCD5DF1120}"/>
    <dgm:cxn modelId="{0C3DC093-43E4-4199-BC05-A52DB1602778}" type="presOf" srcId="{C8DBF14C-2370-44F7-8B28-35E8BDAD65FA}" destId="{9F0F0714-3BDF-4FA2-B6A6-731EBC633C49}" srcOrd="0" destOrd="0" presId="urn:microsoft.com/office/officeart/2005/8/layout/hList6"/>
    <dgm:cxn modelId="{FFE8F056-DFEA-4D16-BDFE-3096027A0A18}" srcId="{C8DBF14C-2370-44F7-8B28-35E8BDAD65FA}" destId="{887BC383-468D-4918-8CD1-4E187F273F76}" srcOrd="0" destOrd="0" parTransId="{83BDB2F1-10E5-4F19-9FE5-7D40C4D8B02A}" sibTransId="{5202E0CB-7EB2-469C-A627-B408E0E3BE6F}"/>
    <dgm:cxn modelId="{2C8EE414-55E7-4B18-B2DF-B99CC79DB231}" type="presParOf" srcId="{5D793A2A-024B-4790-9109-13895456B163}" destId="{32426455-5DE5-40E6-AFF5-333EDCA36BEF}" srcOrd="0" destOrd="0" presId="urn:microsoft.com/office/officeart/2005/8/layout/hList6"/>
    <dgm:cxn modelId="{6BE466DA-63D3-474B-B560-05E1A9D8443E}" type="presParOf" srcId="{5D793A2A-024B-4790-9109-13895456B163}" destId="{EB3D8A53-FBD5-4A31-A899-6ADEEAA1B23D}" srcOrd="1" destOrd="0" presId="urn:microsoft.com/office/officeart/2005/8/layout/hList6"/>
    <dgm:cxn modelId="{4430F861-1246-488F-812E-0C024A44D00F}" type="presParOf" srcId="{5D793A2A-024B-4790-9109-13895456B163}" destId="{9F0F0714-3BDF-4FA2-B6A6-731EBC633C49}" srcOrd="2" destOrd="0" presId="urn:microsoft.com/office/officeart/2005/8/layout/hList6"/>
    <dgm:cxn modelId="{142FF5AA-BF9A-4BA5-BAB0-C53BB814D503}" type="presParOf" srcId="{5D793A2A-024B-4790-9109-13895456B163}" destId="{9B7E6BD0-B56B-418C-9FD7-9E45DD3BF010}" srcOrd="3" destOrd="0" presId="urn:microsoft.com/office/officeart/2005/8/layout/hList6"/>
    <dgm:cxn modelId="{0C475DE4-2CD0-4F09-A759-740B595CB52D}" type="presParOf" srcId="{5D793A2A-024B-4790-9109-13895456B163}" destId="{23806E64-23AF-48BC-8184-7E576C7A248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26455-5DE5-40E6-AFF5-333EDCA36BEF}">
      <dsp:nvSpPr>
        <dsp:cNvPr id="0" name=""/>
        <dsp:cNvSpPr/>
      </dsp:nvSpPr>
      <dsp:spPr>
        <a:xfrm rot="16200000">
          <a:off x="-1051638" y="1052586"/>
          <a:ext cx="4572000" cy="246682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6121" bIns="0" numCol="1" spcCol="1270" anchor="t" anchorCtr="0">
          <a:noAutofit/>
        </a:bodyPr>
        <a:lstStyle/>
        <a:p>
          <a:pPr lvl="0" algn="l" defTabSz="1644650">
            <a:lnSpc>
              <a:spcPct val="90000"/>
            </a:lnSpc>
            <a:spcBef>
              <a:spcPct val="0"/>
            </a:spcBef>
            <a:spcAft>
              <a:spcPct val="35000"/>
            </a:spcAft>
          </a:pPr>
          <a:r>
            <a:rPr lang="en-US" sz="3700" kern="1200" dirty="0" smtClean="0"/>
            <a:t>Vouchers </a:t>
          </a:r>
          <a:endParaRPr lang="en-US" sz="37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endParaRPr lang="en-US" sz="2900" kern="1200" dirty="0"/>
        </a:p>
      </dsp:txBody>
      <dsp:txXfrm rot="5400000">
        <a:off x="949" y="914399"/>
        <a:ext cx="2466826" cy="2743200"/>
      </dsp:txXfrm>
    </dsp:sp>
    <dsp:sp modelId="{9F0F0714-3BDF-4FA2-B6A6-731EBC633C49}">
      <dsp:nvSpPr>
        <dsp:cNvPr id="0" name=""/>
        <dsp:cNvSpPr/>
      </dsp:nvSpPr>
      <dsp:spPr>
        <a:xfrm rot="16200000">
          <a:off x="1600200" y="1052586"/>
          <a:ext cx="4572000" cy="246682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6121" bIns="0" numCol="1" spcCol="1270" anchor="t" anchorCtr="0">
          <a:noAutofit/>
        </a:bodyPr>
        <a:lstStyle/>
        <a:p>
          <a:pPr lvl="0" algn="l" defTabSz="1644650">
            <a:lnSpc>
              <a:spcPct val="90000"/>
            </a:lnSpc>
            <a:spcBef>
              <a:spcPct val="0"/>
            </a:spcBef>
            <a:spcAft>
              <a:spcPct val="35000"/>
            </a:spcAft>
          </a:pPr>
          <a:r>
            <a:rPr lang="en-US" sz="3700" kern="1200" dirty="0" smtClean="0"/>
            <a:t>Supporting vouchers </a:t>
          </a:r>
          <a:endParaRPr lang="en-US" sz="3700" kern="1200" dirty="0"/>
        </a:p>
        <a:p>
          <a:pPr marL="285750" lvl="1" indent="-285750" algn="l" defTabSz="1289050">
            <a:lnSpc>
              <a:spcPct val="90000"/>
            </a:lnSpc>
            <a:spcBef>
              <a:spcPct val="0"/>
            </a:spcBef>
            <a:spcAft>
              <a:spcPct val="15000"/>
            </a:spcAft>
            <a:buChar char="••"/>
          </a:pPr>
          <a:endParaRPr lang="en-US" sz="2900" kern="1200"/>
        </a:p>
        <a:p>
          <a:pPr marL="285750" lvl="1" indent="-285750" algn="l" defTabSz="1289050">
            <a:lnSpc>
              <a:spcPct val="90000"/>
            </a:lnSpc>
            <a:spcBef>
              <a:spcPct val="0"/>
            </a:spcBef>
            <a:spcAft>
              <a:spcPct val="15000"/>
            </a:spcAft>
            <a:buChar char="••"/>
          </a:pPr>
          <a:endParaRPr lang="en-US" sz="2900" kern="1200" dirty="0"/>
        </a:p>
      </dsp:txBody>
      <dsp:txXfrm rot="5400000">
        <a:off x="2652787" y="914399"/>
        <a:ext cx="2466826" cy="2743200"/>
      </dsp:txXfrm>
    </dsp:sp>
    <dsp:sp modelId="{23806E64-23AF-48BC-8184-7E576C7A248E}">
      <dsp:nvSpPr>
        <dsp:cNvPr id="0" name=""/>
        <dsp:cNvSpPr/>
      </dsp:nvSpPr>
      <dsp:spPr>
        <a:xfrm rot="16200000">
          <a:off x="4252038" y="1052586"/>
          <a:ext cx="4572000" cy="246682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6121" bIns="0" numCol="1" spcCol="1270" anchor="t" anchorCtr="0">
          <a:noAutofit/>
        </a:bodyPr>
        <a:lstStyle/>
        <a:p>
          <a:pPr lvl="0" algn="l" defTabSz="1644650">
            <a:lnSpc>
              <a:spcPct val="90000"/>
            </a:lnSpc>
            <a:spcBef>
              <a:spcPct val="0"/>
            </a:spcBef>
            <a:spcAft>
              <a:spcPct val="35000"/>
            </a:spcAft>
          </a:pPr>
          <a:r>
            <a:rPr lang="en-US" sz="3700" kern="1200" dirty="0" smtClean="0"/>
            <a:t>Accounting vouchers </a:t>
          </a:r>
          <a:endParaRPr lang="en-US" sz="3700" kern="1200" dirty="0"/>
        </a:p>
        <a:p>
          <a:pPr marL="285750" lvl="1" indent="-285750" algn="l" defTabSz="1289050">
            <a:lnSpc>
              <a:spcPct val="90000"/>
            </a:lnSpc>
            <a:spcBef>
              <a:spcPct val="0"/>
            </a:spcBef>
            <a:spcAft>
              <a:spcPct val="15000"/>
            </a:spcAft>
            <a:buChar char="••"/>
          </a:pPr>
          <a:endParaRPr lang="en-US" sz="2900" kern="1200"/>
        </a:p>
        <a:p>
          <a:pPr marL="285750" lvl="1" indent="-285750" algn="l" defTabSz="1289050">
            <a:lnSpc>
              <a:spcPct val="90000"/>
            </a:lnSpc>
            <a:spcBef>
              <a:spcPct val="0"/>
            </a:spcBef>
            <a:spcAft>
              <a:spcPct val="15000"/>
            </a:spcAft>
            <a:buChar char="••"/>
          </a:pPr>
          <a:endParaRPr lang="en-US" sz="2900" kern="1200"/>
        </a:p>
      </dsp:txBody>
      <dsp:txXfrm rot="5400000">
        <a:off x="5304625" y="914399"/>
        <a:ext cx="2466826" cy="27432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2DDE2E4-6A66-41B0-9E61-B5580A63A9D1}" type="datetimeFigureOut">
              <a:rPr lang="en-US" smtClean="0"/>
              <a:pPr/>
              <a:t>2/14/2024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2A49502-AD90-4E6B-9098-C8EB30F67BD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DE2E4-6A66-41B0-9E61-B5580A63A9D1}"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9502-AD90-4E6B-9098-C8EB30F67B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DE2E4-6A66-41B0-9E61-B5580A63A9D1}"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9502-AD90-4E6B-9098-C8EB30F67B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2DDE2E4-6A66-41B0-9E61-B5580A63A9D1}"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9502-AD90-4E6B-9098-C8EB30F67BD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DDE2E4-6A66-41B0-9E61-B5580A63A9D1}" type="datetimeFigureOut">
              <a:rPr lang="en-US" smtClean="0"/>
              <a:pPr/>
              <a:t>2/14/2024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2A49502-AD90-4E6B-9098-C8EB30F67BD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DDE2E4-6A66-41B0-9E61-B5580A63A9D1}"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9502-AD90-4E6B-9098-C8EB30F67BD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2DDE2E4-6A66-41B0-9E61-B5580A63A9D1}"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9502-AD90-4E6B-9098-C8EB30F67BD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DDE2E4-6A66-41B0-9E61-B5580A63A9D1}"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9502-AD90-4E6B-9098-C8EB30F67B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DE2E4-6A66-41B0-9E61-B5580A63A9D1}"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9502-AD90-4E6B-9098-C8EB30F67B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DDE2E4-6A66-41B0-9E61-B5580A63A9D1}"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9502-AD90-4E6B-9098-C8EB30F67BD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DDE2E4-6A66-41B0-9E61-B5580A63A9D1}" type="datetimeFigureOut">
              <a:rPr lang="en-US" smtClean="0"/>
              <a:pPr/>
              <a:t>2/14/2024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2A49502-AD90-4E6B-9098-C8EB30F67BD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2DDE2E4-6A66-41B0-9E61-B5580A63A9D1}" type="datetimeFigureOut">
              <a:rPr lang="en-US" smtClean="0"/>
              <a:pPr/>
              <a:t>2/14/2024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A49502-AD90-4E6B-9098-C8EB30F67B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elp.tallysolutions.com/docs/te9rel66/Maintaining_Company_Data/F12_Config/Voucher_Entry.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91200" y="4191000"/>
            <a:ext cx="2590800" cy="1981200"/>
          </a:xfrm>
        </p:spPr>
        <p:txBody>
          <a:bodyPr>
            <a:normAutofit/>
          </a:bodyPr>
          <a:lstStyle/>
          <a:p>
            <a:r>
              <a:rPr lang="en-US" dirty="0" smtClean="0"/>
              <a:t>BY KALA BAI </a:t>
            </a:r>
          </a:p>
          <a:p>
            <a:r>
              <a:rPr lang="en-US" dirty="0" smtClean="0"/>
              <a:t>FACULTY OF COMMERCE </a:t>
            </a:r>
            <a:endParaRPr lang="en-US" dirty="0"/>
          </a:p>
        </p:txBody>
      </p:sp>
      <p:sp>
        <p:nvSpPr>
          <p:cNvPr id="3" name="Title 2"/>
          <p:cNvSpPr>
            <a:spLocks noGrp="1"/>
          </p:cNvSpPr>
          <p:nvPr>
            <p:ph type="ctrTitle"/>
          </p:nvPr>
        </p:nvSpPr>
        <p:spPr/>
        <p:txBody>
          <a:bodyPr/>
          <a:lstStyle/>
          <a:p>
            <a:r>
              <a:rPr smtClean="0"/>
              <a:t>VOUCHERS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1283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Types of vouchers in tally ERP .9</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There are 8 types of vouchers in tally </a:t>
            </a:r>
            <a:r>
              <a:rPr lang="en-US" dirty="0" err="1" smtClean="0"/>
              <a:t>erp</a:t>
            </a:r>
            <a:r>
              <a:rPr lang="en-US" dirty="0" smtClean="0"/>
              <a:t>.</a:t>
            </a:r>
          </a:p>
          <a:p>
            <a:pPr>
              <a:buNone/>
            </a:pPr>
            <a:endParaRPr lang="en-US" dirty="0" smtClean="0"/>
          </a:p>
          <a:p>
            <a:r>
              <a:rPr lang="en-US" dirty="0" smtClean="0"/>
              <a:t>Receipts voucher</a:t>
            </a:r>
          </a:p>
          <a:p>
            <a:r>
              <a:rPr lang="en-US" dirty="0" smtClean="0"/>
              <a:t>Contra voucher </a:t>
            </a:r>
          </a:p>
          <a:p>
            <a:r>
              <a:rPr lang="en-US" dirty="0" smtClean="0"/>
              <a:t>Payment voucher</a:t>
            </a:r>
          </a:p>
          <a:p>
            <a:r>
              <a:rPr lang="en-US" dirty="0" smtClean="0"/>
              <a:t>Purchase voucher</a:t>
            </a:r>
          </a:p>
          <a:p>
            <a:r>
              <a:rPr lang="en-US" dirty="0" smtClean="0"/>
              <a:t>Sales vouchers</a:t>
            </a:r>
          </a:p>
          <a:p>
            <a:r>
              <a:rPr lang="en-US" dirty="0" smtClean="0"/>
              <a:t>Journal vouchers </a:t>
            </a:r>
          </a:p>
          <a:p>
            <a:r>
              <a:rPr lang="en-US" dirty="0" smtClean="0"/>
              <a:t>Debit note </a:t>
            </a:r>
          </a:p>
          <a:p>
            <a:r>
              <a:rPr lang="en-US" dirty="0" smtClean="0"/>
              <a:t>Credit note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685800" y="1295400"/>
            <a:ext cx="7924800" cy="50291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 VOUCHER</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Contra entry is used to transfer amount from cash a/c to bank a/c &amp; vise versa. it helps user to make an entry </a:t>
            </a:r>
          </a:p>
          <a:p>
            <a:r>
              <a:rPr lang="en-US" dirty="0" smtClean="0"/>
              <a:t>It involves following </a:t>
            </a:r>
          </a:p>
          <a:p>
            <a:r>
              <a:rPr lang="en-US" dirty="0" smtClean="0"/>
              <a:t>Cash to cash a/c</a:t>
            </a:r>
          </a:p>
          <a:p>
            <a:r>
              <a:rPr lang="en-US" dirty="0" smtClean="0"/>
              <a:t>Cash to bank a/c</a:t>
            </a:r>
          </a:p>
          <a:p>
            <a:r>
              <a:rPr lang="en-US" dirty="0" smtClean="0"/>
              <a:t>Bank to cash a/c</a:t>
            </a:r>
          </a:p>
          <a:p>
            <a:r>
              <a:rPr lang="en-US" dirty="0" smtClean="0"/>
              <a:t>Bank to bank a/c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 voucher </a:t>
            </a:r>
            <a:endParaRPr lang="en-US" dirty="0"/>
          </a:p>
        </p:txBody>
      </p:sp>
      <p:sp>
        <p:nvSpPr>
          <p:cNvPr id="3" name="Content Placeholder 2"/>
          <p:cNvSpPr>
            <a:spLocks noGrp="1"/>
          </p:cNvSpPr>
          <p:nvPr>
            <p:ph sz="quarter" idx="1"/>
          </p:nvPr>
        </p:nvSpPr>
        <p:spPr>
          <a:xfrm>
            <a:off x="914400" y="1295400"/>
            <a:ext cx="7239000" cy="4724400"/>
          </a:xfrm>
        </p:spPr>
        <p:txBody>
          <a:bodyPr>
            <a:normAutofit/>
          </a:bodyPr>
          <a:lstStyle/>
          <a:p>
            <a:pPr>
              <a:buNone/>
            </a:pPr>
            <a:endParaRPr lang="en-US" sz="2000" dirty="0" smtClean="0"/>
          </a:p>
          <a:p>
            <a:r>
              <a:rPr lang="en-US" sz="2000" dirty="0" smtClean="0"/>
              <a:t>The </a:t>
            </a:r>
            <a:r>
              <a:rPr lang="en-US" sz="2000" b="1" dirty="0" smtClean="0"/>
              <a:t>Contra Voucher </a:t>
            </a:r>
            <a:r>
              <a:rPr lang="en-US" sz="2000" dirty="0" smtClean="0"/>
              <a:t>can be recorded using </a:t>
            </a:r>
            <a:r>
              <a:rPr lang="en-US" sz="2000" b="1" dirty="0" smtClean="0"/>
              <a:t>Single entry mode </a:t>
            </a:r>
            <a:r>
              <a:rPr lang="en-US" sz="2000" dirty="0" smtClean="0"/>
              <a:t>or </a:t>
            </a:r>
            <a:r>
              <a:rPr lang="en-US" sz="2000" b="1" dirty="0" smtClean="0"/>
              <a:t>Double Entry mode </a:t>
            </a:r>
            <a:r>
              <a:rPr lang="en-US" sz="2000" dirty="0" smtClean="0"/>
              <a:t>.  To toggle between Single Entry and Double Entry mode, we need to change the setting </a:t>
            </a:r>
            <a:r>
              <a:rPr lang="en-US" sz="2000" b="1" dirty="0" smtClean="0"/>
              <a:t>Use Single Entry mode for </a:t>
            </a:r>
            <a:r>
              <a:rPr lang="en-US" sz="2000" b="1" dirty="0" err="1" smtClean="0"/>
              <a:t>Paymt</a:t>
            </a:r>
            <a:r>
              <a:rPr lang="en-US" sz="2000" b="1" dirty="0" smtClean="0"/>
              <a:t>/Rcpt/Contra </a:t>
            </a:r>
            <a:r>
              <a:rPr lang="en-US" sz="2000" dirty="0" smtClean="0"/>
              <a:t>to </a:t>
            </a:r>
            <a:r>
              <a:rPr lang="en-US" sz="2000" b="1" dirty="0" smtClean="0"/>
              <a:t>Yes/No </a:t>
            </a:r>
            <a:r>
              <a:rPr lang="en-US" sz="2000" dirty="0" smtClean="0"/>
              <a:t>in </a:t>
            </a:r>
            <a:r>
              <a:rPr lang="en-US" sz="2000" b="1" dirty="0" smtClean="0"/>
              <a:t>F12: Configure </a:t>
            </a:r>
            <a:r>
              <a:rPr lang="en-US" sz="2000" dirty="0" smtClean="0"/>
              <a:t>.</a:t>
            </a:r>
          </a:p>
          <a:p>
            <a:r>
              <a:rPr lang="en-US" sz="2000" dirty="0" smtClean="0"/>
              <a:t>Refer to </a:t>
            </a:r>
            <a:r>
              <a:rPr lang="en-US" sz="2000" u="sng" dirty="0" smtClean="0">
                <a:hlinkClick r:id="rId2"/>
              </a:rPr>
              <a:t>F12: Configuration in Tally.ERP 9 </a:t>
            </a:r>
            <a:r>
              <a:rPr lang="en-US" sz="2000" dirty="0" smtClean="0"/>
              <a:t>for more details.</a:t>
            </a:r>
          </a:p>
          <a:p>
            <a:r>
              <a:rPr lang="en-US" sz="2000" b="1" dirty="0" smtClean="0"/>
              <a:t>To view Contra Voucher creation screen in Single Entry mode,</a:t>
            </a:r>
          </a:p>
          <a:p>
            <a:r>
              <a:rPr lang="en-US" sz="2000" dirty="0" smtClean="0"/>
              <a:t>1. Go to </a:t>
            </a:r>
            <a:r>
              <a:rPr lang="en-US" sz="2000" b="1" dirty="0" smtClean="0"/>
              <a:t>Gateway of Tally &gt; Accounting Vouchers &gt; Select F4: Contra</a:t>
            </a:r>
            <a:endParaRPr lang="en-US" sz="2000" dirty="0" smtClean="0"/>
          </a:p>
          <a:p>
            <a:r>
              <a:rPr lang="en-US" sz="2000" dirty="0" smtClean="0"/>
              <a:t>2. For example, to transfer funds from Cash Account to Bank Account:</a:t>
            </a:r>
          </a:p>
          <a:p>
            <a:r>
              <a:rPr lang="en-US" sz="2000" dirty="0" smtClean="0"/>
              <a:t>● </a:t>
            </a:r>
            <a:r>
              <a:rPr lang="en-US" sz="2000" b="1" dirty="0" smtClean="0"/>
              <a:t>Debit </a:t>
            </a:r>
            <a:r>
              <a:rPr lang="en-US" sz="2000" dirty="0" smtClean="0"/>
              <a:t>the Bank Account.</a:t>
            </a:r>
          </a:p>
          <a:p>
            <a:r>
              <a:rPr lang="en-US" sz="2000" dirty="0" smtClean="0"/>
              <a:t>● </a:t>
            </a:r>
            <a:r>
              <a:rPr lang="en-US" sz="2000" b="1" dirty="0" smtClean="0"/>
              <a:t>Credit </a:t>
            </a:r>
            <a:r>
              <a:rPr lang="en-US" sz="2000" dirty="0" smtClean="0"/>
              <a:t>the Cash Account.</a:t>
            </a:r>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sz="quarter" idx="1"/>
          </p:nvPr>
        </p:nvPicPr>
        <p:blipFill>
          <a:blip r:embed="rId2"/>
          <a:srcRect/>
          <a:stretch>
            <a:fillRect/>
          </a:stretch>
        </p:blipFill>
        <p:spPr bwMode="auto">
          <a:xfrm>
            <a:off x="4572000" y="609600"/>
            <a:ext cx="4343400" cy="54864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0" y="533400"/>
            <a:ext cx="4419600" cy="5562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voucher </a:t>
            </a:r>
            <a:endParaRPr lang="en-US" dirty="0"/>
          </a:p>
        </p:txBody>
      </p:sp>
      <p:sp>
        <p:nvSpPr>
          <p:cNvPr id="3" name="Content Placeholder 2"/>
          <p:cNvSpPr>
            <a:spLocks noGrp="1"/>
          </p:cNvSpPr>
          <p:nvPr>
            <p:ph sz="quarter" idx="1"/>
          </p:nvPr>
        </p:nvSpPr>
        <p:spPr/>
        <p:txBody>
          <a:bodyPr/>
          <a:lstStyle/>
          <a:p>
            <a:r>
              <a:rPr lang="en-US" b="1" dirty="0" smtClean="0"/>
              <a:t>Payment voucher </a:t>
            </a:r>
            <a:r>
              <a:rPr lang="en-US" dirty="0" smtClean="0"/>
              <a:t>is used to account all the payments made by the company by way of Cash/Bank.</a:t>
            </a:r>
          </a:p>
          <a:p>
            <a:r>
              <a:rPr lang="en-US" dirty="0" smtClean="0"/>
              <a:t>Payment voucher can be passed using </a:t>
            </a:r>
            <a:r>
              <a:rPr lang="en-US" b="1" dirty="0" smtClean="0"/>
              <a:t>Single Entry </a:t>
            </a:r>
            <a:r>
              <a:rPr lang="en-US" dirty="0" smtClean="0"/>
              <a:t>or </a:t>
            </a:r>
            <a:r>
              <a:rPr lang="en-US" b="1" dirty="0" smtClean="0"/>
              <a:t>Double Entry mode </a:t>
            </a:r>
            <a:r>
              <a:rPr lang="en-US" dirty="0" smtClean="0"/>
              <a:t>by configuring the setting </a:t>
            </a:r>
            <a:r>
              <a:rPr lang="en-US" b="1" dirty="0" smtClean="0"/>
              <a:t>Use Single Entry mode for </a:t>
            </a:r>
            <a:r>
              <a:rPr lang="en-US" b="1" dirty="0" err="1" smtClean="0"/>
              <a:t>Pymt</a:t>
            </a:r>
            <a:r>
              <a:rPr lang="en-US" b="1" dirty="0" smtClean="0"/>
              <a:t>/Rcpt/Contra </a:t>
            </a:r>
            <a:r>
              <a:rPr lang="en-US" dirty="0" smtClean="0"/>
              <a:t>in </a:t>
            </a:r>
            <a:r>
              <a:rPr lang="en-US" b="1" dirty="0" smtClean="0"/>
              <a:t>F12 configuration </a:t>
            </a:r>
            <a:r>
              <a:rPr lang="en-US" dirty="0" smtClean="0"/>
              <a:t>.</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voucher</a:t>
            </a:r>
            <a:endParaRPr lang="en-US" dirty="0"/>
          </a:p>
        </p:txBody>
      </p:sp>
      <p:sp>
        <p:nvSpPr>
          <p:cNvPr id="3" name="Content Placeholder 2"/>
          <p:cNvSpPr>
            <a:spLocks noGrp="1"/>
          </p:cNvSpPr>
          <p:nvPr>
            <p:ph sz="quarter" idx="1"/>
          </p:nvPr>
        </p:nvSpPr>
        <p:spPr/>
        <p:txBody>
          <a:bodyPr/>
          <a:lstStyle/>
          <a:p>
            <a:r>
              <a:rPr lang="en-US" dirty="0" smtClean="0"/>
              <a:t>All the transactions related to payment by cash or bank are recorded in payment vouchers</a:t>
            </a:r>
          </a:p>
          <a:p>
            <a:r>
              <a:rPr lang="en-US" dirty="0" smtClean="0"/>
              <a:t>Payments can be towards purchases, expenses, acquisition of fixed assets etc.</a:t>
            </a:r>
          </a:p>
          <a:p>
            <a:r>
              <a:rPr lang="en-US" dirty="0" smtClean="0"/>
              <a:t>Payment voucher can be passed using </a:t>
            </a:r>
            <a:r>
              <a:rPr lang="en-US" b="1" dirty="0" smtClean="0"/>
              <a:t>Single Entry </a:t>
            </a:r>
            <a:r>
              <a:rPr lang="en-US" dirty="0" smtClean="0"/>
              <a:t>or </a:t>
            </a:r>
            <a:r>
              <a:rPr lang="en-US" b="1" dirty="0" smtClean="0"/>
              <a:t>Double Entry mode </a:t>
            </a:r>
            <a:r>
              <a:rPr lang="en-US" dirty="0" smtClean="0"/>
              <a:t>by configuring the setting </a:t>
            </a:r>
            <a:r>
              <a:rPr lang="en-US" b="1" dirty="0" smtClean="0"/>
              <a:t>Use Single Entry mode for </a:t>
            </a:r>
            <a:r>
              <a:rPr lang="en-US" b="1" dirty="0" err="1" smtClean="0"/>
              <a:t>Pymt</a:t>
            </a:r>
            <a:r>
              <a:rPr lang="en-US" b="1" dirty="0" smtClean="0"/>
              <a:t>/Rcpt/Contra </a:t>
            </a:r>
            <a:r>
              <a:rPr lang="en-US" dirty="0" smtClean="0"/>
              <a:t>in </a:t>
            </a:r>
            <a:r>
              <a:rPr lang="en-US" b="1" dirty="0" smtClean="0"/>
              <a:t>F12 configuration</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M---Vch-Entry-02.gif"/>
          <p:cNvPicPr>
            <a:picLocks noGrp="1" noChangeAspect="1"/>
          </p:cNvPicPr>
          <p:nvPr>
            <p:ph sz="quarter" idx="1"/>
          </p:nvPr>
        </p:nvPicPr>
        <p:blipFill>
          <a:blip r:embed="rId2"/>
          <a:stretch>
            <a:fillRect/>
          </a:stretch>
        </p:blipFill>
        <p:spPr>
          <a:xfrm>
            <a:off x="838200" y="381000"/>
            <a:ext cx="3581399" cy="5562600"/>
          </a:xfrm>
          <a:prstGeom prst="rect">
            <a:avLst/>
          </a:prstGeom>
        </p:spPr>
      </p:pic>
      <p:pic>
        <p:nvPicPr>
          <p:cNvPr id="5" name="Content Placeholder 3" descr="CM---Vch-Entry-03.gif"/>
          <p:cNvPicPr>
            <a:picLocks noChangeAspect="1"/>
          </p:cNvPicPr>
          <p:nvPr/>
        </p:nvPicPr>
        <p:blipFill>
          <a:blip r:embed="rId3"/>
          <a:stretch>
            <a:fillRect/>
          </a:stretch>
        </p:blipFill>
        <p:spPr>
          <a:xfrm>
            <a:off x="4648200" y="533400"/>
            <a:ext cx="3581401" cy="5410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 VOUCHER </a:t>
            </a:r>
            <a:endParaRPr lang="en-US" dirty="0"/>
          </a:p>
        </p:txBody>
      </p:sp>
      <p:sp>
        <p:nvSpPr>
          <p:cNvPr id="5" name="Content Placeholder 4"/>
          <p:cNvSpPr>
            <a:spLocks noGrp="1"/>
          </p:cNvSpPr>
          <p:nvPr>
            <p:ph sz="quarter" idx="1"/>
          </p:nvPr>
        </p:nvSpPr>
        <p:spPr/>
        <p:txBody>
          <a:bodyPr>
            <a:normAutofit/>
          </a:bodyPr>
          <a:lstStyle/>
          <a:p>
            <a:r>
              <a:rPr lang="en-US" dirty="0" smtClean="0"/>
              <a:t>In Tally ERP 9, a receipt voucher is a type of accounting voucher used to record money received from customers. Receipt vouchers are used to keep track of all income received by a business, such as payments received for goods or services sold.</a:t>
            </a:r>
          </a:p>
          <a:p>
            <a:r>
              <a:rPr lang="en-US" dirty="0" smtClean="0"/>
              <a:t>● Go to </a:t>
            </a:r>
            <a:r>
              <a:rPr lang="en-US" b="1" dirty="0" smtClean="0"/>
              <a:t>Gateway of Tally &gt; Accounting Vouchers.</a:t>
            </a:r>
            <a:endParaRPr lang="en-US" dirty="0" smtClean="0"/>
          </a:p>
          <a:p>
            <a:r>
              <a:rPr lang="en-US" dirty="0" smtClean="0"/>
              <a:t>● Select </a:t>
            </a:r>
            <a:r>
              <a:rPr lang="en-US" b="1" dirty="0" smtClean="0"/>
              <a:t>F6: Receipt </a:t>
            </a:r>
            <a:r>
              <a:rPr lang="en-US" dirty="0" smtClean="0"/>
              <a:t>from the button bar or press </a:t>
            </a:r>
            <a:r>
              <a:rPr lang="en-US" b="1" dirty="0" smtClean="0"/>
              <a:t>F6.</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_receipt_voucher.jpg"/>
          <p:cNvPicPr>
            <a:picLocks noGrp="1" noChangeAspect="1"/>
          </p:cNvPicPr>
          <p:nvPr>
            <p:ph sz="quarter" idx="1"/>
          </p:nvPr>
        </p:nvPicPr>
        <p:blipFill>
          <a:blip r:embed="rId2"/>
          <a:stretch>
            <a:fillRect/>
          </a:stretch>
        </p:blipFill>
        <p:spPr>
          <a:xfrm>
            <a:off x="762000" y="533400"/>
            <a:ext cx="7239000" cy="5791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VOUCHERS</a:t>
            </a:r>
            <a:br>
              <a:rPr lang="en-US" dirty="0" smtClean="0"/>
            </a:br>
            <a:r>
              <a:rPr lang="en-US" dirty="0" smtClean="0"/>
              <a:t> </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A voucher is written document in support  of a transactions .</a:t>
            </a:r>
          </a:p>
          <a:p>
            <a:pPr>
              <a:buFont typeface="Wingdings" pitchFamily="2" charset="2"/>
              <a:buChar char="Ø"/>
            </a:pPr>
            <a:r>
              <a:rPr lang="en-US" dirty="0" smtClean="0"/>
              <a:t>The company transactions are recorded on the basis of some documentary proof.</a:t>
            </a:r>
          </a:p>
          <a:p>
            <a:pPr>
              <a:buFont typeface="Wingdings" pitchFamily="2" charset="2"/>
              <a:buChar char="Ø"/>
            </a:pPr>
            <a:r>
              <a:rPr lang="en-US" dirty="0" smtClean="0"/>
              <a:t>The source of download is popularly known as vouchers.</a:t>
            </a:r>
          </a:p>
          <a:p>
            <a:pPr>
              <a:buFont typeface="Wingdings" pitchFamily="2" charset="2"/>
              <a:buChar char="Ø"/>
            </a:pPr>
            <a:r>
              <a:rPr lang="en-US" dirty="0" smtClean="0"/>
              <a:t>Vouchers are sales invoices, pay register , invoice, receipts, cash memos, travelling bills etc.</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voucher </a:t>
            </a:r>
            <a:endParaRPr lang="en-US" dirty="0"/>
          </a:p>
        </p:txBody>
      </p:sp>
      <p:sp>
        <p:nvSpPr>
          <p:cNvPr id="3074" name="AutoShape 2" descr="https://help.tallysolutions.com/docs/te9rel54/Banking/Images/CM---Vch-Entry-0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sz="quarter" idx="1"/>
          </p:nvPr>
        </p:nvSpPr>
        <p:spPr>
          <a:xfrm>
            <a:off x="914400" y="1676400"/>
            <a:ext cx="7772400" cy="4343400"/>
          </a:xfrm>
        </p:spPr>
        <p:txBody>
          <a:bodyPr>
            <a:normAutofit lnSpcReduction="10000"/>
          </a:bodyPr>
          <a:lstStyle/>
          <a:p>
            <a:r>
              <a:rPr lang="en-US" dirty="0" smtClean="0"/>
              <a:t>When a company buys goods on credit or cash, </a:t>
            </a:r>
            <a:r>
              <a:rPr lang="en-US" b="1" dirty="0" smtClean="0"/>
              <a:t>Purchase voucher </a:t>
            </a:r>
            <a:r>
              <a:rPr lang="en-US" dirty="0" smtClean="0"/>
              <a:t>is used to record all the Purchase transactions of the company.</a:t>
            </a:r>
          </a:p>
          <a:p>
            <a:r>
              <a:rPr lang="en-US" dirty="0" smtClean="0"/>
              <a:t>Go to </a:t>
            </a:r>
            <a:r>
              <a:rPr lang="en-US" b="1" dirty="0" smtClean="0"/>
              <a:t>Gateway of Tally &gt; Accounting Vouchers.</a:t>
            </a:r>
            <a:endParaRPr lang="en-US" dirty="0" smtClean="0"/>
          </a:p>
          <a:p>
            <a:r>
              <a:rPr lang="en-US" dirty="0" smtClean="0"/>
              <a:t>Click on </a:t>
            </a:r>
            <a:r>
              <a:rPr lang="en-US" b="1" dirty="0" smtClean="0"/>
              <a:t>F9:Purchase </a:t>
            </a:r>
            <a:r>
              <a:rPr lang="en-US" dirty="0" smtClean="0"/>
              <a:t>on the Button Bar or press </a:t>
            </a:r>
            <a:r>
              <a:rPr lang="en-US" b="1" dirty="0" smtClean="0"/>
              <a:t>F9 </a:t>
            </a:r>
            <a:r>
              <a:rPr lang="en-US" dirty="0" smtClean="0"/>
              <a:t>.</a:t>
            </a:r>
          </a:p>
          <a:p>
            <a:r>
              <a:rPr lang="en-US" dirty="0" smtClean="0"/>
              <a:t>In tally purchase can be recorded in two modes </a:t>
            </a:r>
          </a:p>
          <a:p>
            <a:r>
              <a:rPr lang="en-US" dirty="0" smtClean="0"/>
              <a:t>As voucher: it is done in case of manual accounting by entering debit and credit accounts .</a:t>
            </a:r>
          </a:p>
          <a:p>
            <a:r>
              <a:rPr lang="en-US" dirty="0" smtClean="0"/>
              <a:t>As invoice :you can enter transaction in the style of invoice mode</a:t>
            </a:r>
          </a:p>
          <a:p>
            <a:endParaRPr lang="en-US" dirty="0" smtClean="0"/>
          </a:p>
          <a:p>
            <a:endParaRPr lang="en-US" dirty="0"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685800" y="1981200"/>
            <a:ext cx="4114800" cy="3343275"/>
          </a:xfrm>
          <a:prstGeom prst="rect">
            <a:avLst/>
          </a:prstGeom>
          <a:noFill/>
          <a:ln w="9525">
            <a:noFill/>
            <a:miter lim="800000"/>
            <a:headEnd/>
            <a:tailEnd/>
          </a:ln>
          <a:effectLst/>
        </p:spPr>
      </p:pic>
      <p:sp>
        <p:nvSpPr>
          <p:cNvPr id="2052" name="AutoShape 4" descr="C:\Users\a\Downloads\MKqs5zRYPRHUqlG6JlY0YxWVNZHfeoVjnk-LZZOKazPewb-T2yYokdGjq6flwswa-WGq-hquRD_tZGjlZlufSClnki6MB-WLIAv6I_lcZyDP8AHzvXtR85qa__4q0A=s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srcRect/>
          <a:stretch>
            <a:fillRect/>
          </a:stretch>
        </p:blipFill>
        <p:spPr bwMode="auto">
          <a:xfrm>
            <a:off x="5105400" y="2057400"/>
            <a:ext cx="3352800" cy="33432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voucher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Whenever you sell a product or service, you record sales entries. In tally, the sales are recorded through the sales voucher. It is one of the most widely used accounting vouchers in tally. There are two modes for accounting in sales vouchers- Invoice mode and Voucher mode. You can use either of them. You can print the copy of your invoice to the party in Invoice mode. In Voucher mode, you can record the transaction for statutory purposes where you don’t need to print the invoice document. </a:t>
            </a:r>
          </a:p>
          <a:p>
            <a:r>
              <a:rPr lang="en-US" dirty="0" smtClean="0"/>
              <a:t>Go to </a:t>
            </a:r>
            <a:r>
              <a:rPr lang="en-US" b="1" dirty="0" smtClean="0"/>
              <a:t>Gateway of Tally &gt; Accounting Vouchers.</a:t>
            </a:r>
            <a:endParaRPr lang="en-US" dirty="0" smtClean="0"/>
          </a:p>
          <a:p>
            <a:r>
              <a:rPr lang="en-US" dirty="0" smtClean="0"/>
              <a:t>Click on </a:t>
            </a:r>
            <a:r>
              <a:rPr lang="en-US" b="1" dirty="0" smtClean="0"/>
              <a:t>F8: sales </a:t>
            </a:r>
            <a:r>
              <a:rPr lang="en-US" dirty="0" smtClean="0"/>
              <a:t>on the Button Bar or press </a:t>
            </a:r>
            <a:r>
              <a:rPr lang="en-US" b="1" dirty="0" smtClean="0"/>
              <a:t>F8 </a:t>
            </a:r>
            <a:r>
              <a:rPr lang="en-US" dirty="0" smtClean="0"/>
              <a: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p:cNvPicPr>
            <a:picLocks noGrp="1" noChangeAspect="1" noChangeArrowheads="1"/>
          </p:cNvPicPr>
          <p:nvPr>
            <p:ph sz="quarter" idx="1"/>
          </p:nvPr>
        </p:nvPicPr>
        <p:blipFill>
          <a:blip r:embed="rId2"/>
          <a:srcRect/>
          <a:stretch>
            <a:fillRect/>
          </a:stretch>
        </p:blipFill>
        <p:spPr bwMode="auto">
          <a:xfrm>
            <a:off x="304800" y="381000"/>
            <a:ext cx="3886200" cy="5867400"/>
          </a:xfrm>
          <a:prstGeom prst="rect">
            <a:avLst/>
          </a:prstGeom>
          <a:noFill/>
          <a:ln w="9525">
            <a:noFill/>
            <a:miter lim="800000"/>
            <a:headEnd/>
            <a:tailEnd/>
          </a:ln>
          <a:effectLst/>
        </p:spPr>
      </p:pic>
      <p:pic>
        <p:nvPicPr>
          <p:cNvPr id="43011" name="Picture 3"/>
          <p:cNvPicPr>
            <a:picLocks noChangeAspect="1" noChangeArrowheads="1"/>
          </p:cNvPicPr>
          <p:nvPr/>
        </p:nvPicPr>
        <p:blipFill>
          <a:blip r:embed="rId2"/>
          <a:srcRect/>
          <a:stretch>
            <a:fillRect/>
          </a:stretch>
        </p:blipFill>
        <p:spPr bwMode="auto">
          <a:xfrm>
            <a:off x="4191000" y="381000"/>
            <a:ext cx="4343400" cy="6019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voucher </a:t>
            </a:r>
            <a:endParaRPr lang="en-US" dirty="0"/>
          </a:p>
        </p:txBody>
      </p:sp>
      <p:sp>
        <p:nvSpPr>
          <p:cNvPr id="3" name="Content Placeholder 2"/>
          <p:cNvSpPr>
            <a:spLocks noGrp="1"/>
          </p:cNvSpPr>
          <p:nvPr>
            <p:ph sz="quarter" idx="1"/>
          </p:nvPr>
        </p:nvSpPr>
        <p:spPr/>
        <p:txBody>
          <a:bodyPr/>
          <a:lstStyle/>
          <a:p>
            <a:r>
              <a:rPr lang="en-US" dirty="0" smtClean="0"/>
              <a:t>This voucher can be used for multiple reasons. Some use it for sales, purchases, depreciation; any adjustment entry can also be done using this voucher in Tally. This voucher is available in both accounting and inventory vouchers in Tally. In inventory mode, the entry relating to the movement of goods can be passed.</a:t>
            </a:r>
          </a:p>
          <a:p>
            <a:r>
              <a:rPr lang="en-US" dirty="0" smtClean="0"/>
              <a:t>Go to </a:t>
            </a:r>
            <a:r>
              <a:rPr lang="en-US" b="1" dirty="0" smtClean="0"/>
              <a:t>Gateway of Tally &gt; Accounting Vouchers.</a:t>
            </a:r>
            <a:endParaRPr lang="en-US" dirty="0" smtClean="0"/>
          </a:p>
          <a:p>
            <a:r>
              <a:rPr lang="en-US" dirty="0" smtClean="0"/>
              <a:t>Click on </a:t>
            </a:r>
            <a:r>
              <a:rPr lang="en-US" b="1" dirty="0" smtClean="0"/>
              <a:t>F7: journal voucher  </a:t>
            </a:r>
            <a:r>
              <a:rPr lang="en-US" dirty="0" smtClean="0"/>
              <a:t>on the Button Bar or press </a:t>
            </a:r>
            <a:r>
              <a:rPr lang="en-US" b="1" dirty="0" smtClean="0"/>
              <a:t>F7</a:t>
            </a:r>
            <a:r>
              <a:rPr lang="en-US" dirty="0" smtClean="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7" name="Picture 1"/>
          <p:cNvPicPr>
            <a:picLocks noGrp="1" noChangeAspect="1" noChangeArrowheads="1"/>
          </p:cNvPicPr>
          <p:nvPr>
            <p:ph sz="quarter" idx="1"/>
          </p:nvPr>
        </p:nvPicPr>
        <p:blipFill>
          <a:blip r:embed="rId2"/>
          <a:srcRect/>
          <a:stretch>
            <a:fillRect/>
          </a:stretch>
        </p:blipFill>
        <p:spPr bwMode="auto">
          <a:xfrm>
            <a:off x="914400" y="304800"/>
            <a:ext cx="7543800" cy="63246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note </a:t>
            </a:r>
            <a:endParaRPr lang="en-US" dirty="0"/>
          </a:p>
        </p:txBody>
      </p:sp>
      <p:sp>
        <p:nvSpPr>
          <p:cNvPr id="3" name="Content Placeholder 2"/>
          <p:cNvSpPr>
            <a:spLocks noGrp="1"/>
          </p:cNvSpPr>
          <p:nvPr>
            <p:ph sz="quarter" idx="1"/>
          </p:nvPr>
        </p:nvSpPr>
        <p:spPr/>
        <p:txBody>
          <a:bodyPr>
            <a:normAutofit fontScale="92500"/>
          </a:bodyPr>
          <a:lstStyle/>
          <a:p>
            <a:r>
              <a:rPr lang="en-US" dirty="0" smtClean="0"/>
              <a:t>Credit Note entry is passed when there is a sales return transaction. This voucher usually remains deactivated by default. You can activate it by pressing F11 and configuring features in invoicing. You can refer to the original sales invoice against which this entry is passed to keep track of such transactions. When a party is selected, you will come across the list of invoices against which this credit note voucher is used. Credit notes can also be used either in invoice mode or as voucher mode as could be used in Sales Voucher.</a:t>
            </a:r>
          </a:p>
          <a:p>
            <a:r>
              <a:rPr lang="en-US" dirty="0" smtClean="0"/>
              <a:t>To Activate the Credit Note and Debit Note feature, you can select F11 and activate the credit and debit note feature as under:</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89" name="Picture 1"/>
          <p:cNvPicPr>
            <a:picLocks noGrp="1" noChangeAspect="1" noChangeArrowheads="1"/>
          </p:cNvPicPr>
          <p:nvPr>
            <p:ph sz="quarter" idx="1"/>
          </p:nvPr>
        </p:nvPicPr>
        <p:blipFill>
          <a:blip r:embed="rId2"/>
          <a:srcRect/>
          <a:stretch>
            <a:fillRect/>
          </a:stretch>
        </p:blipFill>
        <p:spPr bwMode="auto">
          <a:xfrm>
            <a:off x="1" y="228600"/>
            <a:ext cx="4572000" cy="5867400"/>
          </a:xfrm>
          <a:prstGeom prst="rect">
            <a:avLst/>
          </a:prstGeom>
          <a:noFill/>
          <a:ln w="9525">
            <a:noFill/>
            <a:miter lim="800000"/>
            <a:headEnd/>
            <a:tailEnd/>
          </a:ln>
          <a:effectLst/>
        </p:spPr>
      </p:pic>
      <p:pic>
        <p:nvPicPr>
          <p:cNvPr id="37890" name="Picture 2"/>
          <p:cNvPicPr>
            <a:picLocks noChangeAspect="1" noChangeArrowheads="1"/>
          </p:cNvPicPr>
          <p:nvPr/>
        </p:nvPicPr>
        <p:blipFill>
          <a:blip r:embed="rId3"/>
          <a:srcRect/>
          <a:stretch>
            <a:fillRect/>
          </a:stretch>
        </p:blipFill>
        <p:spPr bwMode="auto">
          <a:xfrm>
            <a:off x="4572000" y="457200"/>
            <a:ext cx="4572000" cy="6096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Debit note </a:t>
            </a:r>
            <a:endParaRPr lang="en-US" dirty="0"/>
          </a:p>
        </p:txBody>
      </p:sp>
      <p:sp>
        <p:nvSpPr>
          <p:cNvPr id="36868" name="AutoShape 4" descr="https://khatabook-assets.s3.amazonaws.com/media/post/zzSAxv3PEI1GsCxVoLzXSjIwaqm1cT-ZAW-TOKFMwMK-IY4ByEXgOOs9v1LKUSlDmC_iWzMirkM4xtPqKejtQLtvyq4cqevEHTHCa7iQRehCm5ujf0mgT3x081SFLA=s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Content Placeholder 5"/>
          <p:cNvSpPr>
            <a:spLocks noGrp="1"/>
          </p:cNvSpPr>
          <p:nvPr>
            <p:ph sz="quarter" idx="1"/>
          </p:nvPr>
        </p:nvSpPr>
        <p:spPr/>
        <p:txBody>
          <a:bodyPr/>
          <a:lstStyle/>
          <a:p>
            <a:r>
              <a:rPr lang="en-US" dirty="0" smtClean="0"/>
              <a:t>Debit Note entry is passed when there is a purchase return transaction. This voucher is deactivated by default. You can activate it by pressing F11 and configuring its features. You can refer to the original purchase invoice against which this entry is passed for maintaining track of such transactions. When a party is selected, you will come across the list of invoices against which this Debit note voucher is used. Debit notes can also be used either in invoice mode or voucher mode as </a:t>
            </a:r>
            <a:r>
              <a:rPr lang="en-US" dirty="0" err="1" smtClean="0"/>
              <a:t>utilised</a:t>
            </a:r>
            <a:r>
              <a:rPr lang="en-US" dirty="0" smtClean="0"/>
              <a:t> in Purchase Voucher.</a:t>
            </a:r>
          </a:p>
          <a:p>
            <a:r>
              <a:rPr lang="en-US" dirty="0" smtClean="0"/>
              <a:t/>
            </a:r>
            <a:br>
              <a:rPr lang="en-US"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p:cNvPicPr>
            <a:picLocks noGrp="1" noChangeAspect="1" noChangeArrowheads="1"/>
          </p:cNvPicPr>
          <p:nvPr>
            <p:ph sz="quarter" idx="1"/>
          </p:nvPr>
        </p:nvPicPr>
        <p:blipFill>
          <a:blip r:embed="rId2"/>
          <a:srcRect/>
          <a:stretch>
            <a:fillRect/>
          </a:stretch>
        </p:blipFill>
        <p:spPr bwMode="auto">
          <a:xfrm>
            <a:off x="762000" y="457200"/>
            <a:ext cx="7010400" cy="5867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ample.PNG"/>
          <p:cNvPicPr>
            <a:picLocks noGrp="1" noChangeAspect="1"/>
          </p:cNvPicPr>
          <p:nvPr>
            <p:ph sz="quarter" idx="1"/>
          </p:nvPr>
        </p:nvPicPr>
        <p:blipFill>
          <a:blip r:embed="rId2"/>
          <a:stretch>
            <a:fillRect/>
          </a:stretch>
        </p:blipFill>
        <p:spPr>
          <a:xfrm>
            <a:off x="685800" y="457200"/>
            <a:ext cx="7924800" cy="6096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vouchers</a:t>
            </a:r>
            <a:br>
              <a:rPr lang="en-US" dirty="0" smtClean="0"/>
            </a:br>
            <a:endParaRPr lang="en-US" dirty="0"/>
          </a:p>
        </p:txBody>
      </p:sp>
      <p:graphicFrame>
        <p:nvGraphicFramePr>
          <p:cNvPr id="7" name="Content Placeholder 6"/>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vouchers </a:t>
            </a:r>
            <a:endParaRPr lang="en-US" dirty="0"/>
          </a:p>
        </p:txBody>
      </p:sp>
      <p:pic>
        <p:nvPicPr>
          <p:cNvPr id="4" name="Content Placeholder 3" descr="C.PNG"/>
          <p:cNvPicPr>
            <a:picLocks noGrp="1" noChangeAspect="1"/>
          </p:cNvPicPr>
          <p:nvPr>
            <p:ph sz="quarter" idx="1"/>
          </p:nvPr>
        </p:nvPicPr>
        <p:blipFill>
          <a:blip r:embed="rId2"/>
          <a:stretch>
            <a:fillRect/>
          </a:stretch>
        </p:blipFill>
        <p:spPr>
          <a:xfrm>
            <a:off x="914400" y="1828800"/>
            <a:ext cx="7772400" cy="4191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of supporting vouchers </a:t>
            </a:r>
            <a:endParaRPr lang="en-US" dirty="0"/>
          </a:p>
        </p:txBody>
      </p:sp>
      <p:pic>
        <p:nvPicPr>
          <p:cNvPr id="4" name="Content Placeholder 3" descr="v.PNG"/>
          <p:cNvPicPr>
            <a:picLocks noGrp="1" noChangeAspect="1"/>
          </p:cNvPicPr>
          <p:nvPr>
            <p:ph sz="quarter" idx="1"/>
          </p:nvPr>
        </p:nvPicPr>
        <p:blipFill>
          <a:blip r:embed="rId2"/>
          <a:stretch>
            <a:fillRect/>
          </a:stretch>
        </p:blipFill>
        <p:spPr>
          <a:xfrm>
            <a:off x="609600" y="2362200"/>
            <a:ext cx="2971800" cy="1790929"/>
          </a:xfrm>
        </p:spPr>
      </p:pic>
      <p:pic>
        <p:nvPicPr>
          <p:cNvPr id="1026" name="Picture 2"/>
          <p:cNvPicPr>
            <a:picLocks noChangeAspect="1" noChangeArrowheads="1"/>
          </p:cNvPicPr>
          <p:nvPr/>
        </p:nvPicPr>
        <p:blipFill>
          <a:blip r:embed="rId3"/>
          <a:srcRect/>
          <a:stretch>
            <a:fillRect/>
          </a:stretch>
        </p:blipFill>
        <p:spPr bwMode="auto">
          <a:xfrm>
            <a:off x="2819400" y="4572000"/>
            <a:ext cx="2857142" cy="192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867400" y="2514600"/>
            <a:ext cx="2819400" cy="1752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PNG"/>
          <p:cNvPicPr>
            <a:picLocks noGrp="1" noChangeAspect="1"/>
          </p:cNvPicPr>
          <p:nvPr>
            <p:ph sz="quarter" idx="1"/>
          </p:nvPr>
        </p:nvPicPr>
        <p:blipFill>
          <a:blip r:embed="rId2"/>
          <a:stretch>
            <a:fillRect/>
          </a:stretch>
        </p:blipFill>
        <p:spPr>
          <a:xfrm>
            <a:off x="1447800" y="1600200"/>
            <a:ext cx="6201173" cy="4038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1447800"/>
            <a:ext cx="8305800" cy="4876800"/>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609600" y="381000"/>
            <a:ext cx="8229600" cy="5791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1524000" y="1676400"/>
            <a:ext cx="5715000" cy="3429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6796154</TotalTime>
  <Words>541</Words>
  <Application>Microsoft Office PowerPoint</Application>
  <PresentationFormat>On-screen Show (4:3)</PresentationFormat>
  <Paragraphs>74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VOUCHERS </vt:lpstr>
      <vt:lpstr>VOUCHERS  </vt:lpstr>
      <vt:lpstr>PowerPoint Presentation</vt:lpstr>
      <vt:lpstr>Types of vouchers </vt:lpstr>
      <vt:lpstr>Supporting vouchers </vt:lpstr>
      <vt:lpstr>Samples of supporting vouchers </vt:lpstr>
      <vt:lpstr>PowerPoint Presentation</vt:lpstr>
      <vt:lpstr>PowerPoint Presentation</vt:lpstr>
      <vt:lpstr>PowerPoint Presentation</vt:lpstr>
      <vt:lpstr>          Types of vouchers in tally ERP .9</vt:lpstr>
      <vt:lpstr>PowerPoint Presentation</vt:lpstr>
      <vt:lpstr>CONTRA VOUCHER </vt:lpstr>
      <vt:lpstr>Contra voucher </vt:lpstr>
      <vt:lpstr>PowerPoint Presentation</vt:lpstr>
      <vt:lpstr>Payment  voucher </vt:lpstr>
      <vt:lpstr>Payment voucher</vt:lpstr>
      <vt:lpstr>PowerPoint Presentation</vt:lpstr>
      <vt:lpstr>RECEIPT VOUCHER </vt:lpstr>
      <vt:lpstr>PowerPoint Presentation</vt:lpstr>
      <vt:lpstr>Purchase voucher </vt:lpstr>
      <vt:lpstr>PowerPoint Presentation</vt:lpstr>
      <vt:lpstr>Sales voucher </vt:lpstr>
      <vt:lpstr>PowerPoint Presentation</vt:lpstr>
      <vt:lpstr>Journal voucher </vt:lpstr>
      <vt:lpstr>PowerPoint Presentation</vt:lpstr>
      <vt:lpstr>Credit note </vt:lpstr>
      <vt:lpstr>PowerPoint Presentation</vt:lpstr>
      <vt:lpstr>Debit note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Vouchers</dc:title>
  <dc:creator>a</dc:creator>
  <cp:lastModifiedBy>dell</cp:lastModifiedBy>
  <cp:revision>15</cp:revision>
  <dcterms:created xsi:type="dcterms:W3CDTF">2023-12-21T09:45:36Z</dcterms:created>
  <dcterms:modified xsi:type="dcterms:W3CDTF">2024-02-14T06:34:38Z</dcterms:modified>
</cp:coreProperties>
</file>