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7" r:id="rId3"/>
    <p:sldId id="258" r:id="rId4"/>
    <p:sldId id="259" r:id="rId5"/>
    <p:sldId id="260" r:id="rId6"/>
    <p:sldId id="261" r:id="rId7"/>
    <p:sldId id="262" r:id="rId8"/>
    <p:sldId id="263" r:id="rId9"/>
    <p:sldId id="266" r:id="rId10"/>
    <p:sldId id="264"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81" d="100"/>
          <a:sy n="81" d="100"/>
        </p:scale>
        <p:origin x="-300" y="-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DCC562-475A-4BCC-BA09-0D24CB4EB1F2}" type="datetimeFigureOut">
              <a:rPr lang="en-IN" smtClean="0"/>
              <a:t>14-02-2024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EBB3AAE-1962-46F6-A350-CBD15F909CDF}" type="slidenum">
              <a:rPr lang="en-IN" smtClean="0"/>
              <a:t>‹#›</a:t>
            </a:fld>
            <a:endParaRPr lang="en-IN"/>
          </a:p>
        </p:txBody>
      </p:sp>
    </p:spTree>
    <p:extLst>
      <p:ext uri="{BB962C8B-B14F-4D97-AF65-F5344CB8AC3E}">
        <p14:creationId xmlns:p14="http://schemas.microsoft.com/office/powerpoint/2010/main" val="34140146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918A7FB-0E09-43B9-B740-853D1D1CC9D0}" type="datetimeFigureOut">
              <a:rPr lang="en-IN" smtClean="0"/>
              <a:t>14-02-2024</a:t>
            </a:fld>
            <a:endParaRPr lang="en-IN"/>
          </a:p>
        </p:txBody>
      </p:sp>
      <p:sp>
        <p:nvSpPr>
          <p:cNvPr id="5" name="Footer Placeholder 4"/>
          <p:cNvSpPr>
            <a:spLocks noGrp="1"/>
          </p:cNvSpPr>
          <p:nvPr>
            <p:ph type="ftr" sz="quarter" idx="11"/>
          </p:nvPr>
        </p:nvSpPr>
        <p:spPr>
          <a:xfrm>
            <a:off x="5332412" y="5883275"/>
            <a:ext cx="4324044" cy="365125"/>
          </a:xfrm>
        </p:spPr>
        <p:txBody>
          <a:bodyPr/>
          <a:lstStyle/>
          <a:p>
            <a:endParaRPr lang="en-IN"/>
          </a:p>
        </p:txBody>
      </p:sp>
      <p:sp>
        <p:nvSpPr>
          <p:cNvPr id="6" name="Slide Number Placeholder 5"/>
          <p:cNvSpPr>
            <a:spLocks noGrp="1"/>
          </p:cNvSpPr>
          <p:nvPr>
            <p:ph type="sldNum" sz="quarter" idx="12"/>
          </p:nvPr>
        </p:nvSpPr>
        <p:spPr/>
        <p:txBody>
          <a:bodyPr/>
          <a:lstStyle/>
          <a:p>
            <a:fld id="{C5696CEA-BA18-4738-B0C7-53B72B866658}" type="slidenum">
              <a:rPr lang="en-IN" smtClean="0"/>
              <a:t>‹#›</a:t>
            </a:fld>
            <a:endParaRPr lang="en-IN"/>
          </a:p>
        </p:txBody>
      </p:sp>
    </p:spTree>
    <p:extLst>
      <p:ext uri="{BB962C8B-B14F-4D97-AF65-F5344CB8AC3E}">
        <p14:creationId xmlns:p14="http://schemas.microsoft.com/office/powerpoint/2010/main" val="58445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18A7FB-0E09-43B9-B740-853D1D1CC9D0}" type="datetimeFigureOut">
              <a:rPr lang="en-IN" smtClean="0"/>
              <a:t>14-02-2024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5696CEA-BA18-4738-B0C7-53B72B866658}" type="slidenum">
              <a:rPr lang="en-IN" smtClean="0"/>
              <a:t>‹#›</a:t>
            </a:fld>
            <a:endParaRPr lang="en-IN"/>
          </a:p>
        </p:txBody>
      </p:sp>
    </p:spTree>
    <p:extLst>
      <p:ext uri="{BB962C8B-B14F-4D97-AF65-F5344CB8AC3E}">
        <p14:creationId xmlns:p14="http://schemas.microsoft.com/office/powerpoint/2010/main" val="2148159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18A7FB-0E09-43B9-B740-853D1D1CC9D0}" type="datetimeFigureOut">
              <a:rPr lang="en-IN" smtClean="0"/>
              <a:t>14-02-2024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5696CEA-BA18-4738-B0C7-53B72B866658}" type="slidenum">
              <a:rPr lang="en-IN" smtClean="0"/>
              <a:t>‹#›</a:t>
            </a:fld>
            <a:endParaRPr lang="en-IN"/>
          </a:p>
        </p:txBody>
      </p:sp>
    </p:spTree>
    <p:extLst>
      <p:ext uri="{BB962C8B-B14F-4D97-AF65-F5344CB8AC3E}">
        <p14:creationId xmlns:p14="http://schemas.microsoft.com/office/powerpoint/2010/main" val="23058697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18A7FB-0E09-43B9-B740-853D1D1CC9D0}" type="datetimeFigureOut">
              <a:rPr lang="en-IN" smtClean="0"/>
              <a:t>14-02-2024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5696CEA-BA18-4738-B0C7-53B72B866658}" type="slidenum">
              <a:rPr lang="en-IN" smtClean="0"/>
              <a:t>‹#›</a:t>
            </a:fld>
            <a:endParaRPr lang="en-IN"/>
          </a:p>
        </p:txBody>
      </p:sp>
    </p:spTree>
    <p:extLst>
      <p:ext uri="{BB962C8B-B14F-4D97-AF65-F5344CB8AC3E}">
        <p14:creationId xmlns:p14="http://schemas.microsoft.com/office/powerpoint/2010/main" val="42915401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18A7FB-0E09-43B9-B740-853D1D1CC9D0}" type="datetimeFigureOut">
              <a:rPr lang="en-IN" smtClean="0"/>
              <a:t>14-02-2024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5696CEA-BA18-4738-B0C7-53B72B866658}" type="slidenum">
              <a:rPr lang="en-IN" smtClean="0"/>
              <a:t>‹#›</a:t>
            </a:fld>
            <a:endParaRPr lang="en-IN"/>
          </a:p>
        </p:txBody>
      </p:sp>
    </p:spTree>
    <p:extLst>
      <p:ext uri="{BB962C8B-B14F-4D97-AF65-F5344CB8AC3E}">
        <p14:creationId xmlns:p14="http://schemas.microsoft.com/office/powerpoint/2010/main" val="11544922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18A7FB-0E09-43B9-B740-853D1D1CC9D0}" type="datetimeFigureOut">
              <a:rPr lang="en-IN" smtClean="0"/>
              <a:t>14-02-2024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5696CEA-BA18-4738-B0C7-53B72B866658}" type="slidenum">
              <a:rPr lang="en-IN" smtClean="0"/>
              <a:t>‹#›</a:t>
            </a:fld>
            <a:endParaRPr lang="en-IN"/>
          </a:p>
        </p:txBody>
      </p:sp>
    </p:spTree>
    <p:extLst>
      <p:ext uri="{BB962C8B-B14F-4D97-AF65-F5344CB8AC3E}">
        <p14:creationId xmlns:p14="http://schemas.microsoft.com/office/powerpoint/2010/main" val="41788523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18A7FB-0E09-43B9-B740-853D1D1CC9D0}" type="datetimeFigureOut">
              <a:rPr lang="en-IN" smtClean="0"/>
              <a:t>14-02-2024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5696CEA-BA18-4738-B0C7-53B72B866658}" type="slidenum">
              <a:rPr lang="en-IN" smtClean="0"/>
              <a:t>‹#›</a:t>
            </a:fld>
            <a:endParaRPr lang="en-IN"/>
          </a:p>
        </p:txBody>
      </p:sp>
    </p:spTree>
    <p:extLst>
      <p:ext uri="{BB962C8B-B14F-4D97-AF65-F5344CB8AC3E}">
        <p14:creationId xmlns:p14="http://schemas.microsoft.com/office/powerpoint/2010/main" val="36781746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18A7FB-0E09-43B9-B740-853D1D1CC9D0}" type="datetimeFigureOut">
              <a:rPr lang="en-IN" smtClean="0"/>
              <a:t>14-02-2024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5696CEA-BA18-4738-B0C7-53B72B866658}" type="slidenum">
              <a:rPr lang="en-IN" smtClean="0"/>
              <a:t>‹#›</a:t>
            </a:fld>
            <a:endParaRPr lang="en-IN"/>
          </a:p>
        </p:txBody>
      </p:sp>
    </p:spTree>
    <p:extLst>
      <p:ext uri="{BB962C8B-B14F-4D97-AF65-F5344CB8AC3E}">
        <p14:creationId xmlns:p14="http://schemas.microsoft.com/office/powerpoint/2010/main" val="15511349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18A7FB-0E09-43B9-B740-853D1D1CC9D0}" type="datetimeFigureOut">
              <a:rPr lang="en-IN" smtClean="0"/>
              <a:t>14-02-2024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5696CEA-BA18-4738-B0C7-53B72B866658}" type="slidenum">
              <a:rPr lang="en-IN" smtClean="0"/>
              <a:t>‹#›</a:t>
            </a:fld>
            <a:endParaRPr lang="en-IN"/>
          </a:p>
        </p:txBody>
      </p:sp>
    </p:spTree>
    <p:extLst>
      <p:ext uri="{BB962C8B-B14F-4D97-AF65-F5344CB8AC3E}">
        <p14:creationId xmlns:p14="http://schemas.microsoft.com/office/powerpoint/2010/main" val="2179527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18A7FB-0E09-43B9-B740-853D1D1CC9D0}" type="datetimeFigureOut">
              <a:rPr lang="en-IN" smtClean="0"/>
              <a:t>14-02-2024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10951856" y="5867131"/>
            <a:ext cx="551167" cy="365125"/>
          </a:xfrm>
        </p:spPr>
        <p:txBody>
          <a:bodyPr/>
          <a:lstStyle/>
          <a:p>
            <a:fld id="{C5696CEA-BA18-4738-B0C7-53B72B866658}" type="slidenum">
              <a:rPr lang="en-IN" smtClean="0"/>
              <a:t>‹#›</a:t>
            </a:fld>
            <a:endParaRPr lang="en-IN"/>
          </a:p>
        </p:txBody>
      </p:sp>
    </p:spTree>
    <p:extLst>
      <p:ext uri="{BB962C8B-B14F-4D97-AF65-F5344CB8AC3E}">
        <p14:creationId xmlns:p14="http://schemas.microsoft.com/office/powerpoint/2010/main" val="2347707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18A7FB-0E09-43B9-B740-853D1D1CC9D0}" type="datetimeFigureOut">
              <a:rPr lang="en-IN" smtClean="0"/>
              <a:t>14-02-2024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5696CEA-BA18-4738-B0C7-53B72B866658}" type="slidenum">
              <a:rPr lang="en-IN" smtClean="0"/>
              <a:t>‹#›</a:t>
            </a:fld>
            <a:endParaRPr lang="en-IN"/>
          </a:p>
        </p:txBody>
      </p:sp>
    </p:spTree>
    <p:extLst>
      <p:ext uri="{BB962C8B-B14F-4D97-AF65-F5344CB8AC3E}">
        <p14:creationId xmlns:p14="http://schemas.microsoft.com/office/powerpoint/2010/main" val="3176078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918A7FB-0E09-43B9-B740-853D1D1CC9D0}" type="datetimeFigureOut">
              <a:rPr lang="en-IN" smtClean="0"/>
              <a:t>14-02-2024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5696CEA-BA18-4738-B0C7-53B72B866658}" type="slidenum">
              <a:rPr lang="en-IN" smtClean="0"/>
              <a:t>‹#›</a:t>
            </a:fld>
            <a:endParaRPr lang="en-IN"/>
          </a:p>
        </p:txBody>
      </p:sp>
    </p:spTree>
    <p:extLst>
      <p:ext uri="{BB962C8B-B14F-4D97-AF65-F5344CB8AC3E}">
        <p14:creationId xmlns:p14="http://schemas.microsoft.com/office/powerpoint/2010/main" val="1478112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918A7FB-0E09-43B9-B740-853D1D1CC9D0}" type="datetimeFigureOut">
              <a:rPr lang="en-IN" smtClean="0"/>
              <a:t>14-02-2024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5696CEA-BA18-4738-B0C7-53B72B866658}" type="slidenum">
              <a:rPr lang="en-IN" smtClean="0"/>
              <a:t>‹#›</a:t>
            </a:fld>
            <a:endParaRPr lang="en-IN"/>
          </a:p>
        </p:txBody>
      </p:sp>
    </p:spTree>
    <p:extLst>
      <p:ext uri="{BB962C8B-B14F-4D97-AF65-F5344CB8AC3E}">
        <p14:creationId xmlns:p14="http://schemas.microsoft.com/office/powerpoint/2010/main" val="2951783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918A7FB-0E09-43B9-B740-853D1D1CC9D0}" type="datetimeFigureOut">
              <a:rPr lang="en-IN" smtClean="0"/>
              <a:t>14-02-2024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5696CEA-BA18-4738-B0C7-53B72B866658}" type="slidenum">
              <a:rPr lang="en-IN" smtClean="0"/>
              <a:t>‹#›</a:t>
            </a:fld>
            <a:endParaRPr lang="en-IN"/>
          </a:p>
        </p:txBody>
      </p:sp>
    </p:spTree>
    <p:extLst>
      <p:ext uri="{BB962C8B-B14F-4D97-AF65-F5344CB8AC3E}">
        <p14:creationId xmlns:p14="http://schemas.microsoft.com/office/powerpoint/2010/main" val="2573608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18A7FB-0E09-43B9-B740-853D1D1CC9D0}" type="datetimeFigureOut">
              <a:rPr lang="en-IN" smtClean="0"/>
              <a:t>14-02-2024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5696CEA-BA18-4738-B0C7-53B72B866658}" type="slidenum">
              <a:rPr lang="en-IN" smtClean="0"/>
              <a:t>‹#›</a:t>
            </a:fld>
            <a:endParaRPr lang="en-IN"/>
          </a:p>
        </p:txBody>
      </p:sp>
    </p:spTree>
    <p:extLst>
      <p:ext uri="{BB962C8B-B14F-4D97-AF65-F5344CB8AC3E}">
        <p14:creationId xmlns:p14="http://schemas.microsoft.com/office/powerpoint/2010/main" val="2481281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18A7FB-0E09-43B9-B740-853D1D1CC9D0}" type="datetimeFigureOut">
              <a:rPr lang="en-IN" smtClean="0"/>
              <a:t>14-02-2024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5696CEA-BA18-4738-B0C7-53B72B866658}" type="slidenum">
              <a:rPr lang="en-IN" smtClean="0"/>
              <a:t>‹#›</a:t>
            </a:fld>
            <a:endParaRPr lang="en-IN"/>
          </a:p>
        </p:txBody>
      </p:sp>
    </p:spTree>
    <p:extLst>
      <p:ext uri="{BB962C8B-B14F-4D97-AF65-F5344CB8AC3E}">
        <p14:creationId xmlns:p14="http://schemas.microsoft.com/office/powerpoint/2010/main" val="3154553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18A7FB-0E09-43B9-B740-853D1D1CC9D0}" type="datetimeFigureOut">
              <a:rPr lang="en-IN" smtClean="0"/>
              <a:t>14-02-2024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5696CEA-BA18-4738-B0C7-53B72B866658}" type="slidenum">
              <a:rPr lang="en-IN" smtClean="0"/>
              <a:t>‹#›</a:t>
            </a:fld>
            <a:endParaRPr lang="en-IN"/>
          </a:p>
        </p:txBody>
      </p:sp>
    </p:spTree>
    <p:extLst>
      <p:ext uri="{BB962C8B-B14F-4D97-AF65-F5344CB8AC3E}">
        <p14:creationId xmlns:p14="http://schemas.microsoft.com/office/powerpoint/2010/main" val="496461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918A7FB-0E09-43B9-B740-853D1D1CC9D0}" type="datetimeFigureOut">
              <a:rPr lang="en-IN" smtClean="0"/>
              <a:t>14-02-2024</a:t>
            </a:fld>
            <a:endParaRPr lang="en-IN"/>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5696CEA-BA18-4738-B0C7-53B72B866658}" type="slidenum">
              <a:rPr lang="en-IN" smtClean="0"/>
              <a:t>‹#›</a:t>
            </a:fld>
            <a:endParaRPr lang="en-IN"/>
          </a:p>
        </p:txBody>
      </p:sp>
    </p:spTree>
    <p:extLst>
      <p:ext uri="{BB962C8B-B14F-4D97-AF65-F5344CB8AC3E}">
        <p14:creationId xmlns:p14="http://schemas.microsoft.com/office/powerpoint/2010/main" val="25632583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investopedia.com/ask/answers/041615/what-are-some-examples-law-demand-real-markets.asp" TargetMode="External"/><Relationship Id="rId2" Type="http://schemas.openxmlformats.org/officeDocument/2006/relationships/hyperlink" Target="https://www.investopedia.com/ask/answers/042815/which-economic-factors-most-affect-demand-consumer-goods.as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investopedia.com/ask/answers/033115/why-there-negative-correlation-between-quantity-demanded-and-price.asp"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630F415-5D85-8E00-B9A1-0939E6831BE6}"/>
              </a:ext>
            </a:extLst>
          </p:cNvPr>
          <p:cNvSpPr>
            <a:spLocks noGrp="1"/>
          </p:cNvSpPr>
          <p:nvPr>
            <p:ph type="ctrTitle"/>
          </p:nvPr>
        </p:nvSpPr>
        <p:spPr/>
        <p:txBody>
          <a:bodyPr>
            <a:normAutofit/>
          </a:bodyPr>
          <a:lstStyle/>
          <a:p>
            <a:r>
              <a:rPr lang="en-US" sz="9600" dirty="0"/>
              <a:t>DEMAND</a:t>
            </a:r>
            <a:endParaRPr lang="en-IN" sz="9600" dirty="0"/>
          </a:p>
        </p:txBody>
      </p:sp>
      <p:sp>
        <p:nvSpPr>
          <p:cNvPr id="3" name="Subtitle 2">
            <a:extLst>
              <a:ext uri="{FF2B5EF4-FFF2-40B4-BE49-F238E27FC236}">
                <a16:creationId xmlns:a16="http://schemas.microsoft.com/office/drawing/2014/main" xmlns="" id="{C1A0E8AD-4ED2-BB1F-5764-D382CAF0D356}"/>
              </a:ext>
            </a:extLst>
          </p:cNvPr>
          <p:cNvSpPr>
            <a:spLocks noGrp="1"/>
          </p:cNvSpPr>
          <p:nvPr>
            <p:ph type="subTitle" idx="1"/>
          </p:nvPr>
        </p:nvSpPr>
        <p:spPr/>
        <p:txBody>
          <a:bodyPr>
            <a:normAutofit/>
          </a:bodyPr>
          <a:lstStyle/>
          <a:p>
            <a:r>
              <a:rPr lang="en-US" sz="3200" dirty="0"/>
              <a:t>in Business Economics.</a:t>
            </a:r>
            <a:endParaRPr lang="en-IN" sz="3200" dirty="0"/>
          </a:p>
        </p:txBody>
      </p:sp>
    </p:spTree>
    <p:extLst>
      <p:ext uri="{BB962C8B-B14F-4D97-AF65-F5344CB8AC3E}">
        <p14:creationId xmlns:p14="http://schemas.microsoft.com/office/powerpoint/2010/main" val="173991599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C135B91F-D291-DB76-C5E6-BF93B74146AD}"/>
              </a:ext>
            </a:extLst>
          </p:cNvPr>
          <p:cNvSpPr txBox="1"/>
          <p:nvPr/>
        </p:nvSpPr>
        <p:spPr>
          <a:xfrm>
            <a:off x="1446334" y="295820"/>
            <a:ext cx="9299331" cy="6463308"/>
          </a:xfrm>
          <a:prstGeom prst="rect">
            <a:avLst/>
          </a:prstGeom>
          <a:noFill/>
        </p:spPr>
        <p:txBody>
          <a:bodyPr wrap="square" rtlCol="0">
            <a:spAutoFit/>
          </a:bodyPr>
          <a:lstStyle/>
          <a:p>
            <a:pPr algn="l"/>
            <a:endParaRPr lang="en-US" sz="2100" b="1" dirty="0">
              <a:solidFill>
                <a:srgbClr val="2D2D2D"/>
              </a:solidFill>
              <a:latin typeface="Segoe UI Semibold" panose="020B0702040204020203" pitchFamily="34" charset="0"/>
              <a:cs typeface="Segoe UI Semibold" panose="020B0702040204020203" pitchFamily="34" charset="0"/>
            </a:endParaRPr>
          </a:p>
          <a:p>
            <a:pPr algn="l"/>
            <a:r>
              <a:rPr lang="en-US" sz="2100" b="1" dirty="0">
                <a:solidFill>
                  <a:srgbClr val="2D2D2D"/>
                </a:solidFill>
                <a:latin typeface="Segoe UI Semibold" panose="020B0702040204020203" pitchFamily="34" charset="0"/>
                <a:cs typeface="Segoe UI Semibold" panose="020B0702040204020203" pitchFamily="34" charset="0"/>
              </a:rPr>
              <a:t>5.</a:t>
            </a:r>
            <a:r>
              <a:rPr lang="en-US" sz="2100" b="1" i="0" dirty="0">
                <a:solidFill>
                  <a:srgbClr val="2D2D2D"/>
                </a:solidFill>
                <a:effectLst/>
                <a:latin typeface="Segoe UI Semibold" panose="020B0702040204020203" pitchFamily="34" charset="0"/>
                <a:cs typeface="Segoe UI Semibold" panose="020B0702040204020203" pitchFamily="34" charset="0"/>
              </a:rPr>
              <a:t> Direct and derived demand</a:t>
            </a:r>
          </a:p>
          <a:p>
            <a:pPr algn="l"/>
            <a:r>
              <a:rPr lang="en-US" sz="2100" b="0" i="0" dirty="0">
                <a:solidFill>
                  <a:srgbClr val="2D2D2D"/>
                </a:solidFill>
                <a:effectLst/>
                <a:latin typeface="Segoe UI Semibold" panose="020B0702040204020203" pitchFamily="34" charset="0"/>
                <a:cs typeface="Segoe UI Semibold" panose="020B0702040204020203" pitchFamily="34" charset="0"/>
              </a:rPr>
              <a:t>Direct demand is the demand for a final good. Food, clothing and cell phones are an example of this. Also called autonomous demand, it's independent of the demand for other products.</a:t>
            </a:r>
          </a:p>
          <a:p>
            <a:pPr algn="l"/>
            <a:r>
              <a:rPr lang="en-US" sz="2100" b="0" i="0" dirty="0">
                <a:solidFill>
                  <a:srgbClr val="2D2D2D"/>
                </a:solidFill>
                <a:effectLst/>
                <a:latin typeface="Segoe UI Semibold" panose="020B0702040204020203" pitchFamily="34" charset="0"/>
                <a:cs typeface="Segoe UI Semibold" panose="020B0702040204020203" pitchFamily="34" charset="0"/>
              </a:rPr>
              <a:t>Derived demand is the demand for a product that comes from the usage of others. For example, the demand for pencils will result in the demand for wood, graphite, paint and eraser materials. In this example, the demand for wood is dependent on the demand for its uses.</a:t>
            </a:r>
          </a:p>
          <a:p>
            <a:pPr algn="l"/>
            <a:endParaRPr lang="en-US" sz="2100" dirty="0">
              <a:solidFill>
                <a:srgbClr val="2D2D2D"/>
              </a:solidFill>
              <a:latin typeface="Segoe UI Semibold" panose="020B0702040204020203" pitchFamily="34" charset="0"/>
              <a:cs typeface="Segoe UI Semibold" panose="020B0702040204020203" pitchFamily="34" charset="0"/>
            </a:endParaRPr>
          </a:p>
          <a:p>
            <a:pPr algn="l"/>
            <a:r>
              <a:rPr lang="en-US" sz="2100" b="1" dirty="0">
                <a:solidFill>
                  <a:srgbClr val="2D2D2D"/>
                </a:solidFill>
                <a:latin typeface="Segoe UI Semibold" panose="020B0702040204020203" pitchFamily="34" charset="0"/>
                <a:cs typeface="Segoe UI Semibold" panose="020B0702040204020203" pitchFamily="34" charset="0"/>
              </a:rPr>
              <a:t>6</a:t>
            </a:r>
            <a:r>
              <a:rPr lang="en-US" sz="2100" b="1" i="0" dirty="0">
                <a:solidFill>
                  <a:srgbClr val="2D2D2D"/>
                </a:solidFill>
                <a:effectLst/>
                <a:latin typeface="Segoe UI Semibold" panose="020B0702040204020203" pitchFamily="34" charset="0"/>
                <a:cs typeface="Segoe UI Semibold" panose="020B0702040204020203" pitchFamily="34" charset="0"/>
              </a:rPr>
              <a:t>. Income demand</a:t>
            </a:r>
          </a:p>
          <a:p>
            <a:pPr algn="l"/>
            <a:r>
              <a:rPr lang="en-US" sz="2100" b="0" i="0" dirty="0">
                <a:solidFill>
                  <a:srgbClr val="2D2D2D"/>
                </a:solidFill>
                <a:effectLst/>
                <a:latin typeface="Segoe UI Semibold" panose="020B0702040204020203" pitchFamily="34" charset="0"/>
                <a:cs typeface="Segoe UI Semibold" panose="020B0702040204020203" pitchFamily="34" charset="0"/>
              </a:rPr>
              <a:t>As consumers make more income, quantity demand increases. This means people will buy more overall when they earn more income. Tastes and expectations also change with an increase in income, reducing the size of one market and increasing the size of another. Consumers will often buy a product or service because it is what they can afford but may deem it lower quality. The demand for those lower-quality products will decrease as income increases.</a:t>
            </a:r>
          </a:p>
          <a:p>
            <a:pPr algn="l"/>
            <a:endParaRPr lang="en-US" b="0" i="0" dirty="0">
              <a:solidFill>
                <a:srgbClr val="2D2D2D"/>
              </a:solidFill>
              <a:effectLst/>
              <a:latin typeface="Indeed Sans"/>
            </a:endParaRPr>
          </a:p>
          <a:p>
            <a:endParaRPr lang="en-IN" dirty="0"/>
          </a:p>
        </p:txBody>
      </p:sp>
    </p:spTree>
    <p:extLst>
      <p:ext uri="{BB962C8B-B14F-4D97-AF65-F5344CB8AC3E}">
        <p14:creationId xmlns:p14="http://schemas.microsoft.com/office/powerpoint/2010/main" val="3394571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xmlns="" id="{E7C0D50A-1AFA-1408-B9CD-2E15904B1E63}"/>
              </a:ext>
            </a:extLst>
          </p:cNvPr>
          <p:cNvSpPr txBox="1"/>
          <p:nvPr/>
        </p:nvSpPr>
        <p:spPr>
          <a:xfrm>
            <a:off x="1720947" y="782121"/>
            <a:ext cx="8750105" cy="5293757"/>
          </a:xfrm>
          <a:prstGeom prst="rect">
            <a:avLst/>
          </a:prstGeom>
          <a:noFill/>
        </p:spPr>
        <p:txBody>
          <a:bodyPr wrap="square" rtlCol="0">
            <a:spAutoFit/>
          </a:bodyPr>
          <a:lstStyle/>
          <a:p>
            <a:pPr algn="l"/>
            <a:r>
              <a:rPr lang="en-US" sz="3200" b="1" u="sng" dirty="0">
                <a:solidFill>
                  <a:srgbClr val="2D2D2D"/>
                </a:solidFill>
                <a:latin typeface="Indeed Sans"/>
              </a:rPr>
              <a:t>7</a:t>
            </a:r>
            <a:r>
              <a:rPr lang="en-US" sz="3200" b="1" i="0" u="sng" dirty="0">
                <a:solidFill>
                  <a:srgbClr val="2D2D2D"/>
                </a:solidFill>
                <a:effectLst/>
                <a:latin typeface="Indeed Sans"/>
              </a:rPr>
              <a:t>. Competitive demand</a:t>
            </a:r>
          </a:p>
          <a:p>
            <a:pPr algn="l"/>
            <a:r>
              <a:rPr lang="en-US" sz="3200" b="0" i="0" dirty="0">
                <a:solidFill>
                  <a:srgbClr val="2D2D2D"/>
                </a:solidFill>
                <a:effectLst/>
                <a:latin typeface="Indeed Sans"/>
              </a:rPr>
              <a:t>Competitive demand occurs when there are alternative services or products a customer can choose from. From a business's perspective, they can use fluctuations in the price of their competitors to determine how their own will sell. An example of this is between name-brand and store-brand medicine. If a consumer prefers a name brand but it is out of stock or the price increases significantly, the store brand will see a rise in sales.</a:t>
            </a:r>
          </a:p>
          <a:p>
            <a:endParaRPr lang="en-IN" dirty="0"/>
          </a:p>
        </p:txBody>
      </p:sp>
    </p:spTree>
    <p:extLst>
      <p:ext uri="{BB962C8B-B14F-4D97-AF65-F5344CB8AC3E}">
        <p14:creationId xmlns:p14="http://schemas.microsoft.com/office/powerpoint/2010/main" val="1925412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4E91E9-D2D0-3432-DAC4-EE1629B28900}"/>
              </a:ext>
            </a:extLst>
          </p:cNvPr>
          <p:cNvSpPr>
            <a:spLocks noGrp="1"/>
          </p:cNvSpPr>
          <p:nvPr>
            <p:ph type="title"/>
          </p:nvPr>
        </p:nvSpPr>
        <p:spPr/>
        <p:txBody>
          <a:bodyPr>
            <a:normAutofit fontScale="90000"/>
          </a:bodyPr>
          <a:lstStyle/>
          <a:p>
            <a:pPr algn="l"/>
            <a:r>
              <a:rPr lang="en-IN" b="1" i="0" dirty="0">
                <a:solidFill>
                  <a:srgbClr val="111111"/>
                </a:solidFill>
                <a:effectLst/>
                <a:latin typeface="Cabin-semi-bold"/>
              </a:rPr>
              <a:t/>
            </a:r>
            <a:br>
              <a:rPr lang="en-IN" b="1" i="0" dirty="0">
                <a:solidFill>
                  <a:srgbClr val="111111"/>
                </a:solidFill>
                <a:effectLst/>
                <a:latin typeface="Cabin-semi-bold"/>
              </a:rPr>
            </a:br>
            <a:r>
              <a:rPr lang="en-IN" b="1" i="0" dirty="0">
                <a:solidFill>
                  <a:srgbClr val="111111"/>
                </a:solidFill>
                <a:effectLst/>
                <a:latin typeface="Cabin-semi-bold"/>
              </a:rPr>
              <a:t>What Is Demand?</a:t>
            </a:r>
            <a:br>
              <a:rPr lang="en-IN" b="1" i="0" dirty="0">
                <a:solidFill>
                  <a:srgbClr val="111111"/>
                </a:solidFill>
                <a:effectLst/>
                <a:latin typeface="Cabin-semi-bold"/>
              </a:rPr>
            </a:br>
            <a:endParaRPr lang="en-IN" dirty="0"/>
          </a:p>
        </p:txBody>
      </p:sp>
      <p:sp>
        <p:nvSpPr>
          <p:cNvPr id="4" name="TextBox 3">
            <a:extLst>
              <a:ext uri="{FF2B5EF4-FFF2-40B4-BE49-F238E27FC236}">
                <a16:creationId xmlns:a16="http://schemas.microsoft.com/office/drawing/2014/main" xmlns="" id="{4EE9097E-A728-EBD9-1B1A-6968CCB8A442}"/>
              </a:ext>
            </a:extLst>
          </p:cNvPr>
          <p:cNvSpPr txBox="1"/>
          <p:nvPr/>
        </p:nvSpPr>
        <p:spPr>
          <a:xfrm>
            <a:off x="1484311" y="2054086"/>
            <a:ext cx="9886259" cy="4093428"/>
          </a:xfrm>
          <a:prstGeom prst="rect">
            <a:avLst/>
          </a:prstGeom>
          <a:noFill/>
        </p:spPr>
        <p:txBody>
          <a:bodyPr wrap="square" rtlCol="0">
            <a:spAutoFit/>
          </a:bodyPr>
          <a:lstStyle/>
          <a:p>
            <a:pPr algn="l"/>
            <a:r>
              <a:rPr lang="en-US" sz="2200" b="0" i="0" dirty="0">
                <a:solidFill>
                  <a:srgbClr val="111111"/>
                </a:solidFill>
                <a:effectLst/>
                <a:latin typeface="Segoe UI Semibold" panose="020B0702040204020203" pitchFamily="34" charset="0"/>
                <a:cs typeface="Segoe UI Semibold" panose="020B0702040204020203" pitchFamily="34" charset="0"/>
              </a:rPr>
              <a:t>Demand is an economic concept that relates to a consumer's desire to purchase goods and services and willingness to pay a specific price for them. An increase in the price of a good or service tends to </a:t>
            </a:r>
            <a:r>
              <a:rPr lang="en-US" sz="2200" b="0" i="0" u="sng" dirty="0">
                <a:solidFill>
                  <a:srgbClr val="2C40D0"/>
                </a:solidFill>
                <a:effectLst/>
                <a:latin typeface="Segoe UI Semibold" panose="020B0702040204020203" pitchFamily="34" charset="0"/>
                <a:cs typeface="Segoe UI Semibold" panose="020B0702040204020203" pitchFamily="34" charset="0"/>
                <a:hlinkClick r:id="rId2"/>
              </a:rPr>
              <a:t>decrease the quantity demanded</a:t>
            </a:r>
            <a:r>
              <a:rPr lang="en-US" sz="2200" b="0" i="0" dirty="0">
                <a:solidFill>
                  <a:srgbClr val="111111"/>
                </a:solidFill>
                <a:effectLst/>
                <a:latin typeface="Segoe UI Semibold" panose="020B0702040204020203" pitchFamily="34" charset="0"/>
                <a:cs typeface="Segoe UI Semibold" panose="020B0702040204020203" pitchFamily="34" charset="0"/>
              </a:rPr>
              <a:t>. Likewise, a decrease in the price of a good or service will increase the quantity demanded.</a:t>
            </a:r>
          </a:p>
          <a:p>
            <a:pPr algn="l"/>
            <a:r>
              <a:rPr lang="en-US" sz="2200" b="0" i="0" dirty="0">
                <a:solidFill>
                  <a:srgbClr val="111111"/>
                </a:solidFill>
                <a:effectLst/>
                <a:latin typeface="Segoe UI Semibold" panose="020B0702040204020203" pitchFamily="34" charset="0"/>
                <a:cs typeface="Segoe UI Semibold" panose="020B0702040204020203" pitchFamily="34" charset="0"/>
              </a:rPr>
              <a:t>Demand is a concept that consumers and businesses are very familiar with because it makes sense and occurs naturally in the course of practically any day. For example, shoppers with an eye on products that they want will </a:t>
            </a:r>
            <a:r>
              <a:rPr lang="en-US" sz="2200" b="0" i="0" u="sng" dirty="0">
                <a:solidFill>
                  <a:srgbClr val="2C40D0"/>
                </a:solidFill>
                <a:effectLst/>
                <a:latin typeface="Segoe UI Semibold" panose="020B0702040204020203" pitchFamily="34" charset="0"/>
                <a:cs typeface="Segoe UI Semibold" panose="020B0702040204020203" pitchFamily="34" charset="0"/>
                <a:hlinkClick r:id="rId3"/>
              </a:rPr>
              <a:t>buy more when the products' prices are low</a:t>
            </a:r>
            <a:r>
              <a:rPr lang="en-US" sz="2200" b="0" i="0" dirty="0">
                <a:solidFill>
                  <a:srgbClr val="111111"/>
                </a:solidFill>
                <a:effectLst/>
                <a:latin typeface="Segoe UI Semibold" panose="020B0702040204020203" pitchFamily="34" charset="0"/>
                <a:cs typeface="Segoe UI Semibold" panose="020B0702040204020203" pitchFamily="34" charset="0"/>
              </a:rPr>
              <a:t>. When something happens to raise the prices, such as a change of season, shoppers buy fewer or perhaps none at all.</a:t>
            </a:r>
          </a:p>
          <a:p>
            <a:endParaRPr lang="en-IN" dirty="0"/>
          </a:p>
        </p:txBody>
      </p:sp>
    </p:spTree>
    <p:extLst>
      <p:ext uri="{BB962C8B-B14F-4D97-AF65-F5344CB8AC3E}">
        <p14:creationId xmlns:p14="http://schemas.microsoft.com/office/powerpoint/2010/main" val="2716557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98AC511-6305-999E-95F5-87CE20999CA3}"/>
              </a:ext>
            </a:extLst>
          </p:cNvPr>
          <p:cNvSpPr txBox="1"/>
          <p:nvPr/>
        </p:nvSpPr>
        <p:spPr>
          <a:xfrm>
            <a:off x="1987826" y="1413063"/>
            <a:ext cx="8216348" cy="4031873"/>
          </a:xfrm>
          <a:prstGeom prst="rect">
            <a:avLst/>
          </a:prstGeom>
          <a:noFill/>
        </p:spPr>
        <p:txBody>
          <a:bodyPr wrap="square" rtlCol="0">
            <a:spAutoFit/>
          </a:bodyPr>
          <a:lstStyle/>
          <a:p>
            <a:r>
              <a:rPr lang="en-US" sz="3200" dirty="0">
                <a:latin typeface="Segoe UI Semibold" panose="020B0702040204020203" pitchFamily="34" charset="0"/>
                <a:cs typeface="Segoe UI Semibold" panose="020B0702040204020203" pitchFamily="34" charset="0"/>
              </a:rPr>
              <a:t>In general, there are two types of demand: market and aggregate. Market demand is the total amount demanded by all consumers in a market for a specific good. Aggregate demand refers to the total demand for all goods and services in an economy. Managing demand often requires multiple stocking strategies.</a:t>
            </a:r>
            <a:endParaRPr lang="en-IN" sz="3200" dirty="0">
              <a:latin typeface="Segoe UI Semibold" panose="020B0702040204020203" pitchFamily="34" charset="0"/>
              <a:cs typeface="Segoe UI Semibold" panose="020B0702040204020203" pitchFamily="34" charset="0"/>
            </a:endParaRPr>
          </a:p>
        </p:txBody>
      </p:sp>
    </p:spTree>
    <p:extLst>
      <p:ext uri="{BB962C8B-B14F-4D97-AF65-F5344CB8AC3E}">
        <p14:creationId xmlns:p14="http://schemas.microsoft.com/office/powerpoint/2010/main" val="4185385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698904E9-F7E6-4FC8-CB32-EE66F822FE4D}"/>
              </a:ext>
            </a:extLst>
          </p:cNvPr>
          <p:cNvSpPr>
            <a:spLocks noGrp="1"/>
          </p:cNvSpPr>
          <p:nvPr>
            <p:ph type="title"/>
          </p:nvPr>
        </p:nvSpPr>
        <p:spPr>
          <a:xfrm>
            <a:off x="1575916" y="-267286"/>
            <a:ext cx="10018713" cy="1752599"/>
          </a:xfrm>
        </p:spPr>
        <p:txBody>
          <a:bodyPr/>
          <a:lstStyle/>
          <a:p>
            <a:pPr algn="l"/>
            <a:r>
              <a:rPr lang="en-US" u="sng" dirty="0">
                <a:effectLst>
                  <a:reflection blurRad="6350" stA="55000" endA="50" endPos="85000" dir="5400000" sy="-100000" algn="bl" rotWithShape="0"/>
                </a:effectLst>
                <a:latin typeface="Segoe UI Semibold" panose="020B0702040204020203" pitchFamily="34" charset="0"/>
                <a:cs typeface="Segoe UI Semibold" panose="020B0702040204020203" pitchFamily="34" charset="0"/>
              </a:rPr>
              <a:t>KEY TAKEAWAYS</a:t>
            </a:r>
            <a:endParaRPr lang="en-IN" u="sng" dirty="0">
              <a:effectLst>
                <a:reflection blurRad="6350" stA="55000" endA="50" endPos="85000" dir="5400000" sy="-100000" algn="bl" rotWithShape="0"/>
              </a:effectLst>
              <a:latin typeface="Segoe UI Semibold" panose="020B0702040204020203" pitchFamily="34" charset="0"/>
              <a:cs typeface="Segoe UI Semibold" panose="020B0702040204020203" pitchFamily="34" charset="0"/>
            </a:endParaRPr>
          </a:p>
        </p:txBody>
      </p:sp>
      <p:sp>
        <p:nvSpPr>
          <p:cNvPr id="5" name="Content Placeholder 4">
            <a:extLst>
              <a:ext uri="{FF2B5EF4-FFF2-40B4-BE49-F238E27FC236}">
                <a16:creationId xmlns:a16="http://schemas.microsoft.com/office/drawing/2014/main" xmlns="" id="{CB3D319A-7783-B67A-A263-AE7E3BA2779B}"/>
              </a:ext>
            </a:extLst>
          </p:cNvPr>
          <p:cNvSpPr>
            <a:spLocks noGrp="1"/>
          </p:cNvSpPr>
          <p:nvPr>
            <p:ph idx="1"/>
          </p:nvPr>
        </p:nvSpPr>
        <p:spPr>
          <a:xfrm>
            <a:off x="1484309" y="1981201"/>
            <a:ext cx="10018713" cy="3124201"/>
          </a:xfrm>
        </p:spPr>
        <p:txBody>
          <a:bodyPr>
            <a:normAutofit/>
          </a:bodyPr>
          <a:lstStyle/>
          <a:p>
            <a:endParaRPr lang="en-US" sz="3200" dirty="0"/>
          </a:p>
          <a:p>
            <a:endParaRPr lang="en-US" dirty="0"/>
          </a:p>
          <a:p>
            <a:endParaRPr lang="en-IN" dirty="0"/>
          </a:p>
        </p:txBody>
      </p:sp>
      <p:sp>
        <p:nvSpPr>
          <p:cNvPr id="6" name="TextBox 5">
            <a:extLst>
              <a:ext uri="{FF2B5EF4-FFF2-40B4-BE49-F238E27FC236}">
                <a16:creationId xmlns:a16="http://schemas.microsoft.com/office/drawing/2014/main" xmlns="" id="{31BAAFC8-786E-381E-3715-D2517410DCE3}"/>
              </a:ext>
            </a:extLst>
          </p:cNvPr>
          <p:cNvSpPr txBox="1"/>
          <p:nvPr/>
        </p:nvSpPr>
        <p:spPr>
          <a:xfrm>
            <a:off x="1575916" y="1305364"/>
            <a:ext cx="9800831" cy="5724644"/>
          </a:xfrm>
          <a:prstGeom prst="rect">
            <a:avLst/>
          </a:prstGeom>
          <a:noFill/>
        </p:spPr>
        <p:txBody>
          <a:bodyPr wrap="square" rtlCol="0">
            <a:spAutoFit/>
          </a:bodyPr>
          <a:lstStyle/>
          <a:p>
            <a:pPr marL="285750" indent="-285750">
              <a:buFont typeface="Wingdings" panose="05000000000000000000" pitchFamily="2" charset="2"/>
              <a:buChar char="v"/>
            </a:pPr>
            <a:r>
              <a:rPr lang="en-US" sz="2200" dirty="0">
                <a:latin typeface="Segoe UI Semibold" panose="020B0702040204020203" pitchFamily="34" charset="0"/>
                <a:cs typeface="Segoe UI Semibold" panose="020B0702040204020203" pitchFamily="34" charset="0"/>
              </a:rPr>
              <a:t>The law of demand refers to consumers' changing desire to purchase goods and services at specific prices.</a:t>
            </a:r>
          </a:p>
          <a:p>
            <a:pPr marL="285750" indent="-285750">
              <a:buFont typeface="Wingdings" panose="05000000000000000000" pitchFamily="2" charset="2"/>
              <a:buChar char="v"/>
            </a:pPr>
            <a:endParaRPr lang="en-US" sz="2200" dirty="0">
              <a:latin typeface="Segoe UI Semibold" panose="020B0702040204020203" pitchFamily="34" charset="0"/>
              <a:cs typeface="Segoe UI Semibold" panose="020B0702040204020203" pitchFamily="34" charset="0"/>
            </a:endParaRPr>
          </a:p>
          <a:p>
            <a:pPr marL="285750" indent="-285750">
              <a:buFont typeface="Wingdings" panose="05000000000000000000" pitchFamily="2" charset="2"/>
              <a:buChar char="v"/>
            </a:pPr>
            <a:r>
              <a:rPr lang="en-US" sz="2200" dirty="0">
                <a:latin typeface="Segoe UI Semibold" panose="020B0702040204020203" pitchFamily="34" charset="0"/>
                <a:cs typeface="Segoe UI Semibold" panose="020B0702040204020203" pitchFamily="34" charset="0"/>
              </a:rPr>
              <a:t>Demand can mean either market demand for a specific good or aggregate demand for all goods in an economy.</a:t>
            </a:r>
          </a:p>
          <a:p>
            <a:pPr marL="285750" indent="-285750">
              <a:buFont typeface="Wingdings" panose="05000000000000000000" pitchFamily="2" charset="2"/>
              <a:buChar char="v"/>
            </a:pPr>
            <a:endParaRPr lang="en-US" sz="2200" dirty="0">
              <a:latin typeface="Segoe UI Semibold" panose="020B0702040204020203" pitchFamily="34" charset="0"/>
              <a:cs typeface="Segoe UI Semibold" panose="020B0702040204020203" pitchFamily="34" charset="0"/>
            </a:endParaRPr>
          </a:p>
          <a:p>
            <a:pPr marL="285750" indent="-285750">
              <a:buFont typeface="Wingdings" panose="05000000000000000000" pitchFamily="2" charset="2"/>
              <a:buChar char="v"/>
            </a:pPr>
            <a:r>
              <a:rPr lang="en-US" sz="2200" dirty="0">
                <a:latin typeface="Segoe UI Semibold" panose="020B0702040204020203" pitchFamily="34" charset="0"/>
                <a:cs typeface="Segoe UI Semibold" panose="020B0702040204020203" pitchFamily="34" charset="0"/>
              </a:rPr>
              <a:t>Demand and supply determine the actual prices of goods and the volume that trades in a market.</a:t>
            </a:r>
          </a:p>
          <a:p>
            <a:pPr marL="285750" indent="-285750">
              <a:buFont typeface="Wingdings" panose="05000000000000000000" pitchFamily="2" charset="2"/>
              <a:buChar char="v"/>
            </a:pPr>
            <a:endParaRPr lang="en-US" sz="2200" dirty="0">
              <a:latin typeface="Segoe UI Semibold" panose="020B0702040204020203" pitchFamily="34" charset="0"/>
              <a:cs typeface="Segoe UI Semibold" panose="020B0702040204020203" pitchFamily="34" charset="0"/>
            </a:endParaRPr>
          </a:p>
          <a:p>
            <a:pPr marL="285750" indent="-285750">
              <a:buFont typeface="Wingdings" panose="05000000000000000000" pitchFamily="2" charset="2"/>
              <a:buChar char="v"/>
            </a:pPr>
            <a:r>
              <a:rPr lang="en-US" sz="2200" dirty="0">
                <a:latin typeface="Segoe UI Semibold" panose="020B0702040204020203" pitchFamily="34" charset="0"/>
                <a:cs typeface="Segoe UI Semibold" panose="020B0702040204020203" pitchFamily="34" charset="0"/>
              </a:rPr>
              <a:t>Businesses </a:t>
            </a:r>
            <a:r>
              <a:rPr lang="en-US" sz="2200" dirty="0" err="1">
                <a:latin typeface="Segoe UI Semibold" panose="020B0702040204020203" pitchFamily="34" charset="0"/>
                <a:cs typeface="Segoe UI Semibold" panose="020B0702040204020203" pitchFamily="34" charset="0"/>
              </a:rPr>
              <a:t>analyse</a:t>
            </a:r>
            <a:r>
              <a:rPr lang="en-US" sz="2200" dirty="0">
                <a:latin typeface="Segoe UI Semibold" panose="020B0702040204020203" pitchFamily="34" charset="0"/>
                <a:cs typeface="Segoe UI Semibold" panose="020B0702040204020203" pitchFamily="34" charset="0"/>
              </a:rPr>
              <a:t> demand to price products that will meet demand and generate profits.</a:t>
            </a:r>
          </a:p>
          <a:p>
            <a:pPr marL="285750" indent="-285750">
              <a:buFont typeface="Wingdings" panose="05000000000000000000" pitchFamily="2" charset="2"/>
              <a:buChar char="v"/>
            </a:pPr>
            <a:endParaRPr lang="en-US" sz="2200" dirty="0">
              <a:latin typeface="Segoe UI Semibold" panose="020B0702040204020203" pitchFamily="34" charset="0"/>
              <a:cs typeface="Segoe UI Semibold" panose="020B0702040204020203" pitchFamily="34" charset="0"/>
            </a:endParaRPr>
          </a:p>
          <a:p>
            <a:pPr marL="285750" indent="-285750">
              <a:buFont typeface="Wingdings" panose="05000000000000000000" pitchFamily="2" charset="2"/>
              <a:buChar char="v"/>
            </a:pPr>
            <a:r>
              <a:rPr lang="en-US" sz="2200" dirty="0">
                <a:latin typeface="Segoe UI Semibold" panose="020B0702040204020203" pitchFamily="34" charset="0"/>
                <a:cs typeface="Segoe UI Semibold" panose="020B0702040204020203" pitchFamily="34" charset="0"/>
              </a:rPr>
              <a:t>The demand curve illustrates how a product's decreasing price increases the quantity purchased.</a:t>
            </a:r>
          </a:p>
          <a:p>
            <a:pPr marL="285750" indent="-285750">
              <a:buFont typeface="Wingdings" panose="05000000000000000000" pitchFamily="2" charset="2"/>
              <a:buChar char="v"/>
            </a:pPr>
            <a:endParaRPr lang="en-US" sz="2200" dirty="0">
              <a:latin typeface="Segoe UI Semibold" panose="020B0702040204020203" pitchFamily="34" charset="0"/>
              <a:cs typeface="Segoe UI Semibold" panose="020B0702040204020203" pitchFamily="34" charset="0"/>
            </a:endParaRPr>
          </a:p>
          <a:p>
            <a:endParaRPr lang="en-US" dirty="0"/>
          </a:p>
          <a:p>
            <a:endParaRPr lang="en-IN" dirty="0"/>
          </a:p>
        </p:txBody>
      </p:sp>
    </p:spTree>
    <p:extLst>
      <p:ext uri="{BB962C8B-B14F-4D97-AF65-F5344CB8AC3E}">
        <p14:creationId xmlns:p14="http://schemas.microsoft.com/office/powerpoint/2010/main" val="38324514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92366B5-FE37-3C39-9E3B-169E16337381}"/>
              </a:ext>
            </a:extLst>
          </p:cNvPr>
          <p:cNvSpPr>
            <a:spLocks noGrp="1"/>
          </p:cNvSpPr>
          <p:nvPr>
            <p:ph type="title"/>
          </p:nvPr>
        </p:nvSpPr>
        <p:spPr>
          <a:xfrm>
            <a:off x="1953065" y="334108"/>
            <a:ext cx="10018713" cy="1752599"/>
          </a:xfrm>
        </p:spPr>
        <p:txBody>
          <a:bodyPr>
            <a:normAutofit/>
          </a:bodyPr>
          <a:lstStyle/>
          <a:p>
            <a:pPr algn="l"/>
            <a:r>
              <a:rPr lang="en-IN" b="1" i="0" u="sng" dirty="0">
                <a:solidFill>
                  <a:srgbClr val="111111"/>
                </a:solidFill>
                <a:effectLst/>
                <a:latin typeface="Cabin-semi-bold"/>
              </a:rPr>
              <a:t>Determinants of Demand</a:t>
            </a:r>
            <a:br>
              <a:rPr lang="en-IN" b="1" i="0" u="sng" dirty="0">
                <a:solidFill>
                  <a:srgbClr val="111111"/>
                </a:solidFill>
                <a:effectLst/>
                <a:latin typeface="Cabin-semi-bold"/>
              </a:rPr>
            </a:br>
            <a:endParaRPr lang="en-IN" u="sng" dirty="0"/>
          </a:p>
        </p:txBody>
      </p:sp>
      <p:sp>
        <p:nvSpPr>
          <p:cNvPr id="4" name="TextBox 3">
            <a:extLst>
              <a:ext uri="{FF2B5EF4-FFF2-40B4-BE49-F238E27FC236}">
                <a16:creationId xmlns:a16="http://schemas.microsoft.com/office/drawing/2014/main" xmlns="" id="{737E5914-73C0-BBB2-6180-CEFC356F52B3}"/>
              </a:ext>
            </a:extLst>
          </p:cNvPr>
          <p:cNvSpPr txBox="1"/>
          <p:nvPr/>
        </p:nvSpPr>
        <p:spPr>
          <a:xfrm>
            <a:off x="1953065" y="1856936"/>
            <a:ext cx="8285870" cy="4093428"/>
          </a:xfrm>
          <a:prstGeom prst="rect">
            <a:avLst/>
          </a:prstGeom>
          <a:noFill/>
        </p:spPr>
        <p:txBody>
          <a:bodyPr wrap="square" rtlCol="0">
            <a:spAutoFit/>
          </a:bodyPr>
          <a:lstStyle/>
          <a:p>
            <a:pPr algn="l"/>
            <a:r>
              <a:rPr lang="en-US" sz="2200" b="0" i="0" dirty="0">
                <a:solidFill>
                  <a:srgbClr val="111111"/>
                </a:solidFill>
                <a:effectLst/>
                <a:latin typeface="Segoe UI Semibold" panose="020B0702040204020203" pitchFamily="34" charset="0"/>
                <a:cs typeface="Segoe UI Semibold" panose="020B0702040204020203" pitchFamily="34" charset="0"/>
              </a:rPr>
              <a:t>There are five main factors that drive demand:</a:t>
            </a:r>
          </a:p>
          <a:p>
            <a:pPr algn="l"/>
            <a:endParaRPr lang="en-US" sz="2200" b="0" i="0" dirty="0">
              <a:solidFill>
                <a:srgbClr val="111111"/>
              </a:solidFill>
              <a:effectLst/>
              <a:latin typeface="Segoe UI Semibold" panose="020B0702040204020203" pitchFamily="34" charset="0"/>
              <a:cs typeface="Segoe UI Semibold" panose="020B0702040204020203" pitchFamily="34" charset="0"/>
            </a:endParaRPr>
          </a:p>
          <a:p>
            <a:pPr algn="l">
              <a:buFont typeface="Arial" panose="020B0604020202020204" pitchFamily="34" charset="0"/>
              <a:buChar char="•"/>
            </a:pPr>
            <a:r>
              <a:rPr lang="en-US" sz="2200" b="0" i="0" dirty="0">
                <a:solidFill>
                  <a:srgbClr val="111111"/>
                </a:solidFill>
                <a:effectLst/>
                <a:latin typeface="Segoe UI Semibold" panose="020B0702040204020203" pitchFamily="34" charset="0"/>
                <a:cs typeface="Segoe UI Semibold" panose="020B0702040204020203" pitchFamily="34" charset="0"/>
              </a:rPr>
              <a:t>Product/service price</a:t>
            </a:r>
          </a:p>
          <a:p>
            <a:pPr algn="l">
              <a:buFont typeface="Arial" panose="020B0604020202020204" pitchFamily="34" charset="0"/>
              <a:buChar char="•"/>
            </a:pPr>
            <a:r>
              <a:rPr lang="en-US" sz="2200" b="0" i="0" dirty="0">
                <a:solidFill>
                  <a:srgbClr val="111111"/>
                </a:solidFill>
                <a:effectLst/>
                <a:latin typeface="Segoe UI Semibold" panose="020B0702040204020203" pitchFamily="34" charset="0"/>
                <a:cs typeface="Segoe UI Semibold" panose="020B0702040204020203" pitchFamily="34" charset="0"/>
              </a:rPr>
              <a:t>Buyer's income</a:t>
            </a:r>
          </a:p>
          <a:p>
            <a:pPr algn="l">
              <a:buFont typeface="Arial" panose="020B0604020202020204" pitchFamily="34" charset="0"/>
              <a:buChar char="•"/>
            </a:pPr>
            <a:r>
              <a:rPr lang="en-US" sz="2200" b="0" i="0" dirty="0">
                <a:solidFill>
                  <a:srgbClr val="111111"/>
                </a:solidFill>
                <a:effectLst/>
                <a:latin typeface="Segoe UI Semibold" panose="020B0702040204020203" pitchFamily="34" charset="0"/>
                <a:cs typeface="Segoe UI Semibold" panose="020B0702040204020203" pitchFamily="34" charset="0"/>
              </a:rPr>
              <a:t>Prices of substitute goods</a:t>
            </a:r>
          </a:p>
          <a:p>
            <a:pPr algn="l">
              <a:buFont typeface="Arial" panose="020B0604020202020204" pitchFamily="34" charset="0"/>
              <a:buChar char="•"/>
            </a:pPr>
            <a:r>
              <a:rPr lang="en-US" sz="2200" b="0" i="0" dirty="0">
                <a:solidFill>
                  <a:srgbClr val="111111"/>
                </a:solidFill>
                <a:effectLst/>
                <a:latin typeface="Segoe UI Semibold" panose="020B0702040204020203" pitchFamily="34" charset="0"/>
                <a:cs typeface="Segoe UI Semibold" panose="020B0702040204020203" pitchFamily="34" charset="0"/>
              </a:rPr>
              <a:t>Consumer preferences</a:t>
            </a:r>
          </a:p>
          <a:p>
            <a:pPr algn="l">
              <a:buFont typeface="Arial" panose="020B0604020202020204" pitchFamily="34" charset="0"/>
              <a:buChar char="•"/>
            </a:pPr>
            <a:r>
              <a:rPr lang="en-US" sz="2200" b="0" i="0" dirty="0">
                <a:solidFill>
                  <a:srgbClr val="111111"/>
                </a:solidFill>
                <a:effectLst/>
                <a:latin typeface="Segoe UI Semibold" panose="020B0702040204020203" pitchFamily="34" charset="0"/>
                <a:cs typeface="Segoe UI Semibold" panose="020B0702040204020203" pitchFamily="34" charset="0"/>
              </a:rPr>
              <a:t>Consumer expectations for a change in price</a:t>
            </a:r>
          </a:p>
          <a:p>
            <a:pPr algn="l"/>
            <a:endParaRPr lang="en-US" sz="2200" b="0" i="0" dirty="0">
              <a:solidFill>
                <a:srgbClr val="111111"/>
              </a:solidFill>
              <a:effectLst/>
              <a:latin typeface="Segoe UI Semibold" panose="020B0702040204020203" pitchFamily="34" charset="0"/>
              <a:cs typeface="Segoe UI Semibold" panose="020B0702040204020203" pitchFamily="34" charset="0"/>
            </a:endParaRPr>
          </a:p>
          <a:p>
            <a:pPr algn="l"/>
            <a:r>
              <a:rPr lang="en-US" sz="2200" b="0" i="0" dirty="0">
                <a:solidFill>
                  <a:srgbClr val="111111"/>
                </a:solidFill>
                <a:effectLst/>
                <a:latin typeface="Segoe UI Semibold" panose="020B0702040204020203" pitchFamily="34" charset="0"/>
                <a:cs typeface="Segoe UI Semibold" panose="020B0702040204020203" pitchFamily="34" charset="0"/>
              </a:rPr>
              <a:t>As these factors change, so can the demand for a product or service. In fact, they change all the time, so demand can be constantly in flux.</a:t>
            </a:r>
          </a:p>
          <a:p>
            <a:endParaRPr lang="en-IN" dirty="0"/>
          </a:p>
        </p:txBody>
      </p:sp>
    </p:spTree>
    <p:extLst>
      <p:ext uri="{BB962C8B-B14F-4D97-AF65-F5344CB8AC3E}">
        <p14:creationId xmlns:p14="http://schemas.microsoft.com/office/powerpoint/2010/main" val="8471524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B9A2FC-A4C8-D60C-718A-B9A0EF65FB18}"/>
              </a:ext>
            </a:extLst>
          </p:cNvPr>
          <p:cNvSpPr>
            <a:spLocks noGrp="1"/>
          </p:cNvSpPr>
          <p:nvPr>
            <p:ph type="title"/>
          </p:nvPr>
        </p:nvSpPr>
        <p:spPr>
          <a:xfrm>
            <a:off x="1484309" y="190500"/>
            <a:ext cx="10018713" cy="1752599"/>
          </a:xfrm>
          <a:effectLst>
            <a:reflection blurRad="6350" stA="50000" endA="300" endPos="55500" dist="50800" dir="5400000" sy="-100000" algn="bl" rotWithShape="0"/>
          </a:effectLst>
        </p:spPr>
        <p:txBody>
          <a:bodyPr/>
          <a:lstStyle/>
          <a:p>
            <a:pPr algn="l"/>
            <a:r>
              <a:rPr lang="en-IN" b="1" i="0" u="sng" dirty="0">
                <a:solidFill>
                  <a:srgbClr val="111111"/>
                </a:solidFill>
                <a:effectLst>
                  <a:reflection blurRad="6350" stA="60000" endA="900" endPos="60000" dist="60007" dir="5400000" sy="-100000" algn="bl" rotWithShape="0"/>
                </a:effectLst>
                <a:latin typeface="Cabin-semi-bold"/>
              </a:rPr>
              <a:t>The Law of Demand</a:t>
            </a:r>
            <a:r>
              <a:rPr lang="en-IN" b="1" i="0" dirty="0">
                <a:solidFill>
                  <a:srgbClr val="111111"/>
                </a:solidFill>
                <a:effectLst/>
                <a:latin typeface="Cabin-semi-bold"/>
              </a:rPr>
              <a:t/>
            </a:r>
            <a:br>
              <a:rPr lang="en-IN" b="1" i="0" dirty="0">
                <a:solidFill>
                  <a:srgbClr val="111111"/>
                </a:solidFill>
                <a:effectLst/>
                <a:latin typeface="Cabin-semi-bold"/>
              </a:rPr>
            </a:br>
            <a:endParaRPr lang="en-IN" dirty="0"/>
          </a:p>
        </p:txBody>
      </p:sp>
      <p:sp>
        <p:nvSpPr>
          <p:cNvPr id="3" name="Content Placeholder 2">
            <a:extLst>
              <a:ext uri="{FF2B5EF4-FFF2-40B4-BE49-F238E27FC236}">
                <a16:creationId xmlns:a16="http://schemas.microsoft.com/office/drawing/2014/main" xmlns="" id="{A7A97E3C-370E-F9B1-A6B6-28F1F7B7EEF1}"/>
              </a:ext>
            </a:extLst>
          </p:cNvPr>
          <p:cNvSpPr>
            <a:spLocks noGrp="1"/>
          </p:cNvSpPr>
          <p:nvPr>
            <p:ph idx="1"/>
          </p:nvPr>
        </p:nvSpPr>
        <p:spPr>
          <a:xfrm>
            <a:off x="1484309" y="1866899"/>
            <a:ext cx="10018713" cy="3124201"/>
          </a:xfrm>
        </p:spPr>
        <p:txBody>
          <a:bodyPr/>
          <a:lstStyle/>
          <a:p>
            <a:pPr algn="l"/>
            <a:r>
              <a:rPr lang="en-US" b="0" i="0" dirty="0">
                <a:solidFill>
                  <a:srgbClr val="111111"/>
                </a:solidFill>
                <a:effectLst/>
                <a:latin typeface="SourceSansPro"/>
              </a:rPr>
              <a:t>The law of demand states that when prices rise, demand will fall. When prices fall, demand will rise.</a:t>
            </a:r>
          </a:p>
          <a:p>
            <a:pPr algn="l"/>
            <a:r>
              <a:rPr lang="en-US" b="0" i="0" dirty="0">
                <a:solidFill>
                  <a:srgbClr val="111111"/>
                </a:solidFill>
                <a:effectLst/>
                <a:latin typeface="SourceSansPro"/>
              </a:rPr>
              <a:t>The law of demand is simply an expression of the </a:t>
            </a:r>
            <a:r>
              <a:rPr lang="en-US" b="0" i="0" u="sng" dirty="0">
                <a:solidFill>
                  <a:srgbClr val="2C40D0"/>
                </a:solidFill>
                <a:effectLst/>
                <a:latin typeface="SourceSansPro"/>
                <a:hlinkClick r:id="rId2"/>
              </a:rPr>
              <a:t>inverse relationship</a:t>
            </a:r>
            <a:r>
              <a:rPr lang="en-US" b="0" i="0" dirty="0">
                <a:solidFill>
                  <a:srgbClr val="111111"/>
                </a:solidFill>
                <a:effectLst/>
                <a:latin typeface="SourceSansPro"/>
              </a:rPr>
              <a:t> between price and demand. It involves price only. None of the other drivers of demand mentioned above are involved. If they do come into play, the functioning of the law can be affected. Demand can be seen to change for reasons other than price.</a:t>
            </a:r>
          </a:p>
          <a:p>
            <a:endParaRPr lang="en-IN" dirty="0"/>
          </a:p>
        </p:txBody>
      </p:sp>
    </p:spTree>
    <p:extLst>
      <p:ext uri="{BB962C8B-B14F-4D97-AF65-F5344CB8AC3E}">
        <p14:creationId xmlns:p14="http://schemas.microsoft.com/office/powerpoint/2010/main" val="546373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A9FEA2-E0DC-7248-906E-68E5EC363076}"/>
              </a:ext>
            </a:extLst>
          </p:cNvPr>
          <p:cNvSpPr>
            <a:spLocks noGrp="1"/>
          </p:cNvSpPr>
          <p:nvPr>
            <p:ph type="title"/>
          </p:nvPr>
        </p:nvSpPr>
        <p:spPr>
          <a:xfrm>
            <a:off x="1484309" y="362243"/>
            <a:ext cx="10018713" cy="1752599"/>
          </a:xfrm>
        </p:spPr>
        <p:txBody>
          <a:bodyPr/>
          <a:lstStyle/>
          <a:p>
            <a:pPr algn="l"/>
            <a:r>
              <a:rPr lang="en-US" b="1" i="0" u="sng" dirty="0">
                <a:solidFill>
                  <a:srgbClr val="111111"/>
                </a:solidFill>
                <a:effectLst/>
                <a:latin typeface="Segoe UI Semibold" panose="020B0702040204020203" pitchFamily="34" charset="0"/>
                <a:cs typeface="Segoe UI Semibold" panose="020B0702040204020203" pitchFamily="34" charset="0"/>
              </a:rPr>
              <a:t>What Is the Importance of Demand?</a:t>
            </a:r>
            <a:br>
              <a:rPr lang="en-US" b="1" i="0" u="sng" dirty="0">
                <a:solidFill>
                  <a:srgbClr val="111111"/>
                </a:solidFill>
                <a:effectLst/>
                <a:latin typeface="Segoe UI Semibold" panose="020B0702040204020203" pitchFamily="34" charset="0"/>
                <a:cs typeface="Segoe UI Semibold" panose="020B0702040204020203" pitchFamily="34" charset="0"/>
              </a:rPr>
            </a:br>
            <a:endParaRPr lang="en-IN" b="1" u="sng" dirty="0">
              <a:latin typeface="Segoe UI Semibold" panose="020B0702040204020203" pitchFamily="34" charset="0"/>
              <a:cs typeface="Segoe UI Semibold" panose="020B0702040204020203" pitchFamily="34" charset="0"/>
            </a:endParaRPr>
          </a:p>
        </p:txBody>
      </p:sp>
      <p:sp>
        <p:nvSpPr>
          <p:cNvPr id="3" name="Content Placeholder 2">
            <a:extLst>
              <a:ext uri="{FF2B5EF4-FFF2-40B4-BE49-F238E27FC236}">
                <a16:creationId xmlns:a16="http://schemas.microsoft.com/office/drawing/2014/main" xmlns="" id="{2DF67C55-35D4-2B3E-4A39-6F6A97241863}"/>
              </a:ext>
            </a:extLst>
          </p:cNvPr>
          <p:cNvSpPr>
            <a:spLocks noGrp="1"/>
          </p:cNvSpPr>
          <p:nvPr>
            <p:ph idx="1"/>
          </p:nvPr>
        </p:nvSpPr>
        <p:spPr>
          <a:xfrm>
            <a:off x="1484308" y="1866899"/>
            <a:ext cx="10018713" cy="3124201"/>
          </a:xfrm>
        </p:spPr>
        <p:txBody>
          <a:bodyPr>
            <a:normAutofit/>
          </a:bodyPr>
          <a:lstStyle/>
          <a:p>
            <a:pPr marL="0" indent="0">
              <a:buNone/>
            </a:pPr>
            <a:r>
              <a:rPr lang="en-US" sz="2800" b="1" dirty="0">
                <a:solidFill>
                  <a:srgbClr val="252525"/>
                </a:solidFill>
                <a:effectLst/>
                <a:latin typeface="Segoe UI Historic" panose="020B0502040204020203" pitchFamily="34" charset="0"/>
                <a:ea typeface="Segoe UI Historic" panose="020B0502040204020203" pitchFamily="34" charset="0"/>
                <a:cs typeface="Segoe UI Historic" panose="020B0502040204020203" pitchFamily="34" charset="0"/>
              </a:rPr>
              <a:t>Economically, the principle of demand is important for both consumers and businesses that sell goods and/or services. Understanding demand is critical for businesses when it comes to inventory, pricing, and achieving a specific profit margin. Consumers who understand demand can make informed decisions about which products to buy and when to buy them.</a:t>
            </a:r>
          </a:p>
          <a:p>
            <a:endParaRPr lang="en-IN" dirty="0"/>
          </a:p>
        </p:txBody>
      </p:sp>
    </p:spTree>
    <p:extLst>
      <p:ext uri="{BB962C8B-B14F-4D97-AF65-F5344CB8AC3E}">
        <p14:creationId xmlns:p14="http://schemas.microsoft.com/office/powerpoint/2010/main" val="847452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350A75F-02C6-3C64-0F18-D8FEB5D6AE8F}"/>
              </a:ext>
            </a:extLst>
          </p:cNvPr>
          <p:cNvSpPr>
            <a:spLocks noGrp="1"/>
          </p:cNvSpPr>
          <p:nvPr>
            <p:ph type="title"/>
          </p:nvPr>
        </p:nvSpPr>
        <p:spPr>
          <a:xfrm>
            <a:off x="1484310" y="190500"/>
            <a:ext cx="10018713" cy="1752599"/>
          </a:xfrm>
        </p:spPr>
        <p:txBody>
          <a:bodyPr/>
          <a:lstStyle/>
          <a:p>
            <a:pPr algn="l"/>
            <a:r>
              <a:rPr lang="en-IN" b="1" u="sng" dirty="0">
                <a:solidFill>
                  <a:srgbClr val="2D2D2D"/>
                </a:solidFill>
                <a:latin typeface="Indeed Sans"/>
              </a:rPr>
              <a:t>T</a:t>
            </a:r>
            <a:r>
              <a:rPr lang="en-IN" b="1" i="0" u="sng" dirty="0">
                <a:solidFill>
                  <a:srgbClr val="2D2D2D"/>
                </a:solidFill>
                <a:effectLst/>
                <a:latin typeface="Indeed Sans"/>
              </a:rPr>
              <a:t>ypes of Demand</a:t>
            </a:r>
            <a:r>
              <a:rPr lang="en-IN" b="1" i="0" dirty="0">
                <a:solidFill>
                  <a:srgbClr val="2D2D2D"/>
                </a:solidFill>
                <a:effectLst/>
                <a:latin typeface="Indeed Sans"/>
              </a:rPr>
              <a:t/>
            </a:r>
            <a:br>
              <a:rPr lang="en-IN" b="1" i="0" dirty="0">
                <a:solidFill>
                  <a:srgbClr val="2D2D2D"/>
                </a:solidFill>
                <a:effectLst/>
                <a:latin typeface="Indeed Sans"/>
              </a:rPr>
            </a:br>
            <a:endParaRPr lang="en-IN" dirty="0"/>
          </a:p>
        </p:txBody>
      </p:sp>
      <p:sp>
        <p:nvSpPr>
          <p:cNvPr id="3" name="Content Placeholder 2">
            <a:extLst>
              <a:ext uri="{FF2B5EF4-FFF2-40B4-BE49-F238E27FC236}">
                <a16:creationId xmlns:a16="http://schemas.microsoft.com/office/drawing/2014/main" xmlns="" id="{ADCE9C24-9614-0946-4DA9-D2A095389319}"/>
              </a:ext>
            </a:extLst>
          </p:cNvPr>
          <p:cNvSpPr>
            <a:spLocks noGrp="1"/>
          </p:cNvSpPr>
          <p:nvPr>
            <p:ph idx="1"/>
          </p:nvPr>
        </p:nvSpPr>
        <p:spPr>
          <a:xfrm>
            <a:off x="1484309" y="1866899"/>
            <a:ext cx="10018713" cy="3124201"/>
          </a:xfrm>
        </p:spPr>
        <p:txBody>
          <a:bodyPr>
            <a:normAutofit/>
          </a:bodyPr>
          <a:lstStyle/>
          <a:p>
            <a:pPr marL="0" indent="0" algn="l">
              <a:buNone/>
            </a:pPr>
            <a:endParaRPr lang="en-US" b="0" i="0" dirty="0">
              <a:solidFill>
                <a:srgbClr val="2D2D2D"/>
              </a:solidFill>
              <a:effectLst/>
              <a:latin typeface="Indeed Sans"/>
            </a:endParaRPr>
          </a:p>
          <a:p>
            <a:pPr marL="0" indent="0" algn="l">
              <a:buNone/>
            </a:pPr>
            <a:endParaRPr lang="en-US" b="0" i="0" dirty="0">
              <a:solidFill>
                <a:srgbClr val="2D2D2D"/>
              </a:solidFill>
              <a:effectLst/>
              <a:latin typeface="Indeed Sans"/>
            </a:endParaRPr>
          </a:p>
          <a:p>
            <a:endParaRPr lang="en-IN" dirty="0"/>
          </a:p>
        </p:txBody>
      </p:sp>
      <p:sp>
        <p:nvSpPr>
          <p:cNvPr id="4" name="TextBox 3">
            <a:extLst>
              <a:ext uri="{FF2B5EF4-FFF2-40B4-BE49-F238E27FC236}">
                <a16:creationId xmlns:a16="http://schemas.microsoft.com/office/drawing/2014/main" xmlns="" id="{E4418C53-82AD-E476-0294-DBE90F361C65}"/>
              </a:ext>
            </a:extLst>
          </p:cNvPr>
          <p:cNvSpPr txBox="1"/>
          <p:nvPr/>
        </p:nvSpPr>
        <p:spPr>
          <a:xfrm>
            <a:off x="1603717" y="1294228"/>
            <a:ext cx="9762978" cy="4431983"/>
          </a:xfrm>
          <a:prstGeom prst="rect">
            <a:avLst/>
          </a:prstGeom>
          <a:noFill/>
        </p:spPr>
        <p:txBody>
          <a:bodyPr wrap="square" rtlCol="0">
            <a:spAutoFit/>
          </a:bodyPr>
          <a:lstStyle/>
          <a:p>
            <a:pPr marL="0" indent="0" algn="l">
              <a:buNone/>
            </a:pPr>
            <a:r>
              <a:rPr lang="en-US" sz="2400" b="0" i="0" dirty="0">
                <a:solidFill>
                  <a:srgbClr val="2D2D2D"/>
                </a:solidFill>
                <a:effectLst/>
                <a:latin typeface="Indeed Sans"/>
              </a:rPr>
              <a:t>The following list details seven types of demand in economics:</a:t>
            </a:r>
          </a:p>
          <a:p>
            <a:pPr marL="0" indent="0" algn="l">
              <a:buNone/>
            </a:pPr>
            <a:r>
              <a:rPr lang="en-US" sz="2400" b="1" i="0" dirty="0">
                <a:solidFill>
                  <a:srgbClr val="2D2D2D"/>
                </a:solidFill>
                <a:effectLst/>
                <a:latin typeface="Indeed Sans"/>
              </a:rPr>
              <a:t>1. </a:t>
            </a:r>
            <a:r>
              <a:rPr lang="en-US" sz="2400" b="1" i="0" u="sng" dirty="0">
                <a:solidFill>
                  <a:srgbClr val="2D2D2D"/>
                </a:solidFill>
                <a:effectLst/>
                <a:latin typeface="Indeed Sans"/>
              </a:rPr>
              <a:t>Joint demand</a:t>
            </a:r>
          </a:p>
          <a:p>
            <a:pPr marL="0" indent="0" algn="l">
              <a:buNone/>
            </a:pPr>
            <a:r>
              <a:rPr lang="en-US" sz="2400" b="0" i="0" dirty="0">
                <a:solidFill>
                  <a:srgbClr val="2D2D2D"/>
                </a:solidFill>
                <a:effectLst/>
                <a:latin typeface="Indeed Sans"/>
              </a:rPr>
              <a:t>Joint demand is the demand for complementary products and services. These can be products that are accessories for others or that people commonly purchase together.</a:t>
            </a:r>
          </a:p>
          <a:p>
            <a:pPr marL="0" indent="0" algn="l">
              <a:buNone/>
            </a:pPr>
            <a:r>
              <a:rPr lang="en-US" sz="2400" b="1" i="0" dirty="0">
                <a:solidFill>
                  <a:srgbClr val="2D2D2D"/>
                </a:solidFill>
                <a:effectLst/>
                <a:latin typeface="Indeed Sans"/>
              </a:rPr>
              <a:t>2. </a:t>
            </a:r>
            <a:r>
              <a:rPr lang="en-US" sz="2400" b="1" i="0" u="sng" dirty="0">
                <a:solidFill>
                  <a:srgbClr val="2D2D2D"/>
                </a:solidFill>
                <a:effectLst/>
                <a:latin typeface="Indeed Sans"/>
              </a:rPr>
              <a:t>Composite demand</a:t>
            </a:r>
          </a:p>
          <a:p>
            <a:pPr marL="0" indent="0" algn="l">
              <a:buNone/>
            </a:pPr>
            <a:r>
              <a:rPr lang="en-US" sz="2400" b="0" i="0" dirty="0">
                <a:solidFill>
                  <a:srgbClr val="2D2D2D"/>
                </a:solidFill>
                <a:effectLst/>
                <a:latin typeface="Indeed Sans"/>
              </a:rPr>
              <a:t>Composite demand happens when there are multiple uses for a single product. </a:t>
            </a:r>
          </a:p>
          <a:p>
            <a:pPr marL="0" indent="0" algn="l">
              <a:buNone/>
            </a:pPr>
            <a:r>
              <a:rPr lang="en-US" sz="2400" b="0" i="0" dirty="0">
                <a:solidFill>
                  <a:srgbClr val="2D2D2D"/>
                </a:solidFill>
                <a:effectLst/>
                <a:latin typeface="Indeed Sans"/>
              </a:rPr>
              <a:t>For example, corn can be used as animal feed, ethanol and food in its whole form. The rise in demand for any of these products leads to a shortage in supply for the others. This shortage can lead to a rise in price.</a:t>
            </a:r>
          </a:p>
          <a:p>
            <a:endParaRPr lang="en-IN" dirty="0"/>
          </a:p>
        </p:txBody>
      </p:sp>
    </p:spTree>
    <p:extLst>
      <p:ext uri="{BB962C8B-B14F-4D97-AF65-F5344CB8AC3E}">
        <p14:creationId xmlns:p14="http://schemas.microsoft.com/office/powerpoint/2010/main" val="818710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6F35E75A-E678-3D42-C0AA-2D7AECAE42EF}"/>
              </a:ext>
            </a:extLst>
          </p:cNvPr>
          <p:cNvSpPr txBox="1"/>
          <p:nvPr/>
        </p:nvSpPr>
        <p:spPr>
          <a:xfrm>
            <a:off x="1460695" y="520511"/>
            <a:ext cx="9270609" cy="5816977"/>
          </a:xfrm>
          <a:prstGeom prst="rect">
            <a:avLst/>
          </a:prstGeom>
          <a:noFill/>
        </p:spPr>
        <p:txBody>
          <a:bodyPr wrap="square" rtlCol="0">
            <a:spAutoFit/>
          </a:bodyPr>
          <a:lstStyle/>
          <a:p>
            <a:pPr algn="l"/>
            <a:r>
              <a:rPr lang="en-US" sz="2400" b="1" i="0" dirty="0">
                <a:solidFill>
                  <a:srgbClr val="2D2D2D"/>
                </a:solidFill>
                <a:effectLst/>
                <a:latin typeface="Indeed Sans"/>
              </a:rPr>
              <a:t>3. Short-run and long-run demand</a:t>
            </a:r>
          </a:p>
          <a:p>
            <a:pPr algn="l"/>
            <a:r>
              <a:rPr lang="en-US" sz="2400" b="0" i="0" dirty="0">
                <a:solidFill>
                  <a:srgbClr val="2D2D2D"/>
                </a:solidFill>
                <a:effectLst/>
                <a:latin typeface="Indeed Sans"/>
              </a:rPr>
              <a:t>Short-run demand refers to how people will immediately react to price changes while elements are fixed. For example, if the demand for a product drastically decreases and a manufacturer has high overhead costs, they have no choice but to absorb the profits lost. Over time, or in the long run, companies have a chance to adjust to the new situation by decreasing labor or increasing prices and supplies.</a:t>
            </a:r>
          </a:p>
          <a:p>
            <a:endParaRPr lang="en-IN" sz="2400" dirty="0"/>
          </a:p>
          <a:p>
            <a:pPr algn="l"/>
            <a:r>
              <a:rPr lang="en-US" sz="2400" b="1" i="0" dirty="0">
                <a:solidFill>
                  <a:srgbClr val="2D2D2D"/>
                </a:solidFill>
                <a:effectLst/>
                <a:latin typeface="Indeed Sans"/>
              </a:rPr>
              <a:t>4. Price demand</a:t>
            </a:r>
          </a:p>
          <a:p>
            <a:pPr algn="l"/>
            <a:r>
              <a:rPr lang="en-US" sz="2400" b="0" i="0" dirty="0">
                <a:solidFill>
                  <a:srgbClr val="2D2D2D"/>
                </a:solidFill>
                <a:effectLst/>
                <a:latin typeface="Indeed Sans"/>
              </a:rPr>
              <a:t>Price demand relates to the amount a consumer is willing to spend on a product at a given price. Businesses use this information to determine at what price point a new product should enter the market. Consumers will buy items based on their perception of that product's value. Price elasticity refers to how the demand will change with fluctuations in price.</a:t>
            </a:r>
          </a:p>
          <a:p>
            <a:pPr algn="l"/>
            <a:endParaRPr lang="en-US" b="0" i="0" dirty="0">
              <a:solidFill>
                <a:srgbClr val="2D2D2D"/>
              </a:solidFill>
              <a:effectLst/>
              <a:latin typeface="Indeed Sans"/>
            </a:endParaRPr>
          </a:p>
          <a:p>
            <a:endParaRPr lang="en-IN" dirty="0"/>
          </a:p>
        </p:txBody>
      </p:sp>
    </p:spTree>
    <p:extLst>
      <p:ext uri="{BB962C8B-B14F-4D97-AF65-F5344CB8AC3E}">
        <p14:creationId xmlns:p14="http://schemas.microsoft.com/office/powerpoint/2010/main" val="6686182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Century Schoolbook">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xmlns=""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1668</TotalTime>
  <Words>874</Words>
  <Application>Microsoft Office PowerPoint</Application>
  <PresentationFormat>Custom</PresentationFormat>
  <Paragraphs>55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Parallax</vt:lpstr>
      <vt:lpstr>DEMAND</vt:lpstr>
      <vt:lpstr> What Is Demand? </vt:lpstr>
      <vt:lpstr>PowerPoint Presentation</vt:lpstr>
      <vt:lpstr>KEY TAKEAWAYS</vt:lpstr>
      <vt:lpstr>Determinants of Demand </vt:lpstr>
      <vt:lpstr>The Law of Demand </vt:lpstr>
      <vt:lpstr>What Is the Importance of Demand? </vt:lpstr>
      <vt:lpstr>Types of Demand </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DEMAND</dc:title>
  <dc:creator>Mohammed Anas Uz Zaman</dc:creator>
  <cp:lastModifiedBy>dell</cp:lastModifiedBy>
  <cp:revision>3</cp:revision>
  <dcterms:created xsi:type="dcterms:W3CDTF">2024-01-13T09:29:15Z</dcterms:created>
  <dcterms:modified xsi:type="dcterms:W3CDTF">2024-02-14T11:04:33Z</dcterms:modified>
</cp:coreProperties>
</file>