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6" r:id="rId1"/>
  </p:sldMasterIdLst>
  <p:notesMasterIdLst>
    <p:notesMasterId r:id="rId11"/>
  </p:notesMasterIdLst>
  <p:sldIdLst>
    <p:sldId id="256" r:id="rId2"/>
    <p:sldId id="261" r:id="rId3"/>
    <p:sldId id="257" r:id="rId4"/>
    <p:sldId id="258" r:id="rId5"/>
    <p:sldId id="262" r:id="rId6"/>
    <p:sldId id="263" r:id="rId7"/>
    <p:sldId id="264" r:id="rId8"/>
    <p:sldId id="259" r:id="rId9"/>
    <p:sldId id="260" r:id="rId10"/>
  </p:sldIdLst>
  <p:sldSz cx="14630400" cy="8229600"/>
  <p:notesSz cx="8229600" cy="14630400"/>
  <p:defaultTextStyle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-516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7165238"/>
            <a:ext cx="14630400" cy="10643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4630" y="7263994"/>
            <a:ext cx="3599078" cy="8558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774643" y="7253021"/>
            <a:ext cx="10855757" cy="8558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79520" y="4846320"/>
            <a:ext cx="10363200" cy="219456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779520" y="7260044"/>
            <a:ext cx="10728960" cy="822960"/>
          </a:xfrm>
        </p:spPr>
        <p:txBody>
          <a:bodyPr anchor="ctr">
            <a:normAutofit/>
          </a:bodyPr>
          <a:lstStyle>
            <a:lvl1pPr marL="0" indent="0" algn="l">
              <a:buNone/>
              <a:defRPr sz="3700">
                <a:solidFill>
                  <a:srgbClr val="FFFFFF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21920" y="7282439"/>
            <a:ext cx="3291840" cy="822960"/>
          </a:xfrm>
        </p:spPr>
        <p:txBody>
          <a:bodyPr>
            <a:no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336629" y="283846"/>
            <a:ext cx="9387840" cy="43815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801600" y="274320"/>
            <a:ext cx="134112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85120" y="731520"/>
            <a:ext cx="3291840" cy="661987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731520"/>
            <a:ext cx="8900160" cy="661987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85120" y="7498083"/>
            <a:ext cx="3535680" cy="438150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1522" y="7497849"/>
            <a:ext cx="8917573" cy="43815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9754109" y="0"/>
            <a:ext cx="512064" cy="82296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827261" y="731520"/>
            <a:ext cx="365760" cy="749808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827261" y="0"/>
            <a:ext cx="365760" cy="64008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9690101" y="124459"/>
            <a:ext cx="640080" cy="391162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237" y="274320"/>
            <a:ext cx="13045440" cy="118872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80237" y="1920240"/>
            <a:ext cx="13045440" cy="53949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3291841"/>
            <a:ext cx="11396981" cy="2007870"/>
          </a:xfrm>
        </p:spPr>
        <p:txBody>
          <a:bodyPr anchor="t"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828800"/>
            <a:ext cx="14630400" cy="1371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920240"/>
            <a:ext cx="2072640" cy="1188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194560" y="1920240"/>
            <a:ext cx="12435840" cy="11887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920240"/>
            <a:ext cx="12192000" cy="1188720"/>
          </a:xfrm>
        </p:spPr>
        <p:txBody>
          <a:bodyPr/>
          <a:lstStyle>
            <a:lvl1pPr algn="l">
              <a:buNone/>
              <a:defRPr sz="63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103120"/>
            <a:ext cx="2072640" cy="842011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75360" y="1907480"/>
            <a:ext cx="6217920" cy="5486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751842" y="1907480"/>
            <a:ext cx="6217920" cy="5486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C3A134-F1C3-464B-BF47-54DC2DE08F52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327660"/>
            <a:ext cx="13045440" cy="104394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975360" y="2926080"/>
            <a:ext cx="6217920" cy="42976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7680960" y="2926080"/>
            <a:ext cx="6217920" cy="42976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C3A134-F1C3-464B-BF47-54DC2DE08F52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975360" y="2103120"/>
            <a:ext cx="6217920" cy="76809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7680960" y="2103120"/>
            <a:ext cx="6217920" cy="76809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7498080"/>
            <a:ext cx="85344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327660"/>
            <a:ext cx="12923520" cy="1043940"/>
          </a:xfrm>
        </p:spPr>
        <p:txBody>
          <a:bodyPr anchor="ctr"/>
          <a:lstStyle>
            <a:lvl1pPr algn="l">
              <a:buNone/>
              <a:defRPr sz="63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75360" y="2103120"/>
            <a:ext cx="2560320" cy="521208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95933" tIns="261244" rIns="195933" bIns="130622"/>
          <a:lstStyle>
            <a:lvl1pPr marL="0" indent="0">
              <a:spcAft>
                <a:spcPts val="1429"/>
              </a:spcAft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779520" y="2103120"/>
            <a:ext cx="10241280" cy="53035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0" y="6583680"/>
            <a:ext cx="11704320" cy="82296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4630" y="5486400"/>
            <a:ext cx="14630400" cy="10643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4630" y="5596128"/>
            <a:ext cx="2340864" cy="8558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472538" y="5585155"/>
            <a:ext cx="12157862" cy="8558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5577840"/>
            <a:ext cx="11704320" cy="822960"/>
          </a:xfrm>
        </p:spPr>
        <p:txBody>
          <a:bodyPr anchor="ctr"/>
          <a:lstStyle>
            <a:lvl1pPr algn="l">
              <a:buNone/>
              <a:defRPr sz="40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2316480" y="0"/>
            <a:ext cx="160934" cy="824057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9997440" y="7498081"/>
            <a:ext cx="4267200" cy="438150"/>
          </a:xfrm>
        </p:spPr>
        <p:txBody>
          <a:bodyPr rtlCol="0"/>
          <a:lstStyle/>
          <a:p>
            <a:fld id="{D7C3A134-F1C3-464B-BF47-54DC2DE08F52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600699"/>
            <a:ext cx="2316480" cy="796294"/>
          </a:xfrm>
        </p:spPr>
        <p:txBody>
          <a:bodyPr rtlCol="0"/>
          <a:lstStyle>
            <a:lvl1pPr>
              <a:defRPr sz="4000"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560320" y="7497848"/>
            <a:ext cx="7315200" cy="438150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96922" y="0"/>
            <a:ext cx="12133478" cy="548274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75360" y="274320"/>
            <a:ext cx="13045440" cy="1188720"/>
          </a:xfrm>
          <a:prstGeom prst="rect">
            <a:avLst/>
          </a:prstGeom>
        </p:spPr>
        <p:txBody>
          <a:bodyPr vert="horz" lIns="130622" tIns="65311" rIns="130622" bIns="65311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80237" y="1920240"/>
            <a:ext cx="13045440" cy="5431536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753600" y="7498081"/>
            <a:ext cx="4267200" cy="438150"/>
          </a:xfrm>
          <a:prstGeom prst="rect">
            <a:avLst/>
          </a:prstGeom>
        </p:spPr>
        <p:txBody>
          <a:bodyPr vert="horz" lIns="130622" tIns="65311" rIns="130622" bIns="65311" anchor="ctr" anchorCtr="0"/>
          <a:lstStyle>
            <a:lvl1pPr algn="l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12/25/2023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75361" y="7497848"/>
            <a:ext cx="8673733" cy="438150"/>
          </a:xfrm>
          <a:prstGeom prst="rect">
            <a:avLst/>
          </a:prstGeom>
        </p:spPr>
        <p:txBody>
          <a:bodyPr vert="horz" lIns="130622" tIns="65311" rIns="130622" bIns="65311" anchor="ctr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481328"/>
            <a:ext cx="14630400" cy="38404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536192"/>
            <a:ext cx="853440" cy="2743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44880" y="1536192"/>
            <a:ext cx="13685520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526667"/>
            <a:ext cx="853440" cy="293371"/>
          </a:xfrm>
          <a:prstGeom prst="rect">
            <a:avLst/>
          </a:prstGeom>
        </p:spPr>
        <p:txBody>
          <a:bodyPr vert="horz" lIns="130622" tIns="65311" rIns="130622" bIns="65311" anchor="ctr" anchorCtr="0">
            <a:normAutofit/>
          </a:bodyPr>
          <a:lstStyle>
            <a:lvl1pPr algn="ctr" eaLnBrk="1" latinLnBrk="0" hangingPunct="1">
              <a:defRPr kumimoji="0" sz="2000" b="1"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6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77" indent="-457177" algn="l" rtl="0" eaLnBrk="1" latinLnBrk="0" hangingPunct="1">
        <a:spcBef>
          <a:spcPts val="1000"/>
        </a:spcBef>
        <a:buClr>
          <a:schemeClr val="accent2"/>
        </a:buClr>
        <a:buSzPct val="60000"/>
        <a:buFont typeface="Wingdings"/>
        <a:buChar char="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91866" algn="l" rtl="0" eaLnBrk="1" latinLnBrk="0" hangingPunct="1">
        <a:spcBef>
          <a:spcPts val="786"/>
        </a:spcBef>
        <a:buClr>
          <a:schemeClr val="accent1"/>
        </a:buClr>
        <a:buSzPct val="70000"/>
        <a:buFont typeface="Wingdings 2"/>
        <a:buChar char="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326555" algn="l" rtl="0" eaLnBrk="1" latinLnBrk="0" hangingPunct="1">
        <a:spcBef>
          <a:spcPts val="714"/>
        </a:spcBef>
        <a:buClr>
          <a:schemeClr val="accent2"/>
        </a:buClr>
        <a:buSzPct val="75000"/>
        <a:buFont typeface="Wingdings"/>
        <a:buChar char="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indent="-326555" algn="l" rtl="0" eaLnBrk="1" latinLnBrk="0" hangingPunct="1">
        <a:spcBef>
          <a:spcPts val="571"/>
        </a:spcBef>
        <a:buClr>
          <a:schemeClr val="accent3"/>
        </a:buClr>
        <a:buSzPct val="75000"/>
        <a:buFont typeface="Wingdings"/>
        <a:buChar char="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indent="-326555" algn="l" rtl="0" eaLnBrk="1" latinLnBrk="0" hangingPunct="1">
        <a:spcBef>
          <a:spcPts val="571"/>
        </a:spcBef>
        <a:buClr>
          <a:schemeClr val="accent4"/>
        </a:buClr>
        <a:buSzPct val="65000"/>
        <a:buFont typeface="Wingdings"/>
        <a:buChar char="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307" indent="-32655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32655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88039" indent="-32655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79905" indent="-32655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financeinstitute.com/resources/fixed-income/bond-issuers/" TargetMode="External"/><Relationship Id="rId2" Type="http://schemas.openxmlformats.org/officeDocument/2006/relationships/hyperlink" Target="https://corporatefinanceinstitute.com/resources/fixed-income/fixed-income-securities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325042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5" name="Text 2"/>
          <p:cNvSpPr/>
          <p:nvPr/>
        </p:nvSpPr>
        <p:spPr>
          <a:xfrm>
            <a:off x="833202" y="2440188"/>
            <a:ext cx="7477602" cy="1666399"/>
          </a:xfrm>
          <a:prstGeom prst="rect">
            <a:avLst/>
          </a:prstGeom>
          <a:noFill/>
          <a:ln/>
        </p:spPr>
        <p:txBody>
          <a:bodyPr wrap="square" lIns="91431" tIns="45716" rIns="91431" bIns="45716" rtlCol="0" anchor="t"/>
          <a:lstStyle/>
          <a:p>
            <a:pPr>
              <a:lnSpc>
                <a:spcPts val="6561"/>
              </a:lnSpc>
            </a:pPr>
            <a:endParaRPr lang="en-US" sz="5300" dirty="0"/>
          </a:p>
        </p:txBody>
      </p:sp>
      <p:sp>
        <p:nvSpPr>
          <p:cNvPr id="6" name="Text 3"/>
          <p:cNvSpPr/>
          <p:nvPr/>
        </p:nvSpPr>
        <p:spPr>
          <a:xfrm>
            <a:off x="833200" y="3261360"/>
            <a:ext cx="6649642" cy="3368040"/>
          </a:xfrm>
          <a:prstGeom prst="rect">
            <a:avLst/>
          </a:prstGeom>
          <a:noFill/>
          <a:ln/>
        </p:spPr>
        <p:txBody>
          <a:bodyPr wrap="square" lIns="91431" tIns="45716" rIns="91431" bIns="45716" rtlCol="0" anchor="t"/>
          <a:lstStyle/>
          <a:p>
            <a:pPr>
              <a:lnSpc>
                <a:spcPts val="2798"/>
              </a:lnSpc>
            </a:pPr>
            <a:r>
              <a:rPr lang="en-US" sz="36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Debt markets are financial markets where investors lend money to borrowers who seek funds.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907971" y="5412106"/>
            <a:ext cx="205741" cy="365760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 algn="ctr">
              <a:lnSpc>
                <a:spcPts val="2880"/>
              </a:lnSpc>
            </a:pPr>
            <a:r>
              <a:rPr lang="en-US" sz="1100" dirty="0">
                <a:solidFill>
                  <a:srgbClr val="3C383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KB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1299689" y="5400557"/>
            <a:ext cx="1562101" cy="388858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3061"/>
              </a:lnSpc>
            </a:pPr>
            <a:endParaRPr lang="en-US" sz="2100" dirty="0"/>
          </a:p>
        </p:txBody>
      </p:sp>
      <p:sp>
        <p:nvSpPr>
          <p:cNvPr id="16386" name="AutoShape 2" descr="An Overview Of The Indian Debt Market - Wint Wealth"/>
          <p:cNvSpPr>
            <a:spLocks noChangeAspect="1" noChangeArrowheads="1"/>
          </p:cNvSpPr>
          <p:nvPr/>
        </p:nvSpPr>
        <p:spPr bwMode="auto">
          <a:xfrm>
            <a:off x="155574" y="-144463"/>
            <a:ext cx="304800" cy="304801"/>
          </a:xfrm>
          <a:prstGeom prst="rect">
            <a:avLst/>
          </a:prstGeom>
          <a:noFill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715" y="1600461"/>
            <a:ext cx="5733885" cy="298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bt Market | Meaning, Issuers, Instruments, Advantages and More | eF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480" y="194143"/>
            <a:ext cx="8382000" cy="7730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6" y="1192530"/>
            <a:ext cx="10554414" cy="1388746"/>
          </a:xfrm>
          <a:prstGeom prst="rect">
            <a:avLst/>
          </a:prstGeom>
          <a:noFill/>
          <a:ln/>
        </p:spPr>
        <p:txBody>
          <a:bodyPr wrap="square" lIns="91431" tIns="45716" rIns="91431" bIns="45716" rtlCol="0" anchor="t"/>
          <a:lstStyle/>
          <a:p>
            <a:pPr>
              <a:lnSpc>
                <a:spcPts val="5468"/>
              </a:lnSpc>
            </a:pPr>
            <a:r>
              <a:rPr lang="en-US" sz="44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Understanding Debt Market: Types of Debt Instruments</a:t>
            </a:r>
            <a:endParaRPr lang="en-US" sz="4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4" y="3025618"/>
            <a:ext cx="2388632" cy="147625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4" y="4779526"/>
            <a:ext cx="2221944" cy="347186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Corporate Bonds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2037994" y="5259943"/>
            <a:ext cx="2388632" cy="1421606"/>
          </a:xfrm>
          <a:prstGeom prst="rect">
            <a:avLst/>
          </a:prstGeom>
          <a:noFill/>
          <a:ln/>
        </p:spPr>
        <p:txBody>
          <a:bodyPr wrap="square" lIns="91431" tIns="45716" rIns="91431" bIns="45716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Issued by companies to raise funds for business operations or capital expenditure.</a:t>
            </a:r>
            <a:endParaRPr lang="en-US" sz="17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2" y="3025618"/>
            <a:ext cx="2388632" cy="147625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2" y="4779526"/>
            <a:ext cx="2221944" cy="347186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Treasury Bills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4759882" y="5259943"/>
            <a:ext cx="2388632" cy="1777008"/>
          </a:xfrm>
          <a:prstGeom prst="rect">
            <a:avLst/>
          </a:prstGeom>
          <a:noFill/>
          <a:ln/>
        </p:spPr>
        <p:txBody>
          <a:bodyPr wrap="square" lIns="91431" tIns="45716" rIns="91431" bIns="45716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Short term government securities that mature in one year or less and are issued to control money supply.</a:t>
            </a:r>
            <a:endParaRPr lang="en-US" sz="17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70" y="3025618"/>
            <a:ext cx="2388632" cy="147625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70" y="4779528"/>
            <a:ext cx="2388632" cy="694373"/>
          </a:xfrm>
          <a:prstGeom prst="rect">
            <a:avLst/>
          </a:prstGeom>
          <a:noFill/>
          <a:ln/>
        </p:spPr>
        <p:txBody>
          <a:bodyPr wrap="square" lIns="91431" tIns="45716" rIns="91431" bIns="45716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Mortgage-Backed Securities</a:t>
            </a:r>
            <a:endParaRPr lang="en-US" sz="2100" dirty="0"/>
          </a:p>
        </p:txBody>
      </p:sp>
      <p:sp>
        <p:nvSpPr>
          <p:cNvPr id="13" name="Text 8"/>
          <p:cNvSpPr/>
          <p:nvPr/>
        </p:nvSpPr>
        <p:spPr>
          <a:xfrm>
            <a:off x="7481770" y="5607129"/>
            <a:ext cx="2388632" cy="1421606"/>
          </a:xfrm>
          <a:prstGeom prst="rect">
            <a:avLst/>
          </a:prstGeom>
          <a:noFill/>
          <a:ln/>
        </p:spPr>
        <p:txBody>
          <a:bodyPr wrap="square" lIns="91431" tIns="45716" rIns="91431" bIns="45716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Created by grouping various mortgages together to sell as a single security.</a:t>
            </a:r>
            <a:endParaRPr lang="en-US" sz="17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60" y="3025618"/>
            <a:ext cx="2388750" cy="147625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8" y="4779526"/>
            <a:ext cx="2232661" cy="347186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Convertible Bonds</a:t>
            </a:r>
            <a:endParaRPr lang="en-US" sz="2100" dirty="0"/>
          </a:p>
        </p:txBody>
      </p:sp>
      <p:sp>
        <p:nvSpPr>
          <p:cNvPr id="16" name="Text 10"/>
          <p:cNvSpPr/>
          <p:nvPr/>
        </p:nvSpPr>
        <p:spPr>
          <a:xfrm>
            <a:off x="10203660" y="5259943"/>
            <a:ext cx="2388750" cy="1777008"/>
          </a:xfrm>
          <a:prstGeom prst="rect">
            <a:avLst/>
          </a:prstGeom>
          <a:noFill/>
          <a:ln/>
        </p:spPr>
        <p:txBody>
          <a:bodyPr wrap="square" lIns="91431" tIns="45716" rIns="91431" bIns="45716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Allows bondholders to exchange their bonds for a specified number of shares in the company.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2" y="1798796"/>
            <a:ext cx="8161021" cy="694373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5468"/>
              </a:lnSpc>
            </a:pPr>
            <a:r>
              <a:rPr lang="en-US" sz="44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Participants in Debt Markets</a:t>
            </a:r>
            <a:endParaRPr lang="en-US" sz="4400" dirty="0"/>
          </a:p>
        </p:txBody>
      </p:sp>
      <p:sp>
        <p:nvSpPr>
          <p:cNvPr id="5" name="Shape 3"/>
          <p:cNvSpPr/>
          <p:nvPr/>
        </p:nvSpPr>
        <p:spPr>
          <a:xfrm>
            <a:off x="2037993" y="2937510"/>
            <a:ext cx="5166122" cy="1635562"/>
          </a:xfrm>
          <a:prstGeom prst="roundRect">
            <a:avLst>
              <a:gd name="adj" fmla="val 8151"/>
            </a:avLst>
          </a:prstGeom>
          <a:solidFill>
            <a:srgbClr val="393636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6" y="3159681"/>
            <a:ext cx="2221944" cy="347186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Issuers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2260166" y="3640098"/>
            <a:ext cx="4721781" cy="710803"/>
          </a:xfrm>
          <a:prstGeom prst="rect">
            <a:avLst/>
          </a:prstGeom>
          <a:noFill/>
          <a:ln/>
        </p:spPr>
        <p:txBody>
          <a:bodyPr wrap="square" lIns="91431" tIns="45716" rIns="91431" bIns="45716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Who need funds to meet their financial obligations.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7426285" y="2937510"/>
            <a:ext cx="5166122" cy="1635562"/>
          </a:xfrm>
          <a:prstGeom prst="roundRect">
            <a:avLst>
              <a:gd name="adj" fmla="val 8151"/>
            </a:avLst>
          </a:prstGeom>
          <a:solidFill>
            <a:srgbClr val="393636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8" y="3159681"/>
            <a:ext cx="2221944" cy="347186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Investors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7648458" y="3640098"/>
            <a:ext cx="4721781" cy="355402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Who purchase debt securities to earn returns.</a:t>
            </a:r>
            <a:endParaRPr lang="en-US" sz="1700" dirty="0"/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1635562"/>
          </a:xfrm>
          <a:prstGeom prst="roundRect">
            <a:avLst>
              <a:gd name="adj" fmla="val 8151"/>
            </a:avLst>
          </a:prstGeom>
          <a:solidFill>
            <a:srgbClr val="393636"/>
          </a:solidFill>
          <a:ln/>
        </p:spPr>
      </p:sp>
      <p:sp>
        <p:nvSpPr>
          <p:cNvPr id="12" name="Text 10"/>
          <p:cNvSpPr/>
          <p:nvPr/>
        </p:nvSpPr>
        <p:spPr>
          <a:xfrm>
            <a:off x="2260166" y="5017413"/>
            <a:ext cx="2221944" cy="347186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Traders</a:t>
            </a:r>
            <a:endParaRPr lang="en-US" sz="2100" dirty="0"/>
          </a:p>
        </p:txBody>
      </p:sp>
      <p:sp>
        <p:nvSpPr>
          <p:cNvPr id="13" name="Text 11"/>
          <p:cNvSpPr/>
          <p:nvPr/>
        </p:nvSpPr>
        <p:spPr>
          <a:xfrm>
            <a:off x="2260166" y="5497830"/>
            <a:ext cx="4721781" cy="710803"/>
          </a:xfrm>
          <a:prstGeom prst="rect">
            <a:avLst/>
          </a:prstGeom>
          <a:noFill/>
          <a:ln/>
        </p:spPr>
        <p:txBody>
          <a:bodyPr wrap="square" lIns="91431" tIns="45716" rIns="91431" bIns="45716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Buy and sell debt securities on behalf of investors or the firm they work for.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1635562"/>
          </a:xfrm>
          <a:prstGeom prst="roundRect">
            <a:avLst>
              <a:gd name="adj" fmla="val 8151"/>
            </a:avLst>
          </a:prstGeom>
          <a:solidFill>
            <a:srgbClr val="393636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8" y="5017413"/>
            <a:ext cx="2221944" cy="347186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Regulatory Bodies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7648458" y="5497830"/>
            <a:ext cx="4721781" cy="710803"/>
          </a:xfrm>
          <a:prstGeom prst="rect">
            <a:avLst/>
          </a:prstGeom>
          <a:noFill/>
          <a:ln/>
        </p:spPr>
        <p:txBody>
          <a:bodyPr wrap="square" lIns="91431" tIns="45716" rIns="91431" bIns="45716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Ensure compliance of issuers and investors with laws and regulations.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</a:t>
            </a:r>
            <a:r>
              <a:rPr smtClean="0"/>
              <a:t>onds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09600" y="2216150"/>
            <a:ext cx="14020800" cy="5114925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 smtClean="0"/>
              <a:t>Bonds are </a:t>
            </a:r>
            <a:r>
              <a:rPr lang="en-US" sz="7400" dirty="0" smtClean="0">
                <a:hlinkClick r:id="rId2"/>
              </a:rPr>
              <a:t>fixed-income securities</a:t>
            </a:r>
            <a:r>
              <a:rPr lang="en-US" sz="7400" dirty="0" smtClean="0"/>
              <a:t> that are issued by corporations and governments to raise capital. The </a:t>
            </a:r>
            <a:r>
              <a:rPr lang="en-US" sz="7400" dirty="0" smtClean="0">
                <a:hlinkClick r:id="rId3"/>
              </a:rPr>
              <a:t>bond issuer</a:t>
            </a:r>
            <a:r>
              <a:rPr lang="en-US" sz="7400" dirty="0" smtClean="0"/>
              <a:t> borrows capital from the bondholder and makes fixed payments to them at a fixed (or variable) interest rate for a specified period.</a:t>
            </a:r>
          </a:p>
          <a:p>
            <a:endParaRPr lang="en-US" sz="7400" dirty="0" smtClean="0"/>
          </a:p>
          <a:p>
            <a:r>
              <a:rPr lang="en-US" sz="7400" b="1" dirty="0" smtClean="0"/>
              <a:t>Yield/Yield to Maturity (YTM)</a:t>
            </a:r>
            <a:r>
              <a:rPr lang="en-US" sz="7400" dirty="0" smtClean="0"/>
              <a:t> – The annual rate of return of a bond that is held to maturity (assuming all payments are not delayed).</a:t>
            </a:r>
          </a:p>
          <a:p>
            <a:r>
              <a:rPr lang="en-US" sz="7400" b="1" dirty="0" smtClean="0"/>
              <a:t>Principal (or Face Value)</a:t>
            </a:r>
            <a:r>
              <a:rPr lang="en-US" sz="7400" dirty="0" smtClean="0"/>
              <a:t> – The initial amount of money invested in the bond.</a:t>
            </a:r>
          </a:p>
          <a:p>
            <a:r>
              <a:rPr lang="en-US" sz="7400" b="1" dirty="0" smtClean="0"/>
              <a:t>Maturity</a:t>
            </a:r>
            <a:r>
              <a:rPr lang="en-US" sz="7400" dirty="0" smtClean="0"/>
              <a:t> – The date that the bond expires, when the principal must be paid to the bondholder.</a:t>
            </a:r>
          </a:p>
          <a:p>
            <a:r>
              <a:rPr lang="en-US" sz="7400" b="1" dirty="0" smtClean="0"/>
              <a:t>Coupon Rate</a:t>
            </a:r>
            <a:r>
              <a:rPr lang="en-US" sz="7400" dirty="0" smtClean="0"/>
              <a:t> – The interest payments that the issuer makes to the bondholder. They are typically made semi-annually (every six months) but can vary.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22396" y="5975073"/>
            <a:ext cx="2619374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188720"/>
            <a:ext cx="8714893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8530" y="4831083"/>
            <a:ext cx="5714152" cy="321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75360" y="1844040"/>
            <a:ext cx="7650480" cy="415497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 bond rating is a letter-based credit scoring scheme used to judge the quality and creditworthiness of a bond.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Investment grade bonds are assigned “AAA” to “BBB-" ratings from Standard &amp; Poor's and Fitch, and "</a:t>
            </a:r>
            <a:r>
              <a:rPr lang="en-US" sz="2400" dirty="0" err="1" smtClean="0"/>
              <a:t>Aaa</a:t>
            </a:r>
            <a:r>
              <a:rPr lang="en-US" sz="2400" dirty="0" smtClean="0"/>
              <a:t>" to "Baa3" ratings from Moody’s. Junk bonds have lower ratings.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higher a bond's rating, the lower the interest rate it will carry, due to the lower risk, all else equal.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bond rating agencies rate all types of bonds, from corporate bonds to sovereign bonds.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8" y="1280875"/>
            <a:ext cx="9296400" cy="694373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5468"/>
              </a:lnSpc>
            </a:pPr>
            <a:r>
              <a:rPr lang="en-US" sz="44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How Does the Debt Market Function?</a:t>
            </a:r>
            <a:endParaRPr lang="en-US" sz="4400" dirty="0"/>
          </a:p>
        </p:txBody>
      </p:sp>
      <p:sp>
        <p:nvSpPr>
          <p:cNvPr id="6" name="Shape 3"/>
          <p:cNvSpPr/>
          <p:nvPr/>
        </p:nvSpPr>
        <p:spPr>
          <a:xfrm>
            <a:off x="4801910" y="2308505"/>
            <a:ext cx="44410" cy="4640224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2709803"/>
            <a:ext cx="777597" cy="44410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5" y="2482099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393636"/>
          </a:solidFill>
          <a:ln/>
        </p:spPr>
      </p:sp>
      <p:sp>
        <p:nvSpPr>
          <p:cNvPr id="9" name="Text 6"/>
          <p:cNvSpPr/>
          <p:nvPr/>
        </p:nvSpPr>
        <p:spPr>
          <a:xfrm>
            <a:off x="4751606" y="2523768"/>
            <a:ext cx="144781" cy="416482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 algn="ctr">
              <a:lnSpc>
                <a:spcPts val="3281"/>
              </a:lnSpc>
            </a:pPr>
            <a:r>
              <a:rPr lang="en-US" sz="26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6046114" y="2530673"/>
            <a:ext cx="2221944" cy="347186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Issuance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6046114" y="3011091"/>
            <a:ext cx="7751088" cy="355402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Issuers offer securities to investors at an agreed interest rate.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5074027" y="4212134"/>
            <a:ext cx="777597" cy="44410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4085" y="3984429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393636"/>
          </a:solidFill>
          <a:ln/>
        </p:spPr>
      </p:sp>
      <p:sp>
        <p:nvSpPr>
          <p:cNvPr id="14" name="Text 11"/>
          <p:cNvSpPr/>
          <p:nvPr/>
        </p:nvSpPr>
        <p:spPr>
          <a:xfrm>
            <a:off x="4728748" y="4026098"/>
            <a:ext cx="190501" cy="416482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 algn="ctr">
              <a:lnSpc>
                <a:spcPts val="3281"/>
              </a:lnSpc>
            </a:pPr>
            <a:r>
              <a:rPr lang="en-US" sz="26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00" dirty="0"/>
          </a:p>
        </p:txBody>
      </p:sp>
      <p:sp>
        <p:nvSpPr>
          <p:cNvPr id="15" name="Text 12"/>
          <p:cNvSpPr/>
          <p:nvPr/>
        </p:nvSpPr>
        <p:spPr>
          <a:xfrm>
            <a:off x="6046114" y="4033005"/>
            <a:ext cx="2221944" cy="347186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Trading</a:t>
            </a:r>
            <a:endParaRPr lang="en-US" sz="2100" dirty="0"/>
          </a:p>
        </p:txBody>
      </p:sp>
      <p:sp>
        <p:nvSpPr>
          <p:cNvPr id="16" name="Text 13"/>
          <p:cNvSpPr/>
          <p:nvPr/>
        </p:nvSpPr>
        <p:spPr>
          <a:xfrm>
            <a:off x="6046114" y="4513422"/>
            <a:ext cx="7751088" cy="710803"/>
          </a:xfrm>
          <a:prstGeom prst="rect">
            <a:avLst/>
          </a:prstGeom>
          <a:noFill/>
          <a:ln/>
        </p:spPr>
        <p:txBody>
          <a:bodyPr wrap="square" lIns="91431" tIns="45716" rIns="91431" bIns="45716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Investors trade securities in the secondary market to earn interest and capital gains.</a:t>
            </a:r>
            <a:endParaRPr lang="en-US" sz="1700" dirty="0"/>
          </a:p>
        </p:txBody>
      </p:sp>
      <p:sp>
        <p:nvSpPr>
          <p:cNvPr id="17" name="Shape 14"/>
          <p:cNvSpPr/>
          <p:nvPr/>
        </p:nvSpPr>
        <p:spPr>
          <a:xfrm>
            <a:off x="5074027" y="6069866"/>
            <a:ext cx="777597" cy="44410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18" name="Shape 15"/>
          <p:cNvSpPr/>
          <p:nvPr/>
        </p:nvSpPr>
        <p:spPr>
          <a:xfrm>
            <a:off x="4574085" y="5842161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393636"/>
          </a:solidFill>
          <a:ln/>
        </p:spPr>
      </p:sp>
      <p:sp>
        <p:nvSpPr>
          <p:cNvPr id="19" name="Text 16"/>
          <p:cNvSpPr/>
          <p:nvPr/>
        </p:nvSpPr>
        <p:spPr>
          <a:xfrm>
            <a:off x="4732557" y="5883831"/>
            <a:ext cx="182880" cy="416482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 algn="ctr">
              <a:lnSpc>
                <a:spcPts val="3281"/>
              </a:lnSpc>
            </a:pPr>
            <a:r>
              <a:rPr lang="en-US" sz="26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00" dirty="0"/>
          </a:p>
        </p:txBody>
      </p:sp>
      <p:sp>
        <p:nvSpPr>
          <p:cNvPr id="20" name="Text 17"/>
          <p:cNvSpPr/>
          <p:nvPr/>
        </p:nvSpPr>
        <p:spPr>
          <a:xfrm>
            <a:off x="6046114" y="5890737"/>
            <a:ext cx="2221944" cy="347186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Redemption</a:t>
            </a:r>
            <a:endParaRPr lang="en-US" sz="2100" dirty="0"/>
          </a:p>
        </p:txBody>
      </p:sp>
      <p:sp>
        <p:nvSpPr>
          <p:cNvPr id="21" name="Text 18"/>
          <p:cNvSpPr/>
          <p:nvPr/>
        </p:nvSpPr>
        <p:spPr>
          <a:xfrm>
            <a:off x="6046114" y="6371153"/>
            <a:ext cx="7751088" cy="355402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At maturity, the issuer pays the amount borrowed along with the interest.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802" y="2355533"/>
            <a:ext cx="9306402" cy="1388746"/>
          </a:xfrm>
          <a:prstGeom prst="rect">
            <a:avLst/>
          </a:prstGeom>
          <a:noFill/>
          <a:ln/>
        </p:spPr>
        <p:txBody>
          <a:bodyPr wrap="square" lIns="91431" tIns="45716" rIns="91431" bIns="45716" rtlCol="0" anchor="t"/>
          <a:lstStyle/>
          <a:p>
            <a:pPr>
              <a:lnSpc>
                <a:spcPts val="5468"/>
              </a:lnSpc>
            </a:pPr>
            <a:r>
              <a:rPr lang="en-US" sz="44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Advantages and Disadvantages of Debt Market</a:t>
            </a:r>
            <a:endParaRPr lang="en-US" sz="4400" dirty="0"/>
          </a:p>
        </p:txBody>
      </p:sp>
      <p:sp>
        <p:nvSpPr>
          <p:cNvPr id="6" name="Shape 3"/>
          <p:cNvSpPr/>
          <p:nvPr/>
        </p:nvSpPr>
        <p:spPr>
          <a:xfrm>
            <a:off x="4490800" y="4251129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393636"/>
          </a:solidFill>
          <a:ln/>
        </p:spPr>
      </p:sp>
      <p:sp>
        <p:nvSpPr>
          <p:cNvPr id="7" name="Text 4"/>
          <p:cNvSpPr/>
          <p:nvPr/>
        </p:nvSpPr>
        <p:spPr>
          <a:xfrm>
            <a:off x="4668323" y="4292798"/>
            <a:ext cx="144781" cy="416482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 algn="ctr">
              <a:lnSpc>
                <a:spcPts val="3281"/>
              </a:lnSpc>
            </a:pPr>
            <a:r>
              <a:rPr lang="en-US" sz="26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212914" y="4327446"/>
            <a:ext cx="2221944" cy="347186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Advantages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5212914" y="4807865"/>
            <a:ext cx="3820002" cy="1066205"/>
          </a:xfrm>
          <a:prstGeom prst="rect">
            <a:avLst/>
          </a:prstGeom>
          <a:noFill/>
          <a:ln/>
        </p:spPr>
        <p:txBody>
          <a:bodyPr wrap="square" lIns="91431" tIns="45716" rIns="91431" bIns="45716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Low cost of borrowing, high liquidity, and flexibility to structure securities to meet investor demand.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9255087" y="4251129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393636"/>
          </a:solidFill>
          <a:ln/>
        </p:spPr>
      </p:sp>
      <p:sp>
        <p:nvSpPr>
          <p:cNvPr id="11" name="Text 8"/>
          <p:cNvSpPr/>
          <p:nvPr/>
        </p:nvSpPr>
        <p:spPr>
          <a:xfrm>
            <a:off x="9409750" y="4292798"/>
            <a:ext cx="190501" cy="416482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 algn="ctr">
              <a:lnSpc>
                <a:spcPts val="3281"/>
              </a:lnSpc>
            </a:pPr>
            <a:r>
              <a:rPr lang="en-US" sz="26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00" dirty="0"/>
          </a:p>
        </p:txBody>
      </p:sp>
      <p:sp>
        <p:nvSpPr>
          <p:cNvPr id="12" name="Text 9"/>
          <p:cNvSpPr/>
          <p:nvPr/>
        </p:nvSpPr>
        <p:spPr>
          <a:xfrm>
            <a:off x="9977199" y="4327446"/>
            <a:ext cx="2221944" cy="347186"/>
          </a:xfrm>
          <a:prstGeom prst="rect">
            <a:avLst/>
          </a:prstGeom>
          <a:noFill/>
          <a:ln/>
        </p:spPr>
        <p:txBody>
          <a:bodyPr wrap="none" lIns="91431" tIns="45716" rIns="91431" bIns="45716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EBCCB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Disadvantages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9977202" y="4807865"/>
            <a:ext cx="3820002" cy="1066205"/>
          </a:xfrm>
          <a:prstGeom prst="rect">
            <a:avLst/>
          </a:prstGeom>
          <a:noFill/>
          <a:ln/>
        </p:spPr>
        <p:txBody>
          <a:bodyPr wrap="square" lIns="91431" tIns="45716" rIns="91431" bIns="45716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Risk of default, loss of value due to fluctuating interest rates, and limited participation for small investors.</a:t>
            </a:r>
            <a:endParaRPr lang="en-US" sz="17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</TotalTime>
  <Words>357</Words>
  <Application>Microsoft Office PowerPoint</Application>
  <PresentationFormat>Custom</PresentationFormat>
  <Paragraphs>55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Slide 1</vt:lpstr>
      <vt:lpstr>Slide 2</vt:lpstr>
      <vt:lpstr>Slide 3</vt:lpstr>
      <vt:lpstr>Slide 4</vt:lpstr>
      <vt:lpstr>Bonds 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4</cp:revision>
  <dcterms:created xsi:type="dcterms:W3CDTF">2023-12-23T10:36:48Z</dcterms:created>
  <dcterms:modified xsi:type="dcterms:W3CDTF">2023-12-25T09:22:50Z</dcterms:modified>
</cp:coreProperties>
</file>