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FE1BD6B-FFF9-43E4-8DD2-C4038E46804E}" type="datetimeFigureOut">
              <a:rPr lang="en-IN" smtClean="0"/>
              <a:t>14-02-2024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0CEC08-DBE1-45E1-B9E7-49B4AA93E118}" type="slidenum">
              <a:rPr lang="en-IN" smtClean="0"/>
              <a:t>‹#›</a:t>
            </a:fld>
            <a:endParaRPr lang="en-IN"/>
          </a:p>
        </p:txBody>
      </p:sp>
    </p:spTree>
    <p:extLst>
      <p:ext uri="{BB962C8B-B14F-4D97-AF65-F5344CB8AC3E}">
        <p14:creationId xmlns:p14="http://schemas.microsoft.com/office/powerpoint/2010/main" val="395046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FE1BD6B-FFF9-43E4-8DD2-C4038E46804E}" type="datetimeFigureOut">
              <a:rPr lang="en-IN" smtClean="0"/>
              <a:t>14-02-2024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0CEC08-DBE1-45E1-B9E7-49B4AA93E118}" type="slidenum">
              <a:rPr lang="en-IN" smtClean="0"/>
              <a:t>‹#›</a:t>
            </a:fld>
            <a:endParaRPr lang="en-IN"/>
          </a:p>
        </p:txBody>
      </p:sp>
    </p:spTree>
    <p:extLst>
      <p:ext uri="{BB962C8B-B14F-4D97-AF65-F5344CB8AC3E}">
        <p14:creationId xmlns:p14="http://schemas.microsoft.com/office/powerpoint/2010/main" val="235162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FE1BD6B-FFF9-43E4-8DD2-C4038E46804E}" type="datetimeFigureOut">
              <a:rPr lang="en-IN" smtClean="0"/>
              <a:t>14-02-2024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0CEC08-DBE1-45E1-B9E7-49B4AA93E118}" type="slidenum">
              <a:rPr lang="en-IN" smtClean="0"/>
              <a:t>‹#›</a:t>
            </a:fld>
            <a:endParaRPr lang="en-IN"/>
          </a:p>
        </p:txBody>
      </p:sp>
    </p:spTree>
    <p:extLst>
      <p:ext uri="{BB962C8B-B14F-4D97-AF65-F5344CB8AC3E}">
        <p14:creationId xmlns:p14="http://schemas.microsoft.com/office/powerpoint/2010/main" val="263971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FE1BD6B-FFF9-43E4-8DD2-C4038E46804E}" type="datetimeFigureOut">
              <a:rPr lang="en-IN" smtClean="0"/>
              <a:t>14-02-2024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0CEC08-DBE1-45E1-B9E7-49B4AA93E118}" type="slidenum">
              <a:rPr lang="en-IN" smtClean="0"/>
              <a:t>‹#›</a:t>
            </a:fld>
            <a:endParaRPr lang="en-IN"/>
          </a:p>
        </p:txBody>
      </p:sp>
    </p:spTree>
    <p:extLst>
      <p:ext uri="{BB962C8B-B14F-4D97-AF65-F5344CB8AC3E}">
        <p14:creationId xmlns:p14="http://schemas.microsoft.com/office/powerpoint/2010/main" val="396491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1BD6B-FFF9-43E4-8DD2-C4038E46804E}" type="datetimeFigureOut">
              <a:rPr lang="en-IN" smtClean="0"/>
              <a:t>14-02-2024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0CEC08-DBE1-45E1-B9E7-49B4AA93E118}" type="slidenum">
              <a:rPr lang="en-IN" smtClean="0"/>
              <a:t>‹#›</a:t>
            </a:fld>
            <a:endParaRPr lang="en-IN"/>
          </a:p>
        </p:txBody>
      </p:sp>
    </p:spTree>
    <p:extLst>
      <p:ext uri="{BB962C8B-B14F-4D97-AF65-F5344CB8AC3E}">
        <p14:creationId xmlns:p14="http://schemas.microsoft.com/office/powerpoint/2010/main" val="304009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FE1BD6B-FFF9-43E4-8DD2-C4038E46804E}" type="datetimeFigureOut">
              <a:rPr lang="en-IN" smtClean="0"/>
              <a:t>14-02-2024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0CEC08-DBE1-45E1-B9E7-49B4AA93E118}" type="slidenum">
              <a:rPr lang="en-IN" smtClean="0"/>
              <a:t>‹#›</a:t>
            </a:fld>
            <a:endParaRPr lang="en-IN"/>
          </a:p>
        </p:txBody>
      </p:sp>
    </p:spTree>
    <p:extLst>
      <p:ext uri="{BB962C8B-B14F-4D97-AF65-F5344CB8AC3E}">
        <p14:creationId xmlns:p14="http://schemas.microsoft.com/office/powerpoint/2010/main" val="234229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FE1BD6B-FFF9-43E4-8DD2-C4038E46804E}" type="datetimeFigureOut">
              <a:rPr lang="en-IN" smtClean="0"/>
              <a:t>14-02-2024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70CEC08-DBE1-45E1-B9E7-49B4AA93E118}" type="slidenum">
              <a:rPr lang="en-IN" smtClean="0"/>
              <a:t>‹#›</a:t>
            </a:fld>
            <a:endParaRPr lang="en-IN"/>
          </a:p>
        </p:txBody>
      </p:sp>
    </p:spTree>
    <p:extLst>
      <p:ext uri="{BB962C8B-B14F-4D97-AF65-F5344CB8AC3E}">
        <p14:creationId xmlns:p14="http://schemas.microsoft.com/office/powerpoint/2010/main" val="33858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FE1BD6B-FFF9-43E4-8DD2-C4038E46804E}" type="datetimeFigureOut">
              <a:rPr lang="en-IN" smtClean="0"/>
              <a:t>14-02-2024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70CEC08-DBE1-45E1-B9E7-49B4AA93E118}" type="slidenum">
              <a:rPr lang="en-IN" smtClean="0"/>
              <a:t>‹#›</a:t>
            </a:fld>
            <a:endParaRPr lang="en-IN"/>
          </a:p>
        </p:txBody>
      </p:sp>
    </p:spTree>
    <p:extLst>
      <p:ext uri="{BB962C8B-B14F-4D97-AF65-F5344CB8AC3E}">
        <p14:creationId xmlns:p14="http://schemas.microsoft.com/office/powerpoint/2010/main" val="89914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1BD6B-FFF9-43E4-8DD2-C4038E46804E}" type="datetimeFigureOut">
              <a:rPr lang="en-IN" smtClean="0"/>
              <a:t>14-02-2024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70CEC08-DBE1-45E1-B9E7-49B4AA93E118}" type="slidenum">
              <a:rPr lang="en-IN" smtClean="0"/>
              <a:t>‹#›</a:t>
            </a:fld>
            <a:endParaRPr lang="en-IN"/>
          </a:p>
        </p:txBody>
      </p:sp>
    </p:spTree>
    <p:extLst>
      <p:ext uri="{BB962C8B-B14F-4D97-AF65-F5344CB8AC3E}">
        <p14:creationId xmlns:p14="http://schemas.microsoft.com/office/powerpoint/2010/main" val="550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1BD6B-FFF9-43E4-8DD2-C4038E46804E}" type="datetimeFigureOut">
              <a:rPr lang="en-IN" smtClean="0"/>
              <a:t>14-02-2024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0CEC08-DBE1-45E1-B9E7-49B4AA93E118}" type="slidenum">
              <a:rPr lang="en-IN" smtClean="0"/>
              <a:t>‹#›</a:t>
            </a:fld>
            <a:endParaRPr lang="en-IN"/>
          </a:p>
        </p:txBody>
      </p:sp>
    </p:spTree>
    <p:extLst>
      <p:ext uri="{BB962C8B-B14F-4D97-AF65-F5344CB8AC3E}">
        <p14:creationId xmlns:p14="http://schemas.microsoft.com/office/powerpoint/2010/main" val="211672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1BD6B-FFF9-43E4-8DD2-C4038E46804E}" type="datetimeFigureOut">
              <a:rPr lang="en-IN" smtClean="0"/>
              <a:t>14-02-2024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0CEC08-DBE1-45E1-B9E7-49B4AA93E118}" type="slidenum">
              <a:rPr lang="en-IN" smtClean="0"/>
              <a:t>‹#›</a:t>
            </a:fld>
            <a:endParaRPr lang="en-IN"/>
          </a:p>
        </p:txBody>
      </p:sp>
    </p:spTree>
    <p:extLst>
      <p:ext uri="{BB962C8B-B14F-4D97-AF65-F5344CB8AC3E}">
        <p14:creationId xmlns:p14="http://schemas.microsoft.com/office/powerpoint/2010/main" val="170239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1BD6B-FFF9-43E4-8DD2-C4038E46804E}" type="datetimeFigureOut">
              <a:rPr lang="en-IN" smtClean="0"/>
              <a:t>14-02-2024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CEC08-DBE1-45E1-B9E7-49B4AA93E118}" type="slidenum">
              <a:rPr lang="en-IN" smtClean="0"/>
              <a:t>‹#›</a:t>
            </a:fld>
            <a:endParaRPr lang="en-IN"/>
          </a:p>
        </p:txBody>
      </p:sp>
    </p:spTree>
    <p:extLst>
      <p:ext uri="{BB962C8B-B14F-4D97-AF65-F5344CB8AC3E}">
        <p14:creationId xmlns:p14="http://schemas.microsoft.com/office/powerpoint/2010/main" val="1162038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rgbClr val="FF0000"/>
                </a:solidFill>
              </a:rPr>
              <a:t>FINAL ACCOUNTING</a:t>
            </a:r>
            <a:endParaRPr lang="en-IN" sz="6600" b="1" dirty="0">
              <a:solidFill>
                <a:srgbClr val="FF0000"/>
              </a:solidFill>
            </a:endParaRPr>
          </a:p>
        </p:txBody>
      </p:sp>
      <p:sp>
        <p:nvSpPr>
          <p:cNvPr id="3" name="Subtitle 2"/>
          <p:cNvSpPr>
            <a:spLocks noGrp="1"/>
          </p:cNvSpPr>
          <p:nvPr>
            <p:ph type="subTitle" idx="1"/>
          </p:nvPr>
        </p:nvSpPr>
        <p:spPr/>
        <p:txBody>
          <a:bodyPr/>
          <a:lstStyle/>
          <a:p>
            <a:r>
              <a:rPr lang="en-US" b="1" dirty="0" smtClean="0">
                <a:solidFill>
                  <a:schemeClr val="tx2"/>
                </a:solidFill>
              </a:rPr>
              <a:t>E.MADHU</a:t>
            </a:r>
          </a:p>
          <a:p>
            <a:r>
              <a:rPr lang="en-US" b="1" spc="600" dirty="0" smtClean="0">
                <a:solidFill>
                  <a:schemeClr val="tx2"/>
                </a:solidFill>
              </a:rPr>
              <a:t>LECTURER IN COMMERCE</a:t>
            </a:r>
            <a:endParaRPr lang="en-IN" b="1" spc="600" dirty="0">
              <a:solidFill>
                <a:schemeClr val="tx2"/>
              </a:solidFill>
            </a:endParaRPr>
          </a:p>
        </p:txBody>
      </p:sp>
    </p:spTree>
    <p:extLst>
      <p:ext uri="{BB962C8B-B14F-4D97-AF65-F5344CB8AC3E}">
        <p14:creationId xmlns:p14="http://schemas.microsoft.com/office/powerpoint/2010/main" val="141549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76672"/>
            <a:ext cx="8579296" cy="5649491"/>
          </a:xfrm>
        </p:spPr>
        <p:txBody>
          <a:bodyPr>
            <a:normAutofit fontScale="85000" lnSpcReduction="20000"/>
          </a:bodyPr>
          <a:lstStyle/>
          <a:p>
            <a:pPr algn="ctr"/>
            <a:r>
              <a:rPr lang="en-US" b="1" dirty="0">
                <a:solidFill>
                  <a:srgbClr val="FF0000"/>
                </a:solidFill>
              </a:rPr>
              <a:t>Example </a:t>
            </a:r>
            <a:endParaRPr lang="en-US" b="1" dirty="0" smtClean="0">
              <a:solidFill>
                <a:srgbClr val="FF0000"/>
              </a:solidFill>
            </a:endParaRPr>
          </a:p>
          <a:p>
            <a:pPr algn="ctr"/>
            <a:r>
              <a:rPr lang="en-US" dirty="0" smtClean="0"/>
              <a:t>Mr</a:t>
            </a:r>
            <a:r>
              <a:rPr lang="en-US" dirty="0"/>
              <a:t>. John Wick wants to start a new clothing business. He has a total sum of $100,000 in his savings that can be invested. In addition, he owns a small shop at a primary location that can be used to start a retail clothing outlet. He purchased furniture, including shelves, a counter desk, and other equipment for the store for $15,000. He also hires a staff of two for customer support and other office work for $5,000 each.</a:t>
            </a:r>
          </a:p>
          <a:p>
            <a:r>
              <a:rPr lang="en-US" dirty="0"/>
              <a:t>Mr. Wick decided to start with men’s clothing and purchased a complete range of clothes from the wholesale market, which cost him around $75,000. The initial purchase got sold in not more than one month for $95000.</a:t>
            </a:r>
          </a:p>
          <a:p>
            <a:r>
              <a:rPr lang="en-US" dirty="0"/>
              <a:t>Mr. Wick wants to journalize these transactions and create ledger accounts for April 2019.</a:t>
            </a:r>
          </a:p>
          <a:p>
            <a:endParaRPr lang="en-IN" dirty="0"/>
          </a:p>
        </p:txBody>
      </p:sp>
    </p:spTree>
    <p:extLst>
      <p:ext uri="{BB962C8B-B14F-4D97-AF65-F5344CB8AC3E}">
        <p14:creationId xmlns:p14="http://schemas.microsoft.com/office/powerpoint/2010/main" val="283603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4624"/>
            <a:ext cx="7704856" cy="673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323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6661248" y="620688"/>
            <a:ext cx="1872208" cy="1084982"/>
          </a:xfrm>
        </p:spPr>
        <p:txBody>
          <a:bodyPr>
            <a:normAutofit/>
          </a:bodyPr>
          <a:lstStyle/>
          <a:p>
            <a:endParaRPr lang="en-IN"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517060"/>
            <a:ext cx="7704856" cy="593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17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341" y="188640"/>
            <a:ext cx="9008163" cy="595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85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SUBSIDIARY BOOKS</a:t>
            </a:r>
            <a:endParaRPr lang="en-IN" sz="5400" b="1" dirty="0">
              <a:solidFill>
                <a:srgbClr val="FF0000"/>
              </a:solidFill>
            </a:endParaRPr>
          </a:p>
        </p:txBody>
      </p:sp>
      <p:sp>
        <p:nvSpPr>
          <p:cNvPr id="3" name="Content Placeholder 2"/>
          <p:cNvSpPr>
            <a:spLocks noGrp="1"/>
          </p:cNvSpPr>
          <p:nvPr>
            <p:ph idx="1"/>
          </p:nvPr>
        </p:nvSpPr>
        <p:spPr/>
        <p:txBody>
          <a:bodyPr/>
          <a:lstStyle/>
          <a:p>
            <a:r>
              <a:rPr lang="en-US" dirty="0"/>
              <a:t>Subsidiary Books are books of Original Entry. They are also known as Day Book or special journals. </a:t>
            </a:r>
            <a:endParaRPr lang="en-US" dirty="0" smtClean="0"/>
          </a:p>
          <a:p>
            <a:r>
              <a:rPr lang="en-US" dirty="0" smtClean="0"/>
              <a:t>We </a:t>
            </a:r>
            <a:r>
              <a:rPr lang="en-US" dirty="0"/>
              <a:t>record transactions of similar nature are in Subsidiary Books. </a:t>
            </a:r>
            <a:endParaRPr lang="en-US" dirty="0" smtClean="0"/>
          </a:p>
          <a:p>
            <a:r>
              <a:rPr lang="en-US" dirty="0" smtClean="0"/>
              <a:t>They </a:t>
            </a:r>
            <a:r>
              <a:rPr lang="en-US" dirty="0"/>
              <a:t>are helpful in overcoming the limitations of journal book or journal entries.</a:t>
            </a:r>
            <a:endParaRPr lang="en-IN" dirty="0"/>
          </a:p>
        </p:txBody>
      </p:sp>
    </p:spTree>
    <p:extLst>
      <p:ext uri="{BB962C8B-B14F-4D97-AF65-F5344CB8AC3E}">
        <p14:creationId xmlns:p14="http://schemas.microsoft.com/office/powerpoint/2010/main" val="33355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38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TRAIL BALANCE</a:t>
            </a:r>
            <a:endParaRPr lang="en-IN" sz="5400" b="1" dirty="0">
              <a:solidFill>
                <a:srgbClr val="FF0000"/>
              </a:solidFill>
            </a:endParaRPr>
          </a:p>
        </p:txBody>
      </p:sp>
      <p:sp>
        <p:nvSpPr>
          <p:cNvPr id="3" name="Content Placeholder 2"/>
          <p:cNvSpPr>
            <a:spLocks noGrp="1"/>
          </p:cNvSpPr>
          <p:nvPr>
            <p:ph idx="1"/>
          </p:nvPr>
        </p:nvSpPr>
        <p:spPr/>
        <p:txBody>
          <a:bodyPr/>
          <a:lstStyle/>
          <a:p>
            <a:r>
              <a:rPr lang="en-US" dirty="0"/>
              <a:t>The basis of final accounts is the trial balance. The trial balance includes all the balances of the ledger accounts, including the account balances of expenses, revenue, assets, liabilities, capital, and drawings. </a:t>
            </a:r>
            <a:endParaRPr lang="en-US" dirty="0" smtClean="0"/>
          </a:p>
          <a:p>
            <a:r>
              <a:rPr lang="en-US" dirty="0" smtClean="0"/>
              <a:t>A </a:t>
            </a:r>
            <a:r>
              <a:rPr lang="en-US" dirty="0"/>
              <a:t>trial balance has two columns: debit and credit.</a:t>
            </a:r>
            <a:endParaRPr lang="en-IN" dirty="0"/>
          </a:p>
        </p:txBody>
      </p:sp>
    </p:spTree>
    <p:extLst>
      <p:ext uri="{BB962C8B-B14F-4D97-AF65-F5344CB8AC3E}">
        <p14:creationId xmlns:p14="http://schemas.microsoft.com/office/powerpoint/2010/main" val="4464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64488"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250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9451"/>
            <a:ext cx="8712968" cy="683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68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6000" b="1" dirty="0">
                <a:solidFill>
                  <a:srgbClr val="FF0000"/>
                </a:solidFill>
              </a:rPr>
              <a:t>T</a:t>
            </a:r>
            <a:r>
              <a:rPr lang="en-IN" sz="6000" b="1" dirty="0" smtClean="0">
                <a:solidFill>
                  <a:srgbClr val="FF0000"/>
                </a:solidFill>
              </a:rPr>
              <a:t>hree </a:t>
            </a:r>
            <a:r>
              <a:rPr lang="en-IN" sz="6000" b="1" dirty="0">
                <a:solidFill>
                  <a:srgbClr val="FF0000"/>
                </a:solidFill>
              </a:rPr>
              <a:t>column cash book</a:t>
            </a:r>
            <a:r>
              <a:rPr lang="en-IN" dirty="0"/>
              <a:t/>
            </a:r>
            <a:br>
              <a:rPr lang="en-IN" dirty="0"/>
            </a:br>
            <a:endParaRPr lang="en-IN" dirty="0"/>
          </a:p>
        </p:txBody>
      </p:sp>
      <p:sp>
        <p:nvSpPr>
          <p:cNvPr id="3" name="Content Placeholder 2"/>
          <p:cNvSpPr>
            <a:spLocks noGrp="1"/>
          </p:cNvSpPr>
          <p:nvPr>
            <p:ph idx="1"/>
          </p:nvPr>
        </p:nvSpPr>
        <p:spPr/>
        <p:txBody>
          <a:bodyPr/>
          <a:lstStyle/>
          <a:p>
            <a:r>
              <a:rPr lang="en-US" dirty="0"/>
              <a:t>A three-column cash book or treble column cash book is one in which there are three columns on each side- debit and credit side. One is used to record cash transactions, the second is used to record bank transactions and the third is used to record discounts received and paid.</a:t>
            </a:r>
          </a:p>
          <a:p>
            <a:endParaRPr lang="en-IN" dirty="0"/>
          </a:p>
        </p:txBody>
      </p:sp>
    </p:spTree>
    <p:extLst>
      <p:ext uri="{BB962C8B-B14F-4D97-AF65-F5344CB8AC3E}">
        <p14:creationId xmlns:p14="http://schemas.microsoft.com/office/powerpoint/2010/main" val="39644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chemeClr val="tx2">
                    <a:lumMod val="60000"/>
                    <a:lumOff val="40000"/>
                  </a:schemeClr>
                </a:solidFill>
              </a:rPr>
              <a:t>Introduction to Financial Accounting</a:t>
            </a:r>
          </a:p>
        </p:txBody>
      </p:sp>
      <p:sp>
        <p:nvSpPr>
          <p:cNvPr id="3" name="Content Placeholder 2"/>
          <p:cNvSpPr>
            <a:spLocks noGrp="1"/>
          </p:cNvSpPr>
          <p:nvPr>
            <p:ph idx="1"/>
          </p:nvPr>
        </p:nvSpPr>
        <p:spPr/>
        <p:txBody>
          <a:bodyPr>
            <a:normAutofit fontScale="40000" lnSpcReduction="20000"/>
          </a:bodyPr>
          <a:lstStyle/>
          <a:p>
            <a:r>
              <a:rPr lang="en-US" sz="4000" b="1" dirty="0">
                <a:solidFill>
                  <a:srgbClr val="FF0000"/>
                </a:solidFill>
              </a:rPr>
              <a:t>Systematic Process</a:t>
            </a:r>
            <a:r>
              <a:rPr lang="en-US" sz="4000" b="1" dirty="0"/>
              <a:t>:</a:t>
            </a:r>
            <a:r>
              <a:rPr lang="en-US" sz="4000" dirty="0"/>
              <a:t> Accounting involves a structured and organized approach to handling financial information. It follows a set of rules, principles, and procedures to ensure consistency and accuracy.</a:t>
            </a:r>
          </a:p>
          <a:p>
            <a:r>
              <a:rPr lang="en-US" sz="4000" b="1" dirty="0">
                <a:solidFill>
                  <a:srgbClr val="FF0000"/>
                </a:solidFill>
              </a:rPr>
              <a:t>Identifying</a:t>
            </a:r>
            <a:r>
              <a:rPr lang="en-US" sz="4000" b="1" dirty="0"/>
              <a:t>:</a:t>
            </a:r>
            <a:r>
              <a:rPr lang="en-US" sz="4000" dirty="0"/>
              <a:t> This step involves recognizing and gathering relevant financial transactions and events that affect the entity.</a:t>
            </a:r>
          </a:p>
          <a:p>
            <a:r>
              <a:rPr lang="en-US" sz="4000" b="1" dirty="0">
                <a:solidFill>
                  <a:srgbClr val="FF0000"/>
                </a:solidFill>
              </a:rPr>
              <a:t>Recording</a:t>
            </a:r>
            <a:r>
              <a:rPr lang="en-US" sz="4000" b="1" dirty="0"/>
              <a:t>:</a:t>
            </a:r>
            <a:r>
              <a:rPr lang="en-US" sz="4000" dirty="0"/>
              <a:t> Once identified, financial transactions are recorded in a systematic manner. This often involves the use of accounting journals and ledgers.</a:t>
            </a:r>
          </a:p>
          <a:p>
            <a:r>
              <a:rPr lang="en-US" sz="4000" b="1" dirty="0">
                <a:solidFill>
                  <a:srgbClr val="FF0000"/>
                </a:solidFill>
              </a:rPr>
              <a:t>Measuring</a:t>
            </a:r>
            <a:r>
              <a:rPr lang="en-US" sz="4000" b="1" dirty="0"/>
              <a:t>:</a:t>
            </a:r>
            <a:r>
              <a:rPr lang="en-US" sz="4000" dirty="0"/>
              <a:t> Accounting quantifies financial transactions in monetary terms. This allows for the uniform representation of diverse economic activities.</a:t>
            </a:r>
          </a:p>
          <a:p>
            <a:r>
              <a:rPr lang="en-US" sz="4000" b="1" dirty="0">
                <a:solidFill>
                  <a:srgbClr val="FF0000"/>
                </a:solidFill>
              </a:rPr>
              <a:t>Classifying</a:t>
            </a:r>
            <a:r>
              <a:rPr lang="en-US" sz="4000" b="1" dirty="0"/>
              <a:t>:</a:t>
            </a:r>
            <a:r>
              <a:rPr lang="en-US" sz="4000" dirty="0"/>
              <a:t> Transactions are categorized into various accounts to facilitate organization and analysis. Common categories include assets, liabilities, equity, revenue, and expenses.</a:t>
            </a:r>
          </a:p>
          <a:p>
            <a:r>
              <a:rPr lang="en-US" sz="4000" b="1" dirty="0">
                <a:solidFill>
                  <a:srgbClr val="FF0000"/>
                </a:solidFill>
              </a:rPr>
              <a:t>Summarizing</a:t>
            </a:r>
            <a:r>
              <a:rPr lang="en-US" sz="4000" b="1" dirty="0"/>
              <a:t>:</a:t>
            </a:r>
            <a:r>
              <a:rPr lang="en-US" sz="4000" dirty="0"/>
              <a:t> Periodically, financial information is summarized into financial statements. The most common financial statements include the balance sheet, income statement, and cash flow statement.</a:t>
            </a:r>
          </a:p>
          <a:p>
            <a:r>
              <a:rPr lang="en-US" sz="4000" b="1" dirty="0">
                <a:solidFill>
                  <a:srgbClr val="FF0000"/>
                </a:solidFill>
              </a:rPr>
              <a:t>Analyzing</a:t>
            </a:r>
            <a:r>
              <a:rPr lang="en-US" sz="4000" b="1" dirty="0"/>
              <a:t>:</a:t>
            </a:r>
            <a:r>
              <a:rPr lang="en-US" sz="4000" dirty="0"/>
              <a:t> Accountants analyze financial data to interpret trends, assess performance, and make informed business decisions. This involves comparing current and past financial information.</a:t>
            </a:r>
          </a:p>
          <a:p>
            <a:r>
              <a:rPr lang="en-US" sz="4000" b="1" dirty="0">
                <a:solidFill>
                  <a:srgbClr val="FF0000"/>
                </a:solidFill>
              </a:rPr>
              <a:t>Interpreting</a:t>
            </a:r>
            <a:r>
              <a:rPr lang="en-US" sz="4000" b="1" dirty="0"/>
              <a:t>:</a:t>
            </a:r>
            <a:r>
              <a:rPr lang="en-US" sz="4000" dirty="0"/>
              <a:t> The final step involves interpreting the financial information to provide meaningful insights into the financial health and performance of the organization. Interpretation is crucial for decision-making by stakeholders.</a:t>
            </a:r>
          </a:p>
          <a:p>
            <a:endParaRPr lang="en-IN" sz="3400" dirty="0"/>
          </a:p>
        </p:txBody>
      </p:sp>
    </p:spTree>
    <p:extLst>
      <p:ext uri="{BB962C8B-B14F-4D97-AF65-F5344CB8AC3E}">
        <p14:creationId xmlns:p14="http://schemas.microsoft.com/office/powerpoint/2010/main" val="3301197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12" y="0"/>
            <a:ext cx="91756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213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rPr>
              <a:t>Contra entry</a:t>
            </a:r>
            <a:endParaRPr lang="en-IN" sz="6000" b="1" dirty="0">
              <a:solidFill>
                <a:srgbClr val="FF0000"/>
              </a:solidFill>
            </a:endParaRPr>
          </a:p>
        </p:txBody>
      </p:sp>
      <p:sp>
        <p:nvSpPr>
          <p:cNvPr id="3" name="Content Placeholder 2"/>
          <p:cNvSpPr>
            <a:spLocks noGrp="1"/>
          </p:cNvSpPr>
          <p:nvPr>
            <p:ph idx="1"/>
          </p:nvPr>
        </p:nvSpPr>
        <p:spPr/>
        <p:txBody>
          <a:bodyPr/>
          <a:lstStyle/>
          <a:p>
            <a:r>
              <a:rPr lang="en-US" dirty="0"/>
              <a:t>Contra entry represents deposits or withdrawals of cash from bank or vice-versa. The purpose of contra entry is to indicate the transactions that affect both cash and bank balances. </a:t>
            </a:r>
            <a:endParaRPr lang="en-US" dirty="0" smtClean="0"/>
          </a:p>
          <a:p>
            <a:r>
              <a:rPr lang="en-US" dirty="0" smtClean="0"/>
              <a:t>This </a:t>
            </a:r>
            <a:r>
              <a:rPr lang="en-US" dirty="0"/>
              <a:t>entry does not affect the financial positions of a business.</a:t>
            </a:r>
            <a:endParaRPr lang="en-IN" dirty="0"/>
          </a:p>
        </p:txBody>
      </p:sp>
    </p:spTree>
    <p:extLst>
      <p:ext uri="{BB962C8B-B14F-4D97-AF65-F5344CB8AC3E}">
        <p14:creationId xmlns:p14="http://schemas.microsoft.com/office/powerpoint/2010/main" val="2709659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rgbClr val="FF0000"/>
                </a:solidFill>
              </a:rPr>
              <a:t>Bank </a:t>
            </a:r>
            <a:r>
              <a:rPr lang="en-US" sz="5400" b="1" dirty="0">
                <a:solidFill>
                  <a:srgbClr val="FF0000"/>
                </a:solidFill>
              </a:rPr>
              <a:t>reconciliation statement</a:t>
            </a:r>
            <a:endParaRPr lang="en-IN" sz="5400" b="1" dirty="0">
              <a:solidFill>
                <a:srgbClr val="FF0000"/>
              </a:solidFill>
            </a:endParaRPr>
          </a:p>
        </p:txBody>
      </p:sp>
      <p:sp>
        <p:nvSpPr>
          <p:cNvPr id="3" name="Content Placeholder 2"/>
          <p:cNvSpPr>
            <a:spLocks noGrp="1"/>
          </p:cNvSpPr>
          <p:nvPr>
            <p:ph idx="1"/>
          </p:nvPr>
        </p:nvSpPr>
        <p:spPr/>
        <p:txBody>
          <a:bodyPr>
            <a:normAutofit/>
          </a:bodyPr>
          <a:lstStyle/>
          <a:p>
            <a:r>
              <a:rPr lang="en-US" sz="4000" dirty="0"/>
              <a:t>A bank reconciliation statement is a summary of all the transactions (deposits, withdrawals, extra charges and interest) on a company's bank account and its equation with its financial records.</a:t>
            </a:r>
            <a:endParaRPr lang="en-IN" sz="4000" dirty="0"/>
          </a:p>
        </p:txBody>
      </p:sp>
    </p:spTree>
    <p:extLst>
      <p:ext uri="{BB962C8B-B14F-4D97-AF65-F5344CB8AC3E}">
        <p14:creationId xmlns:p14="http://schemas.microsoft.com/office/powerpoint/2010/main" val="2962271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965" y="188640"/>
            <a:ext cx="8316499" cy="605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58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FF0000"/>
                </a:solidFill>
              </a:rPr>
              <a:t>Depreciation is an accounting</a:t>
            </a:r>
            <a:endParaRPr lang="en-IN" sz="4800" b="1" dirty="0">
              <a:solidFill>
                <a:srgbClr val="FF0000"/>
              </a:solidFill>
            </a:endParaRPr>
          </a:p>
        </p:txBody>
      </p:sp>
      <p:sp>
        <p:nvSpPr>
          <p:cNvPr id="3" name="Content Placeholder 2"/>
          <p:cNvSpPr>
            <a:spLocks noGrp="1"/>
          </p:cNvSpPr>
          <p:nvPr>
            <p:ph idx="1"/>
          </p:nvPr>
        </p:nvSpPr>
        <p:spPr/>
        <p:txBody>
          <a:bodyPr/>
          <a:lstStyle/>
          <a:p>
            <a:r>
              <a:rPr lang="en-US" dirty="0"/>
              <a:t>Depreciation is an accounting practice used to spread the cost of a tangible or physical asset over its useful life. </a:t>
            </a:r>
            <a:endParaRPr lang="en-US" dirty="0" smtClean="0"/>
          </a:p>
          <a:p>
            <a:r>
              <a:rPr lang="en-US" dirty="0" smtClean="0"/>
              <a:t>Depreciation </a:t>
            </a:r>
            <a:r>
              <a:rPr lang="en-US" dirty="0"/>
              <a:t>represents how much of the asset's value has been used up in any given time period.</a:t>
            </a:r>
            <a:endParaRPr lang="en-IN" dirty="0"/>
          </a:p>
        </p:txBody>
      </p:sp>
    </p:spTree>
    <p:extLst>
      <p:ext uri="{BB962C8B-B14F-4D97-AF65-F5344CB8AC3E}">
        <p14:creationId xmlns:p14="http://schemas.microsoft.com/office/powerpoint/2010/main" val="4153891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005" y="260648"/>
            <a:ext cx="8298459"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214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Final </a:t>
            </a:r>
            <a:r>
              <a:rPr lang="en-US" sz="5400" b="1" dirty="0" smtClean="0">
                <a:solidFill>
                  <a:srgbClr val="FF0000"/>
                </a:solidFill>
              </a:rPr>
              <a:t>accounts.</a:t>
            </a:r>
            <a:endParaRPr lang="en-IN" sz="5400" b="1" dirty="0">
              <a:solidFill>
                <a:srgbClr val="FF0000"/>
              </a:solidFill>
            </a:endParaRPr>
          </a:p>
        </p:txBody>
      </p:sp>
      <p:sp>
        <p:nvSpPr>
          <p:cNvPr id="3" name="Content Placeholder 2"/>
          <p:cNvSpPr>
            <a:spLocks noGrp="1"/>
          </p:cNvSpPr>
          <p:nvPr>
            <p:ph idx="1"/>
          </p:nvPr>
        </p:nvSpPr>
        <p:spPr/>
        <p:txBody>
          <a:bodyPr/>
          <a:lstStyle/>
          <a:p>
            <a:r>
              <a:rPr lang="en-US" dirty="0"/>
              <a:t>Final accounts are those accounts that are prepared by a joint stock company at the end of a fiscal year. </a:t>
            </a:r>
            <a:endParaRPr lang="en-US" dirty="0" smtClean="0"/>
          </a:p>
          <a:p>
            <a:r>
              <a:rPr lang="en-US" dirty="0" smtClean="0"/>
              <a:t>The </a:t>
            </a:r>
            <a:r>
              <a:rPr lang="en-US" dirty="0"/>
              <a:t>purpose of creating final accounts is to provide a clear picture of the financial position of the </a:t>
            </a:r>
            <a:r>
              <a:rPr lang="en-US" dirty="0" err="1"/>
              <a:t>organisation</a:t>
            </a:r>
            <a:r>
              <a:rPr lang="en-US" dirty="0"/>
              <a:t> to its management, owners, or any other users of such accounting information.</a:t>
            </a:r>
            <a:endParaRPr lang="en-IN" dirty="0"/>
          </a:p>
        </p:txBody>
      </p:sp>
    </p:spTree>
    <p:extLst>
      <p:ext uri="{BB962C8B-B14F-4D97-AF65-F5344CB8AC3E}">
        <p14:creationId xmlns:p14="http://schemas.microsoft.com/office/powerpoint/2010/main" val="1369373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44624"/>
            <a:ext cx="8712968" cy="670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292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748464" cy="62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211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424936" cy="659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73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tx2">
                    <a:lumMod val="60000"/>
                    <a:lumOff val="40000"/>
                  </a:schemeClr>
                </a:solidFill>
              </a:rPr>
              <a:t>ACCOUNTING CONCEPTS.</a:t>
            </a:r>
            <a:endParaRPr lang="en-IN" sz="4800" b="1"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IN" b="1" dirty="0">
                <a:solidFill>
                  <a:srgbClr val="FF0000"/>
                </a:solidFill>
              </a:rPr>
              <a:t>Entity </a:t>
            </a:r>
            <a:r>
              <a:rPr lang="en-IN" b="1" dirty="0" smtClean="0">
                <a:solidFill>
                  <a:srgbClr val="FF0000"/>
                </a:solidFill>
              </a:rPr>
              <a:t>Concept</a:t>
            </a:r>
          </a:p>
          <a:p>
            <a:r>
              <a:rPr lang="en-IN" b="1" dirty="0">
                <a:solidFill>
                  <a:srgbClr val="FF0000"/>
                </a:solidFill>
              </a:rPr>
              <a:t>Going Concern </a:t>
            </a:r>
            <a:r>
              <a:rPr lang="en-IN" b="1" dirty="0" smtClean="0">
                <a:solidFill>
                  <a:srgbClr val="FF0000"/>
                </a:solidFill>
              </a:rPr>
              <a:t>Concept</a:t>
            </a:r>
          </a:p>
          <a:p>
            <a:r>
              <a:rPr lang="en-IN" b="1" dirty="0">
                <a:solidFill>
                  <a:srgbClr val="FF0000"/>
                </a:solidFill>
              </a:rPr>
              <a:t>Money Measurement </a:t>
            </a:r>
            <a:r>
              <a:rPr lang="en-IN" b="1" dirty="0" smtClean="0">
                <a:solidFill>
                  <a:srgbClr val="FF0000"/>
                </a:solidFill>
              </a:rPr>
              <a:t>Concept</a:t>
            </a:r>
          </a:p>
          <a:p>
            <a:r>
              <a:rPr lang="en-IN" b="1" dirty="0">
                <a:solidFill>
                  <a:srgbClr val="FF0000"/>
                </a:solidFill>
              </a:rPr>
              <a:t>Cost </a:t>
            </a:r>
            <a:r>
              <a:rPr lang="en-IN" b="1" dirty="0" smtClean="0">
                <a:solidFill>
                  <a:srgbClr val="FF0000"/>
                </a:solidFill>
              </a:rPr>
              <a:t>Concept	</a:t>
            </a:r>
          </a:p>
          <a:p>
            <a:r>
              <a:rPr lang="en-IN" b="1" dirty="0">
                <a:solidFill>
                  <a:srgbClr val="FF0000"/>
                </a:solidFill>
              </a:rPr>
              <a:t>Dual Aspect </a:t>
            </a:r>
            <a:r>
              <a:rPr lang="en-IN" b="1" dirty="0" smtClean="0">
                <a:solidFill>
                  <a:srgbClr val="FF0000"/>
                </a:solidFill>
              </a:rPr>
              <a:t>Concept</a:t>
            </a:r>
          </a:p>
          <a:p>
            <a:r>
              <a:rPr lang="en-IN" b="1" dirty="0">
                <a:solidFill>
                  <a:srgbClr val="FF0000"/>
                </a:solidFill>
              </a:rPr>
              <a:t>Matching </a:t>
            </a:r>
            <a:r>
              <a:rPr lang="en-IN" b="1" dirty="0" smtClean="0">
                <a:solidFill>
                  <a:srgbClr val="FF0000"/>
                </a:solidFill>
              </a:rPr>
              <a:t>Concept</a:t>
            </a:r>
          </a:p>
          <a:p>
            <a:r>
              <a:rPr lang="en-IN" b="1" dirty="0">
                <a:solidFill>
                  <a:srgbClr val="FF0000"/>
                </a:solidFill>
              </a:rPr>
              <a:t>Accrual Concept</a:t>
            </a:r>
            <a:endParaRPr lang="en-IN" dirty="0">
              <a:solidFill>
                <a:srgbClr val="FF0000"/>
              </a:solidFill>
            </a:endParaRPr>
          </a:p>
        </p:txBody>
      </p:sp>
    </p:spTree>
    <p:extLst>
      <p:ext uri="{BB962C8B-B14F-4D97-AF65-F5344CB8AC3E}">
        <p14:creationId xmlns:p14="http://schemas.microsoft.com/office/powerpoint/2010/main" val="153484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rPr>
              <a:t>ACCOUNTING CONVENTIONS.</a:t>
            </a:r>
            <a:endParaRPr lang="en-IN" b="1"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IN" b="1" dirty="0">
                <a:solidFill>
                  <a:srgbClr val="FF0000"/>
                </a:solidFill>
              </a:rPr>
              <a:t>Conservatism </a:t>
            </a:r>
            <a:r>
              <a:rPr lang="en-IN" b="1" dirty="0" smtClean="0">
                <a:solidFill>
                  <a:srgbClr val="FF0000"/>
                </a:solidFill>
              </a:rPr>
              <a:t>Convention</a:t>
            </a:r>
          </a:p>
          <a:p>
            <a:r>
              <a:rPr lang="en-IN" b="1" dirty="0">
                <a:solidFill>
                  <a:srgbClr val="FF0000"/>
                </a:solidFill>
              </a:rPr>
              <a:t>Consistency </a:t>
            </a:r>
            <a:r>
              <a:rPr lang="en-IN" b="1" dirty="0" smtClean="0">
                <a:solidFill>
                  <a:srgbClr val="FF0000"/>
                </a:solidFill>
              </a:rPr>
              <a:t>Convention</a:t>
            </a:r>
          </a:p>
          <a:p>
            <a:r>
              <a:rPr lang="en-IN" b="1" dirty="0">
                <a:solidFill>
                  <a:srgbClr val="FF0000"/>
                </a:solidFill>
              </a:rPr>
              <a:t>Materiality </a:t>
            </a:r>
            <a:r>
              <a:rPr lang="en-IN" b="1" dirty="0" smtClean="0">
                <a:solidFill>
                  <a:srgbClr val="FF0000"/>
                </a:solidFill>
              </a:rPr>
              <a:t>Convention</a:t>
            </a:r>
          </a:p>
          <a:p>
            <a:r>
              <a:rPr lang="en-IN" b="1" dirty="0">
                <a:solidFill>
                  <a:srgbClr val="FF0000"/>
                </a:solidFill>
              </a:rPr>
              <a:t>Full Disclosure </a:t>
            </a:r>
            <a:r>
              <a:rPr lang="en-IN" b="1" dirty="0" smtClean="0">
                <a:solidFill>
                  <a:srgbClr val="FF0000"/>
                </a:solidFill>
              </a:rPr>
              <a:t>Convention</a:t>
            </a:r>
          </a:p>
          <a:p>
            <a:r>
              <a:rPr lang="en-IN" b="1" dirty="0">
                <a:solidFill>
                  <a:srgbClr val="FF0000"/>
                </a:solidFill>
              </a:rPr>
              <a:t>Matching Convention</a:t>
            </a:r>
            <a:endParaRPr lang="en-IN" dirty="0">
              <a:solidFill>
                <a:srgbClr val="FF0000"/>
              </a:solidFill>
            </a:endParaRPr>
          </a:p>
        </p:txBody>
      </p:sp>
    </p:spTree>
    <p:extLst>
      <p:ext uri="{BB962C8B-B14F-4D97-AF65-F5344CB8AC3E}">
        <p14:creationId xmlns:p14="http://schemas.microsoft.com/office/powerpoint/2010/main" val="372226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435398"/>
            <a:ext cx="5760640" cy="5760640"/>
          </a:xfrm>
        </p:spPr>
      </p:pic>
      <p:sp>
        <p:nvSpPr>
          <p:cNvPr id="2" name="Title 1"/>
          <p:cNvSpPr>
            <a:spLocks noGrp="1"/>
          </p:cNvSpPr>
          <p:nvPr>
            <p:ph type="title"/>
          </p:nvPr>
        </p:nvSpPr>
        <p:spPr>
          <a:xfrm>
            <a:off x="395536" y="116632"/>
            <a:ext cx="8229600" cy="1143000"/>
          </a:xfrm>
        </p:spPr>
        <p:txBody>
          <a:bodyPr>
            <a:normAutofit/>
          </a:bodyPr>
          <a:lstStyle/>
          <a:p>
            <a:r>
              <a:rPr lang="en-US" sz="4800" b="1" dirty="0" smtClean="0">
                <a:solidFill>
                  <a:srgbClr val="FF0000"/>
                </a:solidFill>
              </a:rPr>
              <a:t>ACCOUNTING CYCLE.</a:t>
            </a:r>
            <a:endParaRPr lang="en-IN" sz="4800" b="1" dirty="0">
              <a:solidFill>
                <a:srgbClr val="FF0000"/>
              </a:solidFill>
            </a:endParaRPr>
          </a:p>
        </p:txBody>
      </p:sp>
    </p:spTree>
    <p:extLst>
      <p:ext uri="{BB962C8B-B14F-4D97-AF65-F5344CB8AC3E}">
        <p14:creationId xmlns:p14="http://schemas.microsoft.com/office/powerpoint/2010/main" val="349340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rPr>
              <a:t>RULES OF ACCOUNTING.</a:t>
            </a:r>
            <a:endParaRPr lang="en-IN" sz="4800" b="1"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7786316" cy="500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15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FF0000"/>
                </a:solidFill>
              </a:rPr>
              <a:t>JOUNRAL</a:t>
            </a:r>
            <a:endParaRPr lang="en-IN" b="1" dirty="0">
              <a:solidFill>
                <a:srgbClr val="FF0000"/>
              </a:solidFill>
            </a:endParaRPr>
          </a:p>
        </p:txBody>
      </p:sp>
      <p:sp>
        <p:nvSpPr>
          <p:cNvPr id="3" name="Content Placeholder 2"/>
          <p:cNvSpPr>
            <a:spLocks noGrp="1"/>
          </p:cNvSpPr>
          <p:nvPr>
            <p:ph idx="1"/>
          </p:nvPr>
        </p:nvSpPr>
        <p:spPr/>
        <p:txBody>
          <a:bodyPr/>
          <a:lstStyle/>
          <a:p>
            <a:r>
              <a:rPr lang="en-US" dirty="0"/>
              <a:t>A journal entry is a record of a business transaction in your business books. </a:t>
            </a:r>
            <a:endParaRPr lang="en-US" dirty="0" smtClean="0"/>
          </a:p>
          <a:p>
            <a:r>
              <a:rPr lang="en-US" dirty="0" smtClean="0"/>
              <a:t>In </a:t>
            </a:r>
            <a:r>
              <a:rPr lang="en-US" dirty="0"/>
              <a:t>double-entry bookkeeping, </a:t>
            </a:r>
            <a:endParaRPr lang="en-US" dirty="0" smtClean="0"/>
          </a:p>
          <a:p>
            <a:r>
              <a:rPr lang="en-US" dirty="0" smtClean="0"/>
              <a:t>you </a:t>
            </a:r>
            <a:r>
              <a:rPr lang="en-US" dirty="0"/>
              <a:t>make at least two journal entries for every transaction. Because a transaction can create a lot of changes in a business, </a:t>
            </a:r>
            <a:endParaRPr lang="en-US" dirty="0" smtClean="0"/>
          </a:p>
          <a:p>
            <a:r>
              <a:rPr lang="en-US" dirty="0" smtClean="0"/>
              <a:t>a </a:t>
            </a:r>
            <a:r>
              <a:rPr lang="en-US" dirty="0"/>
              <a:t>bookkeeper tracks them all with journal entries.</a:t>
            </a:r>
            <a:endParaRPr lang="en-IN" dirty="0"/>
          </a:p>
        </p:txBody>
      </p:sp>
    </p:spTree>
    <p:extLst>
      <p:ext uri="{BB962C8B-B14F-4D97-AF65-F5344CB8AC3E}">
        <p14:creationId xmlns:p14="http://schemas.microsoft.com/office/powerpoint/2010/main" val="342663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7918" y="360040"/>
            <a:ext cx="8546570"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83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rPr>
              <a:t>LEDGER</a:t>
            </a:r>
            <a:endParaRPr lang="en-IN" sz="60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a:t>A ledger is a record-keeping system that tracks financial transactions, </a:t>
            </a:r>
            <a:r>
              <a:rPr lang="en-US" dirty="0" smtClean="0"/>
              <a:t>assets</a:t>
            </a:r>
            <a:r>
              <a:rPr lang="en-US" dirty="0"/>
              <a:t>, liabilities, and other economic activities. </a:t>
            </a:r>
            <a:endParaRPr lang="en-US" dirty="0" smtClean="0"/>
          </a:p>
          <a:p>
            <a:r>
              <a:rPr lang="en-US" dirty="0" smtClean="0"/>
              <a:t>It </a:t>
            </a:r>
            <a:r>
              <a:rPr lang="en-US" dirty="0"/>
              <a:t>can refer to a book or electronic database used in accounting to maintain a chronological and systematic account of financial transactions. </a:t>
            </a:r>
            <a:endParaRPr lang="en-US" dirty="0" smtClean="0"/>
          </a:p>
          <a:p>
            <a:r>
              <a:rPr lang="en-US" dirty="0" smtClean="0"/>
              <a:t>In </a:t>
            </a:r>
            <a:r>
              <a:rPr lang="en-US" dirty="0"/>
              <a:t>the context of </a:t>
            </a:r>
            <a:r>
              <a:rPr lang="en-US" dirty="0" err="1"/>
              <a:t>blockchain</a:t>
            </a:r>
            <a:r>
              <a:rPr lang="en-US" dirty="0"/>
              <a:t>, a ledger often refers to a decentralized and transparent record of transactions.</a:t>
            </a:r>
          </a:p>
          <a:p>
            <a:pPr marL="0" indent="0">
              <a:buNone/>
            </a:pPr>
            <a:r>
              <a:rPr lang="en-US" dirty="0"/>
              <a:t/>
            </a:r>
            <a:br>
              <a:rPr lang="en-US" dirty="0"/>
            </a:br>
            <a:endParaRPr lang="en-IN" dirty="0"/>
          </a:p>
        </p:txBody>
      </p:sp>
    </p:spTree>
    <p:extLst>
      <p:ext uri="{BB962C8B-B14F-4D97-AF65-F5344CB8AC3E}">
        <p14:creationId xmlns:p14="http://schemas.microsoft.com/office/powerpoint/2010/main" val="3573707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565</Words>
  <Application>Microsoft Office PowerPoint</Application>
  <PresentationFormat>On-screen Show (4:3)</PresentationFormat>
  <Paragraphs>62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FINAL ACCOUNTING</vt:lpstr>
      <vt:lpstr>Introduction to Financial Accounting</vt:lpstr>
      <vt:lpstr>ACCOUNTING CONCEPTS.</vt:lpstr>
      <vt:lpstr>ACCOUNTING CONVENTIONS.</vt:lpstr>
      <vt:lpstr>ACCOUNTING CYCLE.</vt:lpstr>
      <vt:lpstr>RULES OF ACCOUNTING.</vt:lpstr>
      <vt:lpstr>JOUNRAL</vt:lpstr>
      <vt:lpstr>PowerPoint Presentation</vt:lpstr>
      <vt:lpstr>LEDGER</vt:lpstr>
      <vt:lpstr>PowerPoint Presentation</vt:lpstr>
      <vt:lpstr>PowerPoint Presentation</vt:lpstr>
      <vt:lpstr>PowerPoint Presentation</vt:lpstr>
      <vt:lpstr>PowerPoint Presentation</vt:lpstr>
      <vt:lpstr>SUBSIDIARY BOOKS</vt:lpstr>
      <vt:lpstr>PowerPoint Presentation</vt:lpstr>
      <vt:lpstr>TRAIL BALANCE</vt:lpstr>
      <vt:lpstr>PowerPoint Presentation</vt:lpstr>
      <vt:lpstr>PowerPoint Presentation</vt:lpstr>
      <vt:lpstr>Three column cash book </vt:lpstr>
      <vt:lpstr>PowerPoint Presentation</vt:lpstr>
      <vt:lpstr>Contra entry</vt:lpstr>
      <vt:lpstr>Bank reconciliation statement</vt:lpstr>
      <vt:lpstr>PowerPoint Presentation</vt:lpstr>
      <vt:lpstr>Depreciation is an accounting</vt:lpstr>
      <vt:lpstr>PowerPoint Presentation</vt:lpstr>
      <vt:lpstr>Final accounts.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cp:revision>
  <dcterms:created xsi:type="dcterms:W3CDTF">2023-12-24T08:12:15Z</dcterms:created>
  <dcterms:modified xsi:type="dcterms:W3CDTF">2024-02-14T06:09:35Z</dcterms:modified>
</cp:coreProperties>
</file>