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3" r:id="rId8"/>
    <p:sldId id="264" r:id="rId9"/>
    <p:sldId id="265" r:id="rId10"/>
    <p:sldId id="268" r:id="rId11"/>
    <p:sldId id="269" r:id="rId12"/>
    <p:sldId id="272" r:id="rId13"/>
    <p:sldId id="270" r:id="rId14"/>
    <p:sldId id="271" r:id="rId15"/>
    <p:sldId id="273"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5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3A48C0-4886-4D30-B506-6669C9834EAA}" type="datetimeFigureOut">
              <a:rPr lang="en-US" smtClean="0"/>
              <a:t>23-Dec-23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A48C0-4886-4D30-B506-6669C9834EAA}" type="datetimeFigureOut">
              <a:rPr lang="en-US" smtClean="0"/>
              <a:t>23-Dec-23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A48C0-4886-4D30-B506-6669C9834EAA}" type="datetimeFigureOut">
              <a:rPr lang="en-US" smtClean="0"/>
              <a:t>23-Dec-23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A48C0-4886-4D30-B506-6669C9834EAA}" type="datetimeFigureOut">
              <a:rPr lang="en-US" smtClean="0"/>
              <a:t>23-Dec-23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3A48C0-4886-4D30-B506-6669C9834EAA}" type="datetimeFigureOut">
              <a:rPr lang="en-US" smtClean="0"/>
              <a:t>23-Dec-23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3A48C0-4886-4D30-B506-6669C9834EAA}" type="datetimeFigureOut">
              <a:rPr lang="en-US" smtClean="0"/>
              <a:t>23-Dec-23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3A48C0-4886-4D30-B506-6669C9834EAA}" type="datetimeFigureOut">
              <a:rPr lang="en-US" smtClean="0"/>
              <a:t>23-Dec-23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3A48C0-4886-4D30-B506-6669C9834EAA}" type="datetimeFigureOut">
              <a:rPr lang="en-US" smtClean="0"/>
              <a:t>23-Dec-23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3A48C0-4886-4D30-B506-6669C9834EAA}" type="datetimeFigureOut">
              <a:rPr lang="en-US" smtClean="0"/>
              <a:t>23-Dec-23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3A48C0-4886-4D30-B506-6669C9834EAA}" type="datetimeFigureOut">
              <a:rPr lang="en-US" smtClean="0"/>
              <a:t>23-Dec-23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3A48C0-4886-4D30-B506-6669C9834EAA}" type="datetimeFigureOut">
              <a:rPr lang="en-US" smtClean="0"/>
              <a:t>23-Dec-23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8CD1F2-1FC0-4707-B131-71A8A7A2C5F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A48C0-4886-4D30-B506-6669C9834EAA}" type="datetimeFigureOut">
              <a:rPr lang="en-US" smtClean="0"/>
              <a:t>23-Dec-23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8CD1F2-1FC0-4707-B131-71A8A7A2C5F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600200"/>
            <a:ext cx="7772400" cy="1470025"/>
          </a:xfrm>
        </p:spPr>
        <p:style>
          <a:lnRef idx="2">
            <a:schemeClr val="dk1"/>
          </a:lnRef>
          <a:fillRef idx="1">
            <a:schemeClr val="lt1"/>
          </a:fillRef>
          <a:effectRef idx="0">
            <a:schemeClr val="dk1"/>
          </a:effectRef>
          <a:fontRef idx="minor">
            <a:schemeClr val="dk1"/>
          </a:fontRef>
        </p:style>
        <p:txBody>
          <a:bodyPr>
            <a:normAutofit/>
          </a:bodyPr>
          <a:lstStyle/>
          <a:p>
            <a:r>
              <a:rPr lang="en-US" sz="3600" dirty="0" smtClean="0"/>
              <a:t>How to Live to Be 200</a:t>
            </a:r>
            <a:endParaRPr lang="en-US" sz="3600" dirty="0"/>
          </a:p>
        </p:txBody>
      </p:sp>
      <p:sp>
        <p:nvSpPr>
          <p:cNvPr id="3" name="Subtitle 2"/>
          <p:cNvSpPr>
            <a:spLocks noGrp="1"/>
          </p:cNvSpPr>
          <p:nvPr>
            <p:ph type="subTitle" idx="1"/>
          </p:nvPr>
        </p:nvSpPr>
        <p:spPr>
          <a:xfrm>
            <a:off x="5334000" y="4724400"/>
            <a:ext cx="3352800" cy="83820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US" dirty="0" smtClean="0">
                <a:solidFill>
                  <a:schemeClr val="tx1"/>
                </a:solidFill>
              </a:rPr>
              <a:t>BY</a:t>
            </a:r>
          </a:p>
          <a:p>
            <a:r>
              <a:rPr lang="en-US" dirty="0" smtClean="0">
                <a:solidFill>
                  <a:schemeClr val="tx1"/>
                </a:solidFill>
              </a:rPr>
              <a:t>STEPHEN LEACOCK</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FC000"/>
            </a:gs>
            <a:gs pos="50000">
              <a:schemeClr val="accent1">
                <a:tint val="44500"/>
                <a:satMod val="160000"/>
              </a:schemeClr>
            </a:gs>
            <a:gs pos="100000">
              <a:schemeClr val="accent1">
                <a:tint val="23500"/>
                <a:satMod val="16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847850"/>
          </a:xfrm>
        </p:spPr>
        <p:style>
          <a:lnRef idx="0">
            <a:schemeClr val="accent4"/>
          </a:lnRef>
          <a:fillRef idx="3">
            <a:schemeClr val="accent4"/>
          </a:fillRef>
          <a:effectRef idx="3">
            <a:schemeClr val="accent4"/>
          </a:effectRef>
          <a:fontRef idx="minor">
            <a:schemeClr val="lt1"/>
          </a:fontRef>
        </p:style>
        <p:txBody>
          <a:bodyPr>
            <a:normAutofit fontScale="90000"/>
          </a:bodyPr>
          <a:lstStyle/>
          <a:p>
            <a:r>
              <a:rPr lang="en-US" dirty="0" smtClean="0"/>
              <a:t/>
            </a:r>
            <a:br>
              <a:rPr lang="en-US" dirty="0" smtClean="0"/>
            </a:br>
            <a:r>
              <a:rPr lang="en-US" dirty="0"/>
              <a:t/>
            </a:r>
            <a:br>
              <a:rPr lang="en-US" dirty="0"/>
            </a:br>
            <a:r>
              <a:rPr lang="en-US" dirty="0" smtClean="0"/>
              <a:t>STRUCTURAL DEVICES</a:t>
            </a:r>
            <a:r>
              <a:rPr lang="en-US" dirty="0"/>
              <a:t/>
            </a:r>
            <a:br>
              <a:rPr lang="en-US" dirty="0"/>
            </a:br>
            <a:r>
              <a:rPr lang="en-US" dirty="0"/>
              <a:t/>
            </a:r>
            <a:br>
              <a:rPr lang="en-US" dirty="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style>
          <a:lnRef idx="1">
            <a:schemeClr val="dk1"/>
          </a:lnRef>
          <a:fillRef idx="2">
            <a:schemeClr val="dk1"/>
          </a:fillRef>
          <a:effectRef idx="1">
            <a:schemeClr val="dk1"/>
          </a:effectRef>
          <a:fontRef idx="minor">
            <a:schemeClr val="dk1"/>
          </a:fontRef>
        </p:style>
        <p:txBody>
          <a:bodyPr>
            <a:normAutofit/>
          </a:bodyPr>
          <a:lstStyle/>
          <a:p>
            <a:r>
              <a:rPr lang="en-US" dirty="0"/>
              <a:t>A structural devices are when the writer manipulates stylistic effects to create new meaning.</a:t>
            </a:r>
          </a:p>
          <a:p>
            <a:r>
              <a:rPr lang="en-US" dirty="0" smtClean="0"/>
              <a:t>In </a:t>
            </a:r>
            <a:r>
              <a:rPr lang="en-US" dirty="0"/>
              <a:t>the essay Leacock starts with telling you about the narrators friend </a:t>
            </a:r>
            <a:r>
              <a:rPr lang="en-US" dirty="0" err="1"/>
              <a:t>Jiggins</a:t>
            </a:r>
            <a:r>
              <a:rPr lang="en-US" dirty="0"/>
              <a:t>, who had all of these crazy health routines so he could live until the age of 200, and then later on in the essay begins to say that all of the things that </a:t>
            </a:r>
            <a:r>
              <a:rPr lang="en-US" dirty="0" err="1"/>
              <a:t>Jiggins</a:t>
            </a:r>
            <a:r>
              <a:rPr lang="en-US" dirty="0"/>
              <a:t> did were crazy and that you should be more relaxed and take your time. </a:t>
            </a:r>
            <a:endParaRPr lang="en-US" dirty="0" smtClean="0"/>
          </a:p>
          <a:p>
            <a:pPr>
              <a:buNone/>
            </a:pP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en-US" dirty="0" smtClean="0"/>
              <a:t>The author at the end of the essay was contradicting everything </a:t>
            </a:r>
            <a:r>
              <a:rPr lang="en-US" dirty="0" err="1" smtClean="0"/>
              <a:t>Jiggins</a:t>
            </a:r>
            <a:r>
              <a:rPr lang="en-US" dirty="0" smtClean="0"/>
              <a:t> did to stay healthy.</a:t>
            </a:r>
          </a:p>
          <a:p>
            <a:r>
              <a:rPr lang="en-US" dirty="0" smtClean="0"/>
              <a:t>The author of the essay used foreshadowing with the death of </a:t>
            </a:r>
            <a:r>
              <a:rPr lang="en-US" dirty="0" err="1" smtClean="0"/>
              <a:t>Jiggins</a:t>
            </a:r>
            <a:r>
              <a:rPr lang="en-US" dirty="0" smtClean="0"/>
              <a:t> being too concerned about your health would be bad thing so Leacock made the narrator go of the deep end on not being concerned about anything.</a:t>
            </a:r>
          </a:p>
          <a:p>
            <a:r>
              <a:rPr lang="en-US" dirty="0" smtClean="0"/>
              <a:t>I think Leacock was trying to infer by making fun of both sides that you need a healthy balance between them both in order to live a happy long life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style>
          <a:lnRef idx="1">
            <a:schemeClr val="accent2"/>
          </a:lnRef>
          <a:fillRef idx="2">
            <a:schemeClr val="accent2"/>
          </a:fillRef>
          <a:effectRef idx="1">
            <a:schemeClr val="accent2"/>
          </a:effectRef>
          <a:fontRef idx="minor">
            <a:schemeClr val="dk1"/>
          </a:fontRef>
        </p:style>
        <p:txBody>
          <a:bodyPr/>
          <a:lstStyle/>
          <a:p>
            <a:r>
              <a:rPr lang="en-US" dirty="0" smtClean="0"/>
              <a:t>Examples of contradiction: “he used to take a hot plunge in the morning to open his pore and then a cold plunge to shut them” , contradicted by “ also, drop all that cold-bath business. </a:t>
            </a:r>
          </a:p>
          <a:p>
            <a:endParaRPr lang="en-US" dirty="0" smtClean="0"/>
          </a:p>
          <a:p>
            <a:r>
              <a:rPr lang="en-US" dirty="0" smtClean="0"/>
              <a:t>You never did it when you were a boy. Don’t be a fool now. If you must take a bath (you don’t really need to) take it warm”</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style>
          <a:lnRef idx="1">
            <a:schemeClr val="dk1"/>
          </a:lnRef>
          <a:fillRef idx="2">
            <a:schemeClr val="dk1"/>
          </a:fillRef>
          <a:effectRef idx="1">
            <a:schemeClr val="dk1"/>
          </a:effectRef>
          <a:fontRef idx="minor">
            <a:schemeClr val="dk1"/>
          </a:fontRef>
        </p:style>
        <p:txBody>
          <a:bodyPr>
            <a:normAutofit fontScale="92500" lnSpcReduction="10000"/>
          </a:bodyPr>
          <a:lstStyle/>
          <a:p>
            <a:r>
              <a:rPr lang="en-US" dirty="0" smtClean="0"/>
              <a:t>Simile </a:t>
            </a:r>
            <a:r>
              <a:rPr lang="en-US" dirty="0"/>
              <a:t>pg 281, paragraph 4: “</a:t>
            </a:r>
            <a:r>
              <a:rPr lang="en-US" dirty="0" err="1"/>
              <a:t>Jiggens</a:t>
            </a:r>
            <a:r>
              <a:rPr lang="en-US" dirty="0"/>
              <a:t> used to hitch himself up like a dog”</a:t>
            </a:r>
          </a:p>
          <a:p>
            <a:r>
              <a:rPr lang="en-US" dirty="0"/>
              <a:t>Hyperbole pg282, paragraph 10: “They are ridden by the Health Mania”</a:t>
            </a:r>
          </a:p>
          <a:p>
            <a:r>
              <a:rPr lang="en-US" dirty="0"/>
              <a:t>Hyperbole pg282, paragraph 12: “They hunt for ozone.”</a:t>
            </a:r>
          </a:p>
          <a:p>
            <a:r>
              <a:rPr lang="en-US" dirty="0"/>
              <a:t>Personification pg283, paragraph 19-21: “Hit it as hard as you can..it will soon get sick of that...it will understand...never knew a more affectionate companion</a:t>
            </a:r>
            <a:r>
              <a:rPr lang="en-US" dirty="0" smtClean="0"/>
              <a: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FC000"/>
            </a:gs>
            <a:gs pos="50000">
              <a:schemeClr val="accent1">
                <a:tint val="44500"/>
                <a:satMod val="160000"/>
              </a:schemeClr>
            </a:gs>
            <a:gs pos="100000">
              <a:schemeClr val="accent1">
                <a:tint val="23500"/>
                <a:satMod val="16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2590800"/>
            <a:ext cx="5943600" cy="9144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dirty="0" smtClean="0"/>
              <a:t/>
            </a:r>
            <a:br>
              <a:rPr lang="en-US" dirty="0" smtClean="0"/>
            </a:br>
            <a:r>
              <a:rPr lang="en-US" dirty="0" smtClean="0"/>
              <a:t>Literary Devices</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4525963"/>
          </a:xfrm>
        </p:spPr>
        <p:style>
          <a:lnRef idx="1">
            <a:schemeClr val="accent2"/>
          </a:lnRef>
          <a:fillRef idx="3">
            <a:schemeClr val="accent2"/>
          </a:fillRef>
          <a:effectRef idx="2">
            <a:schemeClr val="accent2"/>
          </a:effectRef>
          <a:fontRef idx="minor">
            <a:schemeClr val="lt1"/>
          </a:fontRef>
        </p:style>
        <p:txBody>
          <a:bodyPr/>
          <a:lstStyle/>
          <a:p>
            <a:pPr algn="ctr">
              <a:buNone/>
            </a:pPr>
            <a:endParaRPr lang="en-US" dirty="0" smtClean="0"/>
          </a:p>
          <a:p>
            <a:pPr algn="ctr">
              <a:buNone/>
            </a:pPr>
            <a:endParaRPr lang="en-US" dirty="0"/>
          </a:p>
          <a:p>
            <a:pPr algn="ctr">
              <a:buNone/>
            </a:pPr>
            <a:endParaRPr lang="en-US" sz="4400" b="1" dirty="0" smtClean="0"/>
          </a:p>
          <a:p>
            <a:pPr algn="ctr">
              <a:buNone/>
            </a:pPr>
            <a:r>
              <a:rPr lang="en-US" sz="4400" b="1" dirty="0" smtClean="0"/>
              <a:t>Process </a:t>
            </a:r>
            <a:r>
              <a:rPr lang="en-US" sz="4400" b="1" dirty="0"/>
              <a:t>Analysis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PROCESS ANALYSIS</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nSpc>
                <a:spcPct val="150000"/>
              </a:lnSpc>
            </a:pPr>
            <a:r>
              <a:rPr lang="en-US" dirty="0" smtClean="0"/>
              <a:t>Process analysis essay structure components</a:t>
            </a:r>
          </a:p>
          <a:p>
            <a:pPr>
              <a:lnSpc>
                <a:spcPct val="150000"/>
              </a:lnSpc>
            </a:pPr>
            <a:r>
              <a:rPr lang="en-US" dirty="0" smtClean="0"/>
              <a:t>A Process Analysis Essay Is A Lot Like Other Essays With And Introduction Containing A Thesis Statement And Some Background Information.</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2438400" cy="762000"/>
          </a:xfrm>
        </p:spPr>
        <p:style>
          <a:lnRef idx="3">
            <a:schemeClr val="lt1"/>
          </a:lnRef>
          <a:fillRef idx="1">
            <a:schemeClr val="dk1"/>
          </a:fillRef>
          <a:effectRef idx="1">
            <a:schemeClr val="dk1"/>
          </a:effectRef>
          <a:fontRef idx="minor">
            <a:schemeClr val="lt1"/>
          </a:fontRef>
        </p:style>
        <p:txBody>
          <a:bodyPr>
            <a:normAutofit fontScale="90000"/>
          </a:bodyPr>
          <a:lstStyle/>
          <a:p>
            <a:r>
              <a:rPr lang="en-US" dirty="0"/>
              <a:t/>
            </a:r>
            <a:br>
              <a:rPr lang="en-US" dirty="0"/>
            </a:br>
            <a:r>
              <a:rPr lang="en-US" dirty="0" smtClean="0"/>
              <a:t>The Thesis</a:t>
            </a:r>
            <a:br>
              <a:rPr lang="en-US" dirty="0" smtClean="0"/>
            </a:b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a:lnSpc>
                <a:spcPct val="170000"/>
              </a:lnSpc>
            </a:pPr>
            <a:r>
              <a:rPr lang="en-US" dirty="0" smtClean="0"/>
              <a:t>Rather than using A thesis sentence or statement, </a:t>
            </a:r>
            <a:r>
              <a:rPr lang="en-US" dirty="0" err="1" smtClean="0"/>
              <a:t>stephen</a:t>
            </a:r>
            <a:r>
              <a:rPr lang="en-US" dirty="0" smtClean="0"/>
              <a:t> </a:t>
            </a:r>
            <a:r>
              <a:rPr lang="en-US" dirty="0" err="1" smtClean="0"/>
              <a:t>leacock</a:t>
            </a:r>
            <a:r>
              <a:rPr lang="en-US" dirty="0" smtClean="0"/>
              <a:t> used his whole essay as A form to deliver his thesis.</a:t>
            </a:r>
          </a:p>
          <a:p>
            <a:pPr>
              <a:lnSpc>
                <a:spcPct val="170000"/>
              </a:lnSpc>
            </a:pPr>
            <a:r>
              <a:rPr lang="en-US" dirty="0" smtClean="0"/>
              <a:t>The thesis is not stated at the beginning as is usual in a written work.</a:t>
            </a:r>
          </a:p>
          <a:p>
            <a:pPr>
              <a:lnSpc>
                <a:spcPct val="170000"/>
              </a:lnSpc>
            </a:pPr>
            <a:r>
              <a:rPr lang="en-US" dirty="0" smtClean="0"/>
              <a:t>It’s the idea that he is trying to get across throughout the whole essay.</a:t>
            </a:r>
          </a:p>
          <a:p>
            <a:pPr>
              <a:lnSpc>
                <a:spcPct val="170000"/>
              </a:lnSpc>
            </a:pPr>
            <a:r>
              <a:rPr lang="en-US" dirty="0" smtClean="0"/>
              <a:t>As the reader begins, you get the impression that the essay is about how healthy living will help to live a longer life.</a:t>
            </a:r>
          </a:p>
          <a:p>
            <a:pPr>
              <a:lnSpc>
                <a:spcPct val="170000"/>
              </a:lnSpc>
            </a:pPr>
            <a:r>
              <a:rPr lang="en-US" dirty="0" smtClean="0"/>
              <a:t>Half way through the essay the reader is surprised to find </a:t>
            </a:r>
            <a:r>
              <a:rPr lang="en-US" dirty="0" err="1" smtClean="0"/>
              <a:t>leacock</a:t>
            </a:r>
            <a:r>
              <a:rPr lang="en-US" dirty="0" smtClean="0"/>
              <a:t> changing his point of view.</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style>
          <a:lnRef idx="1">
            <a:schemeClr val="accent4"/>
          </a:lnRef>
          <a:fillRef idx="2">
            <a:schemeClr val="accent4"/>
          </a:fillRef>
          <a:effectRef idx="1">
            <a:schemeClr val="accent4"/>
          </a:effectRef>
          <a:fontRef idx="minor">
            <a:schemeClr val="dk1"/>
          </a:fontRef>
        </p:style>
        <p:txBody>
          <a:bodyPr>
            <a:normAutofit/>
          </a:bodyPr>
          <a:lstStyle/>
          <a:p>
            <a:r>
              <a:rPr lang="en-US" sz="3000" dirty="0"/>
              <a:t>The message Leacock is conveying is that even though a person may chose to live a healthy lifestyle, exercising, eating healthy, taking care of their body and so on, does not mean they will live a long and healthy live.</a:t>
            </a:r>
          </a:p>
          <a:p>
            <a:r>
              <a:rPr lang="en-US" sz="3000" dirty="0" smtClean="0"/>
              <a:t>A </a:t>
            </a:r>
            <a:r>
              <a:rPr lang="en-US" sz="3000" dirty="0"/>
              <a:t>person, who chooses to live a normal day to day life, may live just as long as or longer than someone who is a health fanatic.</a:t>
            </a:r>
          </a:p>
          <a:p>
            <a:r>
              <a:rPr lang="en-US" sz="3000" dirty="0" smtClean="0"/>
              <a:t>His </a:t>
            </a:r>
            <a:r>
              <a:rPr lang="en-US" sz="3000" dirty="0"/>
              <a:t>point is that no one knows how long they will live, so it is important to live each day enjoying ourselves.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style>
          <a:lnRef idx="1">
            <a:schemeClr val="accent3"/>
          </a:lnRef>
          <a:fillRef idx="2">
            <a:schemeClr val="accent3"/>
          </a:fillRef>
          <a:effectRef idx="1">
            <a:schemeClr val="accent3"/>
          </a:effectRef>
          <a:fontRef idx="minor">
            <a:schemeClr val="dk1"/>
          </a:fontRef>
        </p:style>
        <p:txBody>
          <a:bodyPr/>
          <a:lstStyle/>
          <a:p>
            <a:pPr>
              <a:lnSpc>
                <a:spcPct val="150000"/>
              </a:lnSpc>
            </a:pPr>
            <a:r>
              <a:rPr lang="en-US" dirty="0"/>
              <a:t>Eventually sooner or later, from illness, accident or old age everyone dies.</a:t>
            </a:r>
          </a:p>
          <a:p>
            <a:pPr>
              <a:lnSpc>
                <a:spcPct val="150000"/>
              </a:lnSpc>
            </a:pPr>
            <a:r>
              <a:rPr lang="en-US" dirty="0" smtClean="0"/>
              <a:t>The </a:t>
            </a:r>
            <a:r>
              <a:rPr lang="en-US" dirty="0"/>
              <a:t>thesis is that whether you live a healthy life or not, you should enjoy life to the fullest as there is no guarantee that you will live a long life.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FC000"/>
            </a:gs>
            <a:gs pos="50000">
              <a:schemeClr val="accent1">
                <a:tint val="44500"/>
                <a:satMod val="160000"/>
              </a:schemeClr>
            </a:gs>
            <a:gs pos="100000">
              <a:schemeClr val="accent1">
                <a:tint val="23500"/>
                <a:satMod val="160000"/>
              </a:schemeClr>
            </a:gs>
          </a:gsLst>
          <a:path path="circle">
            <a:fillToRect l="100000" t="100000"/>
          </a:path>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05200" y="2514601"/>
            <a:ext cx="2362200" cy="838200"/>
          </a:xfrm>
        </p:spPr>
        <p:style>
          <a:lnRef idx="0">
            <a:schemeClr val="accent2"/>
          </a:lnRef>
          <a:fillRef idx="3">
            <a:schemeClr val="accent2"/>
          </a:fillRef>
          <a:effectRef idx="3">
            <a:schemeClr val="accent2"/>
          </a:effectRef>
          <a:fontRef idx="minor">
            <a:schemeClr val="lt1"/>
          </a:fontRef>
        </p:style>
        <p:txBody>
          <a:bodyPr>
            <a:normAutofit/>
          </a:bodyPr>
          <a:lstStyle/>
          <a:p>
            <a:pPr algn="ctr">
              <a:buNone/>
            </a:pPr>
            <a:r>
              <a:rPr lang="en-US" b="1" dirty="0" smtClean="0"/>
              <a:t> </a:t>
            </a:r>
            <a:r>
              <a:rPr lang="en-US" sz="4000" b="1" dirty="0" smtClean="0"/>
              <a:t>PURPOSE</a:t>
            </a:r>
          </a:p>
          <a:p>
            <a:pPr algn="ct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style>
          <a:lnRef idx="1">
            <a:schemeClr val="dk1"/>
          </a:lnRef>
          <a:fillRef idx="2">
            <a:schemeClr val="dk1"/>
          </a:fillRef>
          <a:effectRef idx="1">
            <a:schemeClr val="dk1"/>
          </a:effectRef>
          <a:fontRef idx="minor">
            <a:schemeClr val="dk1"/>
          </a:fontRef>
        </p:style>
        <p:txBody>
          <a:bodyPr>
            <a:noAutofit/>
          </a:bodyPr>
          <a:lstStyle/>
          <a:p>
            <a:pPr>
              <a:lnSpc>
                <a:spcPct val="150000"/>
              </a:lnSpc>
            </a:pPr>
            <a:r>
              <a:rPr lang="en-US" sz="2400" dirty="0" smtClean="0"/>
              <a:t> The </a:t>
            </a:r>
            <a:r>
              <a:rPr lang="en-US" sz="2400" dirty="0"/>
              <a:t>author uses humour and over-exaggerations throughout the essay to prove a point. </a:t>
            </a:r>
            <a:endParaRPr lang="en-US" sz="2400" dirty="0" smtClean="0"/>
          </a:p>
          <a:p>
            <a:pPr>
              <a:lnSpc>
                <a:spcPct val="150000"/>
              </a:lnSpc>
            </a:pPr>
            <a:r>
              <a:rPr lang="en-US" sz="2400" dirty="0" smtClean="0"/>
              <a:t>The </a:t>
            </a:r>
            <a:r>
              <a:rPr lang="en-US" sz="2400" dirty="0"/>
              <a:t>only limitation on food is whether or not you can afford it? Training germs so they won’t get you sick? </a:t>
            </a:r>
            <a:r>
              <a:rPr lang="en-US" sz="2400" dirty="0" err="1"/>
              <a:t>Sandow</a:t>
            </a:r>
            <a:r>
              <a:rPr lang="en-US" sz="2400" dirty="0"/>
              <a:t> exercises? None of these seem, as our society defines it today, healthy. </a:t>
            </a:r>
            <a:endParaRPr lang="en-US" sz="2400" dirty="0" smtClean="0"/>
          </a:p>
          <a:p>
            <a:pPr>
              <a:lnSpc>
                <a:spcPct val="150000"/>
              </a:lnSpc>
            </a:pPr>
            <a:r>
              <a:rPr lang="en-US" sz="2400" dirty="0" smtClean="0"/>
              <a:t>Leacock </a:t>
            </a:r>
            <a:r>
              <a:rPr lang="en-US" sz="2400" dirty="0"/>
              <a:t>contrasts the “health mania” extreme and the “modern” extreme to make the reader question both sides. </a:t>
            </a:r>
            <a:endParaRPr lang="en-US" sz="2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4525963"/>
          </a:xfrm>
        </p:spPr>
        <p:style>
          <a:lnRef idx="1">
            <a:schemeClr val="accent1"/>
          </a:lnRef>
          <a:fillRef idx="3">
            <a:schemeClr val="accent1"/>
          </a:fillRef>
          <a:effectRef idx="2">
            <a:schemeClr val="accent1"/>
          </a:effectRef>
          <a:fontRef idx="minor">
            <a:schemeClr val="lt1"/>
          </a:fontRef>
        </p:style>
        <p:txBody>
          <a:bodyPr/>
          <a:lstStyle/>
          <a:p>
            <a:r>
              <a:rPr lang="en-US" dirty="0" smtClean="0"/>
              <a:t>We get the sense of ridiculousness from the examples the author uses, you can’t hunt for the ozone! </a:t>
            </a:r>
          </a:p>
          <a:p>
            <a:endParaRPr lang="en-US" dirty="0"/>
          </a:p>
          <a:p>
            <a:r>
              <a:rPr lang="en-US" dirty="0" smtClean="0"/>
              <a:t>The attention-grabbing hyperboles and contradictions put the point of moderation is key across to the readers, just in a very hilarious way.</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724</Words>
  <Application>Microsoft Office PowerPoint</Application>
  <PresentationFormat>On-screen Show (4:3)</PresentationFormat>
  <Paragraphs>42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How to Live to Be 200</vt:lpstr>
      <vt:lpstr>Slide 2</vt:lpstr>
      <vt:lpstr>PROCESS ANALYSIS</vt:lpstr>
      <vt:lpstr> The Thesis </vt:lpstr>
      <vt:lpstr>Slide 5</vt:lpstr>
      <vt:lpstr>Slide 6</vt:lpstr>
      <vt:lpstr>Slide 7</vt:lpstr>
      <vt:lpstr>Slide 8</vt:lpstr>
      <vt:lpstr>Slide 9</vt:lpstr>
      <vt:lpstr>  STRUCTURAL DEVICES  </vt:lpstr>
      <vt:lpstr>Slide 11</vt:lpstr>
      <vt:lpstr>Slide 12</vt:lpstr>
      <vt:lpstr>Slide 13</vt:lpstr>
      <vt:lpstr>Slide 14</vt:lpstr>
      <vt:lpstr> Literary Devices </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Live to Be 200</dc:title>
  <dc:creator>Gaddam Akshay</dc:creator>
  <cp:lastModifiedBy>Gaddam Akshay</cp:lastModifiedBy>
  <cp:revision>1</cp:revision>
  <dcterms:created xsi:type="dcterms:W3CDTF">2023-12-23T16:58:15Z</dcterms:created>
  <dcterms:modified xsi:type="dcterms:W3CDTF">2023-12-23T17:47:56Z</dcterms:modified>
</cp:coreProperties>
</file>