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62" d="100"/>
          <a:sy n="62" d="100"/>
        </p:scale>
        <p:origin x="-516"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4267200" y="0"/>
            <a:ext cx="10363200" cy="82296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152400" y="4114800"/>
            <a:ext cx="82296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130622" tIns="65311" rIns="130622" bIns="65311" anchor="t" compatLnSpc="1"/>
          <a:lstStyle>
            <a:extLst/>
          </a:lstStyle>
          <a:p>
            <a:endParaRPr kumimoji="0" lang="en-US"/>
          </a:p>
        </p:txBody>
      </p:sp>
      <p:sp>
        <p:nvSpPr>
          <p:cNvPr id="12" name="Title 11"/>
          <p:cNvSpPr>
            <a:spLocks noGrp="1"/>
          </p:cNvSpPr>
          <p:nvPr>
            <p:ph type="ctrTitle"/>
          </p:nvPr>
        </p:nvSpPr>
        <p:spPr>
          <a:xfrm>
            <a:off x="5386989" y="640080"/>
            <a:ext cx="8168640" cy="3441802"/>
          </a:xfrm>
        </p:spPr>
        <p:txBody>
          <a:bodyPr lIns="65311" tIns="0" rIns="65311">
            <a:noAutofit/>
          </a:bodyPr>
          <a:lstStyle>
            <a:lvl1pPr algn="r">
              <a:defRPr sz="60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5367107" y="4247837"/>
            <a:ext cx="8183645" cy="1321498"/>
          </a:xfrm>
        </p:spPr>
        <p:txBody>
          <a:bodyPr lIns="65311" tIns="0" rIns="65311" bIns="0"/>
          <a:lstStyle>
            <a:lvl1pPr marL="0" indent="0" algn="r">
              <a:buNone/>
              <a:defRPr sz="3100">
                <a:solidFill>
                  <a:srgbClr val="FFFFFF"/>
                </a:solidFill>
                <a:effectLst/>
              </a:defRPr>
            </a:lvl1pPr>
            <a:lvl2pPr marL="653110" indent="0" algn="ctr">
              <a:buNone/>
            </a:lvl2pPr>
            <a:lvl3pPr marL="1306220" indent="0" algn="ctr">
              <a:buNone/>
            </a:lvl3pPr>
            <a:lvl4pPr marL="1959331" indent="0" algn="ctr">
              <a:buNone/>
            </a:lvl4pPr>
            <a:lvl5pPr marL="2612441" indent="0" algn="ctr">
              <a:buNone/>
            </a:lvl5pPr>
            <a:lvl6pPr marL="3265551" indent="0" algn="ctr">
              <a:buNone/>
            </a:lvl6pPr>
            <a:lvl7pPr marL="3918661" indent="0" algn="ctr">
              <a:buNone/>
            </a:lvl7pPr>
            <a:lvl8pPr marL="4571771" indent="0" algn="ctr">
              <a:buNone/>
            </a:lvl8pPr>
            <a:lvl9pPr marL="5224882"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9393959" y="7869535"/>
            <a:ext cx="3203942" cy="272282"/>
          </a:xfrm>
        </p:spPr>
        <p:txBody>
          <a:bodyPr/>
          <a:lstStyle>
            <a:lvl1pPr>
              <a:defRPr lang="en-US" smtClean="0">
                <a:solidFill>
                  <a:srgbClr val="FFFFFF"/>
                </a:solidFill>
              </a:defRPr>
            </a:lvl1pPr>
            <a:extLst/>
          </a:lstStyle>
          <a:p>
            <a:fld id="{F8CFA630-13BB-46C4-BD44-B2C5F9B66074}" type="datetimeFigureOut">
              <a:rPr lang="en-US" smtClean="0"/>
              <a:pPr/>
              <a:t>12/25/2023</a:t>
            </a:fld>
            <a:endParaRPr lang="en-US" dirty="0">
              <a:solidFill>
                <a:srgbClr val="FFFFFF"/>
              </a:solidFill>
            </a:endParaRPr>
          </a:p>
        </p:txBody>
      </p:sp>
      <p:sp>
        <p:nvSpPr>
          <p:cNvPr id="18" name="Footer Placeholder 17"/>
          <p:cNvSpPr>
            <a:spLocks noGrp="1"/>
          </p:cNvSpPr>
          <p:nvPr>
            <p:ph type="ftr" sz="quarter" idx="11"/>
          </p:nvPr>
        </p:nvSpPr>
        <p:spPr>
          <a:xfrm>
            <a:off x="4511040" y="7869535"/>
            <a:ext cx="4684355" cy="274320"/>
          </a:xfrm>
        </p:spPr>
        <p:txBody>
          <a:bodyPr/>
          <a:lstStyle>
            <a:lvl1pPr>
              <a:defRPr lang="en-US" dirty="0">
                <a:solidFill>
                  <a:srgbClr val="FFFFFF"/>
                </a:solidFill>
              </a:defRPr>
            </a:lvl1pPr>
            <a:extLst/>
          </a:lstStyle>
          <a:p>
            <a:endParaRPr kumimoji="0" lang="en-US" dirty="0">
              <a:solidFill>
                <a:srgbClr val="FFFFFF"/>
              </a:solidFill>
            </a:endParaRPr>
          </a:p>
        </p:txBody>
      </p:sp>
      <p:sp>
        <p:nvSpPr>
          <p:cNvPr id="29" name="Slide Number Placeholder 28"/>
          <p:cNvSpPr>
            <a:spLocks noGrp="1"/>
          </p:cNvSpPr>
          <p:nvPr>
            <p:ph type="sldNum" sz="quarter" idx="12"/>
          </p:nvPr>
        </p:nvSpPr>
        <p:spPr>
          <a:xfrm>
            <a:off x="12609414" y="7867498"/>
            <a:ext cx="941338" cy="274320"/>
          </a:xfrm>
        </p:spPr>
        <p:txBody>
          <a:bodyPr/>
          <a:lstStyle>
            <a:lvl1pPr>
              <a:defRPr lang="en-US" smtClean="0">
                <a:solidFill>
                  <a:srgbClr val="FFFFFF"/>
                </a:solidFill>
              </a:defRPr>
            </a:lvl1pPr>
            <a:extLst/>
          </a:lstStyle>
          <a:p>
            <a:fld id="{BC5217A8-0E06-4059-AC45-433E2E67A85D}" type="slidenum">
              <a:rPr kumimoji="0" lang="en-US" smtClean="0"/>
              <a:pPr/>
              <a:t>‹#›</a:t>
            </a:fld>
            <a:endParaRPr kumimoji="0" lang="en-US" dirty="0">
              <a:solidFill>
                <a:srgbClr val="FFFFFF"/>
              </a:solidFill>
            </a:endParaRP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CFA630-13BB-46C4-BD44-B2C5F9B66074}" type="datetimeFigureOut">
              <a:rPr lang="en-US" smtClean="0"/>
              <a:pPr/>
              <a:t>12/25/2023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85120" y="329947"/>
            <a:ext cx="2438400" cy="7021830"/>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731520" y="329571"/>
            <a:ext cx="9631680" cy="702183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88506" y="7869535"/>
            <a:ext cx="3203942" cy="272282"/>
          </a:xfrm>
        </p:spPr>
        <p:txBody>
          <a:bodyPr/>
          <a:lstStyle>
            <a:extLst/>
          </a:lstStyle>
          <a:p>
            <a:fld id="{F8CFA630-13BB-46C4-BD44-B2C5F9B66074}" type="datetimeFigureOut">
              <a:rPr lang="en-US" smtClean="0"/>
              <a:pPr/>
              <a:t>12/25/2023</a:t>
            </a:fld>
            <a:endParaRPr lang="en-US" dirty="0"/>
          </a:p>
        </p:txBody>
      </p:sp>
      <p:sp>
        <p:nvSpPr>
          <p:cNvPr id="5" name="Footer Placeholder 4"/>
          <p:cNvSpPr>
            <a:spLocks noGrp="1"/>
          </p:cNvSpPr>
          <p:nvPr>
            <p:ph type="ftr" sz="quarter" idx="11"/>
          </p:nvPr>
        </p:nvSpPr>
        <p:spPr>
          <a:xfrm>
            <a:off x="731520" y="7867498"/>
            <a:ext cx="5852160" cy="274320"/>
          </a:xfrm>
        </p:spPr>
        <p:txBody>
          <a:bodyPr/>
          <a:lstStyle>
            <a:extLst/>
          </a:lstStyle>
          <a:p>
            <a:endParaRPr kumimoji="0" lang="en-US" dirty="0"/>
          </a:p>
        </p:txBody>
      </p:sp>
      <p:sp>
        <p:nvSpPr>
          <p:cNvPr id="6" name="Slide Number Placeholder 5"/>
          <p:cNvSpPr>
            <a:spLocks noGrp="1"/>
          </p:cNvSpPr>
          <p:nvPr>
            <p:ph type="sldNum" sz="quarter" idx="12"/>
          </p:nvPr>
        </p:nvSpPr>
        <p:spPr>
          <a:xfrm>
            <a:off x="10007193" y="7863840"/>
            <a:ext cx="941338" cy="274320"/>
          </a:xfrm>
        </p:spPr>
        <p:txBody>
          <a:bodyPr/>
          <a:lstStyle>
            <a:lvl1pPr>
              <a:defRPr>
                <a:solidFill>
                  <a:schemeClr val="tx2"/>
                </a:solidFill>
              </a:defRPr>
            </a:lvl1pPr>
            <a:extLst/>
          </a:lstStyle>
          <a:p>
            <a:fld id="{BC5217A8-0E06-4059-AC45-433E2E67A85D}" type="slidenum">
              <a:rPr kumimoji="0" lang="en-US" smtClean="0"/>
              <a:pPr/>
              <a:t>‹#›</a:t>
            </a:fld>
            <a:endParaRPr kumimoji="0" lang="en-US" dirty="0">
              <a:solidFill>
                <a:schemeClr val="tx2"/>
              </a:solidFill>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CFA630-13BB-46C4-BD44-B2C5F9B66074}" type="datetimeFigureOut">
              <a:rPr lang="en-US" smtClean="0"/>
              <a:pPr/>
              <a:t>12/25/2023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06880" y="3386205"/>
            <a:ext cx="10008781" cy="1634490"/>
          </a:xfrm>
        </p:spPr>
        <p:txBody>
          <a:bodyPr tIns="0" anchor="t"/>
          <a:lstStyle>
            <a:lvl1pPr algn="r">
              <a:buNone/>
              <a:defRPr sz="6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706880" y="2286001"/>
            <a:ext cx="10008781" cy="892208"/>
          </a:xfrm>
        </p:spPr>
        <p:txBody>
          <a:bodyPr anchor="b"/>
          <a:lstStyle>
            <a:lvl1pPr marL="0" indent="0" algn="r">
              <a:buNone/>
              <a:defRPr sz="2900">
                <a:solidFill>
                  <a:schemeClr val="tx1"/>
                </a:solidFill>
                <a:effectLst/>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7558781" y="7868172"/>
            <a:ext cx="3203942" cy="272282"/>
          </a:xfrm>
        </p:spPr>
        <p:txBody>
          <a:bodyPr bIns="0" anchor="b"/>
          <a:lstStyle>
            <a:lvl1pPr>
              <a:defRPr>
                <a:solidFill>
                  <a:schemeClr val="tx2"/>
                </a:solidFill>
              </a:defRPr>
            </a:lvl1pPr>
            <a:extLst/>
          </a:lstStyle>
          <a:p>
            <a:fld id="{F8CFA630-13BB-46C4-BD44-B2C5F9B66074}" type="datetimeFigureOut">
              <a:rPr lang="en-US" smtClean="0"/>
              <a:pPr/>
              <a:t>12/25/2023</a:t>
            </a:fld>
            <a:endParaRPr lang="en-US">
              <a:solidFill>
                <a:schemeClr val="tx2"/>
              </a:solidFill>
            </a:endParaRPr>
          </a:p>
        </p:txBody>
      </p:sp>
      <p:sp>
        <p:nvSpPr>
          <p:cNvPr id="5" name="Footer Placeholder 4"/>
          <p:cNvSpPr>
            <a:spLocks noGrp="1"/>
          </p:cNvSpPr>
          <p:nvPr>
            <p:ph type="ftr" sz="quarter" idx="11"/>
          </p:nvPr>
        </p:nvSpPr>
        <p:spPr>
          <a:xfrm>
            <a:off x="2776573" y="7868172"/>
            <a:ext cx="4632960" cy="274320"/>
          </a:xfrm>
        </p:spPr>
        <p:txBody>
          <a:bodyPr bIns="0" anchor="b"/>
          <a:lstStyle>
            <a:lvl1pPr>
              <a:defRPr>
                <a:solidFill>
                  <a:schemeClr val="tx2"/>
                </a:solidFill>
              </a:defRPr>
            </a:lvl1pPr>
            <a:extLst/>
          </a:lstStyle>
          <a:p>
            <a:endParaRPr kumimoji="0" lang="en-US" dirty="0">
              <a:solidFill>
                <a:schemeClr val="tx2"/>
              </a:solidFill>
            </a:endParaRPr>
          </a:p>
        </p:txBody>
      </p:sp>
      <p:sp>
        <p:nvSpPr>
          <p:cNvPr id="6" name="Slide Number Placeholder 5"/>
          <p:cNvSpPr>
            <a:spLocks noGrp="1"/>
          </p:cNvSpPr>
          <p:nvPr>
            <p:ph type="sldNum" sz="quarter" idx="12"/>
          </p:nvPr>
        </p:nvSpPr>
        <p:spPr>
          <a:xfrm>
            <a:off x="10774323" y="7866134"/>
            <a:ext cx="941338" cy="274320"/>
          </a:xfrm>
        </p:spPr>
        <p:txBody>
          <a:bodyPr/>
          <a:lstStyle>
            <a:extLst/>
          </a:lstStyle>
          <a:p>
            <a:fld id="{BC5217A8-0E06-4059-AC45-433E2E67A85D}"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84048"/>
            <a:ext cx="11587277" cy="13716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731520" y="1920240"/>
            <a:ext cx="5632704" cy="5431156"/>
          </a:xfrm>
        </p:spPr>
        <p:txBody>
          <a:bodyPr anchor="t"/>
          <a:lstStyle>
            <a:lvl1pPr>
              <a:defRPr sz="4000"/>
            </a:lvl1pPr>
            <a:lvl2pPr>
              <a:defRPr sz="3400"/>
            </a:lvl2pPr>
            <a:lvl3pPr>
              <a:defRPr sz="2900"/>
            </a:lvl3pPr>
            <a:lvl4pPr>
              <a:defRPr sz="2600"/>
            </a:lvl4pPr>
            <a:lvl5pPr>
              <a:defRPr sz="2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686093" y="1920240"/>
            <a:ext cx="5632704" cy="5431156"/>
          </a:xfrm>
        </p:spPr>
        <p:txBody>
          <a:bodyPr anchor="t"/>
          <a:lstStyle>
            <a:lvl1pPr>
              <a:defRPr sz="4000"/>
            </a:lvl1pPr>
            <a:lvl2pPr>
              <a:defRPr sz="3400"/>
            </a:lvl2pPr>
            <a:lvl3pPr>
              <a:defRPr sz="2900"/>
            </a:lvl3pPr>
            <a:lvl4pPr>
              <a:defRPr sz="2600"/>
            </a:lvl4pPr>
            <a:lvl5pPr>
              <a:defRPr sz="2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8CFA630-13BB-46C4-BD44-B2C5F9B66074}" type="datetimeFigureOut">
              <a:rPr lang="en-US" smtClean="0"/>
              <a:pPr/>
              <a:t>12/25/2023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84048"/>
            <a:ext cx="11587277" cy="13716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31520" y="7040880"/>
            <a:ext cx="5632704" cy="54864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2600" b="1">
                <a:solidFill>
                  <a:schemeClr val="tx2"/>
                </a:solidFill>
                <a:effectLst/>
              </a:defRPr>
            </a:lvl1pPr>
            <a:lvl2pPr>
              <a:buNone/>
              <a:defRPr sz="2900" b="1"/>
            </a:lvl2pPr>
            <a:lvl3pPr>
              <a:buNone/>
              <a:defRPr sz="2600" b="1"/>
            </a:lvl3pPr>
            <a:lvl4pPr>
              <a:buNone/>
              <a:defRPr sz="2300" b="1"/>
            </a:lvl4pPr>
            <a:lvl5pPr>
              <a:buNone/>
              <a:defRPr sz="23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86093" y="7040880"/>
            <a:ext cx="5632704" cy="54864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2600" b="1">
                <a:solidFill>
                  <a:schemeClr val="tx2"/>
                </a:solidFill>
                <a:effectLst/>
              </a:defRPr>
            </a:lvl1pPr>
            <a:lvl2pPr>
              <a:buNone/>
              <a:defRPr sz="2900" b="1"/>
            </a:lvl2pPr>
            <a:lvl3pPr>
              <a:buNone/>
              <a:defRPr sz="2600" b="1"/>
            </a:lvl3pPr>
            <a:lvl4pPr>
              <a:buNone/>
              <a:defRPr sz="2300" b="1"/>
            </a:lvl4pPr>
            <a:lvl5pPr>
              <a:buNone/>
              <a:defRPr sz="23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731520" y="2054208"/>
            <a:ext cx="5632704" cy="4937760"/>
          </a:xfrm>
        </p:spPr>
        <p:txBody>
          <a:bodyPr/>
          <a:lstStyle>
            <a:lvl1pPr>
              <a:defRPr sz="3400"/>
            </a:lvl1pPr>
            <a:lvl2pPr>
              <a:defRPr sz="2900"/>
            </a:lvl2pPr>
            <a:lvl3pPr>
              <a:defRPr sz="2600"/>
            </a:lvl3pPr>
            <a:lvl4pPr>
              <a:defRPr sz="2300"/>
            </a:lvl4pPr>
            <a:lvl5pPr>
              <a:defRPr sz="23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686093" y="2054208"/>
            <a:ext cx="5632704" cy="4937760"/>
          </a:xfrm>
        </p:spPr>
        <p:txBody>
          <a:bodyPr/>
          <a:lstStyle>
            <a:lvl1pPr>
              <a:defRPr sz="3400"/>
            </a:lvl1pPr>
            <a:lvl2pPr>
              <a:defRPr sz="2900"/>
            </a:lvl2pPr>
            <a:lvl3pPr>
              <a:defRPr sz="2600"/>
            </a:lvl3pPr>
            <a:lvl4pPr>
              <a:defRPr sz="2300"/>
            </a:lvl4pPr>
            <a:lvl5pPr>
              <a:defRPr sz="23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8CFA630-13BB-46C4-BD44-B2C5F9B66074}" type="datetimeFigureOut">
              <a:rPr lang="en-US" smtClean="0"/>
              <a:pPr/>
              <a:t>12/25/2023</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1520" y="384048"/>
            <a:ext cx="11587277" cy="13716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8CFA630-13BB-46C4-BD44-B2C5F9B66074}" type="datetimeFigureOut">
              <a:rPr lang="en-US" smtClean="0"/>
              <a:pPr/>
              <a:t>12/25/2023</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F8CFA630-13BB-46C4-BD44-B2C5F9B66074}" type="datetimeFigureOut">
              <a:rPr lang="en-US" smtClean="0"/>
              <a:pPr/>
              <a:t>12/25/2023</a:t>
            </a:fld>
            <a:endParaRPr lang="en-US" dirty="0">
              <a:solidFill>
                <a:schemeClr val="tx2"/>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kumimoji="0" lang="en-US" dirty="0">
              <a:solidFill>
                <a:schemeClr val="tx2"/>
              </a:solidFill>
            </a:endParaRPr>
          </a:p>
        </p:txBody>
      </p:sp>
      <p:sp>
        <p:nvSpPr>
          <p:cNvPr id="4" name="Slide Number Placeholder 3"/>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0" y="274320"/>
            <a:ext cx="9436608" cy="1408176"/>
          </a:xfrm>
        </p:spPr>
        <p:txBody>
          <a:bodyPr wrap="square" anchor="b"/>
          <a:lstStyle>
            <a:lvl1pPr algn="l">
              <a:buNone/>
              <a:defRPr lang="en-US" sz="3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731520" y="1796899"/>
            <a:ext cx="9436608" cy="723014"/>
          </a:xfrm>
        </p:spPr>
        <p:txBody>
          <a:bodyPr rot="0" spcFirstLastPara="0" vertOverflow="overflow" horzOverflow="overflow" vert="horz" wrap="square" lIns="65311" tIns="0" rIns="0" bIns="0" numCol="1" spcCol="0" rtlCol="0" fromWordArt="0" anchor="t" anchorCtr="0" forceAA="0" compatLnSpc="1">
            <a:normAutofit/>
          </a:bodyPr>
          <a:lstStyle>
            <a:lvl1pPr marL="0" indent="0">
              <a:spcBef>
                <a:spcPts val="0"/>
              </a:spcBef>
              <a:spcAft>
                <a:spcPts val="0"/>
              </a:spcAft>
              <a:buNone/>
              <a:defRPr sz="2000"/>
            </a:lvl1pPr>
            <a:lvl2pPr>
              <a:buNone/>
              <a:defRPr sz="1700"/>
            </a:lvl2pPr>
            <a:lvl3pPr>
              <a:buNone/>
              <a:defRPr sz="1400"/>
            </a:lvl3pPr>
            <a:lvl4pPr>
              <a:buNone/>
              <a:defRPr sz="1300"/>
            </a:lvl4pPr>
            <a:lvl5pPr>
              <a:buNone/>
              <a:defRPr sz="13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731520" y="2560320"/>
            <a:ext cx="11582400" cy="5246102"/>
          </a:xfrm>
        </p:spPr>
        <p:txBody>
          <a:bodyPr/>
          <a:lstStyle>
            <a:lvl1pPr>
              <a:defRPr sz="4600"/>
            </a:lvl1pPr>
            <a:lvl2pPr>
              <a:defRPr sz="4000"/>
            </a:lvl2pPr>
            <a:lvl3pPr>
              <a:defRPr sz="3400"/>
            </a:lvl3pPr>
            <a:lvl4pPr>
              <a:defRPr sz="2900"/>
            </a:lvl4pPr>
            <a:lvl5pPr>
              <a:defRPr sz="29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8CFA630-13BB-46C4-BD44-B2C5F9B66074}" type="datetimeFigureOut">
              <a:rPr lang="en-US" smtClean="0"/>
              <a:pPr/>
              <a:t>12/25/2023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956750" y="1205602"/>
            <a:ext cx="6911243" cy="5175088"/>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lIns="130622" tIns="65311" rIns="130622" bIns="65311" rtlCol="0" anchor="ctr"/>
          <a:lstStyle>
            <a:extLst/>
          </a:lstStyle>
          <a:p>
            <a:pPr algn="ctr" eaLnBrk="1" latinLnBrk="0" hangingPunct="1"/>
            <a:endParaRPr kumimoji="0" lang="en-US"/>
          </a:p>
        </p:txBody>
      </p:sp>
      <p:sp>
        <p:nvSpPr>
          <p:cNvPr id="9" name="Rectangle 8"/>
          <p:cNvSpPr/>
          <p:nvPr/>
        </p:nvSpPr>
        <p:spPr>
          <a:xfrm rot="21420000">
            <a:off x="954731" y="1198580"/>
            <a:ext cx="6911243" cy="5175088"/>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lIns="130622" tIns="65311" rIns="130622" bIns="65311" rtlCol="0" anchor="ctr"/>
          <a:lstStyle>
            <a:extLst/>
          </a:lstStyle>
          <a:p>
            <a:pPr algn="ctr" eaLnBrk="1" latinLnBrk="0" hangingPunct="1"/>
            <a:endParaRPr kumimoji="0" lang="en-US"/>
          </a:p>
        </p:txBody>
      </p:sp>
      <p:sp>
        <p:nvSpPr>
          <p:cNvPr id="2" name="Title 1"/>
          <p:cNvSpPr>
            <a:spLocks noGrp="1"/>
          </p:cNvSpPr>
          <p:nvPr>
            <p:ph type="title"/>
          </p:nvPr>
        </p:nvSpPr>
        <p:spPr>
          <a:xfrm>
            <a:off x="8622557" y="1371600"/>
            <a:ext cx="5486400" cy="2468880"/>
          </a:xfrm>
        </p:spPr>
        <p:txBody>
          <a:bodyPr vert="horz" anchor="b"/>
          <a:lstStyle>
            <a:lvl1pPr algn="l">
              <a:buNone/>
              <a:defRPr sz="43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8622557" y="3940361"/>
            <a:ext cx="5486400" cy="2304288"/>
          </a:xfrm>
        </p:spPr>
        <p:txBody>
          <a:bodyPr rot="0" spcFirstLastPara="0" vertOverflow="overflow" horzOverflow="overflow" vert="horz" wrap="square" lIns="117560" tIns="0" rIns="0" bIns="0" numCol="1" spcCol="0" rtlCol="0" fromWordArt="0" anchor="t" anchorCtr="0" forceAA="0" compatLnSpc="1">
            <a:normAutofit/>
          </a:bodyPr>
          <a:lstStyle>
            <a:lvl1pPr marL="0" indent="0">
              <a:lnSpc>
                <a:spcPct val="100000"/>
              </a:lnSpc>
              <a:spcBef>
                <a:spcPts val="0"/>
              </a:spcBef>
              <a:buFontTx/>
              <a:buNone/>
              <a:defRPr sz="2000" baseline="0">
                <a:solidFill>
                  <a:schemeClr val="tx1"/>
                </a:solidFill>
              </a:defRPr>
            </a:lvl1pPr>
            <a:lvl2pPr>
              <a:defRPr sz="1700"/>
            </a:lvl2pPr>
            <a:lvl3pPr>
              <a:defRPr sz="1400"/>
            </a:lvl3pPr>
            <a:lvl4pPr>
              <a:defRPr sz="1300"/>
            </a:lvl4pPr>
            <a:lvl5pPr>
              <a:defRPr sz="13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F8CFA630-13BB-46C4-BD44-B2C5F9B66074}" type="datetimeFigureOut">
              <a:rPr lang="en-US" smtClean="0"/>
              <a:pPr/>
              <a:t>12/25/2023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
        <p:nvSpPr>
          <p:cNvPr id="10" name="Picture Placeholder 9"/>
          <p:cNvSpPr>
            <a:spLocks noGrp="1"/>
          </p:cNvSpPr>
          <p:nvPr>
            <p:ph type="pic" idx="1"/>
          </p:nvPr>
        </p:nvSpPr>
        <p:spPr>
          <a:xfrm>
            <a:off x="1061891" y="1249202"/>
            <a:ext cx="6729984" cy="5047488"/>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46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13045440" y="0"/>
            <a:ext cx="1584960" cy="82296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a:p>
        </p:txBody>
      </p:sp>
      <p:sp>
        <p:nvSpPr>
          <p:cNvPr id="3" name="Title Placeholder 2"/>
          <p:cNvSpPr>
            <a:spLocks noGrp="1"/>
          </p:cNvSpPr>
          <p:nvPr>
            <p:ph type="title"/>
          </p:nvPr>
        </p:nvSpPr>
        <p:spPr>
          <a:xfrm>
            <a:off x="731520" y="384048"/>
            <a:ext cx="11582400" cy="1371600"/>
          </a:xfrm>
          <a:prstGeom prst="rect">
            <a:avLst/>
          </a:prstGeom>
        </p:spPr>
        <p:txBody>
          <a:bodyPr vert="horz" lIns="65311" tIns="0" rIns="65311"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731520" y="1931299"/>
            <a:ext cx="11582400" cy="5815584"/>
          </a:xfrm>
          <a:prstGeom prst="rect">
            <a:avLst/>
          </a:prstGeom>
        </p:spPr>
        <p:txBody>
          <a:bodyPr vert="horz" lIns="130622" tIns="65311" rIns="130622" bIns="65311">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6793498" y="7869535"/>
            <a:ext cx="3203942" cy="272282"/>
          </a:xfrm>
          <a:prstGeom prst="rect">
            <a:avLst/>
          </a:prstGeom>
        </p:spPr>
        <p:txBody>
          <a:bodyPr vert="horz" lIns="130622" tIns="0" rIns="130622" bIns="0" anchor="b"/>
          <a:lstStyle>
            <a:lvl1pPr algn="l" eaLnBrk="1" latinLnBrk="0" hangingPunct="1">
              <a:defRPr kumimoji="0" sz="1400">
                <a:solidFill>
                  <a:schemeClr val="tx2"/>
                </a:solidFill>
              </a:defRPr>
            </a:lvl1pPr>
            <a:extLst/>
          </a:lstStyle>
          <a:p>
            <a:fld id="{F8CFA630-13BB-46C4-BD44-B2C5F9B66074}" type="datetimeFigureOut">
              <a:rPr lang="en-US" smtClean="0"/>
              <a:pPr/>
              <a:t>12/25/2023</a:t>
            </a:fld>
            <a:endParaRPr lang="en-US" sz="1400" dirty="0">
              <a:solidFill>
                <a:schemeClr val="tx2"/>
              </a:solidFill>
            </a:endParaRPr>
          </a:p>
        </p:txBody>
      </p:sp>
      <p:sp>
        <p:nvSpPr>
          <p:cNvPr id="4" name="Footer Placeholder 3"/>
          <p:cNvSpPr>
            <a:spLocks noGrp="1"/>
          </p:cNvSpPr>
          <p:nvPr>
            <p:ph type="ftr" sz="quarter" idx="3"/>
          </p:nvPr>
        </p:nvSpPr>
        <p:spPr>
          <a:xfrm>
            <a:off x="731520" y="7869535"/>
            <a:ext cx="5852160" cy="274320"/>
          </a:xfrm>
          <a:prstGeom prst="rect">
            <a:avLst/>
          </a:prstGeom>
        </p:spPr>
        <p:txBody>
          <a:bodyPr vert="horz" lIns="130622" tIns="0" rIns="130622" bIns="0" anchor="b"/>
          <a:lstStyle>
            <a:lvl1pPr algn="r" eaLnBrk="1" latinLnBrk="0" hangingPunct="1">
              <a:defRPr kumimoji="0" sz="1400">
                <a:solidFill>
                  <a:schemeClr val="tx2"/>
                </a:solidFill>
              </a:defRPr>
            </a:lvl1pPr>
            <a:extLst/>
          </a:lstStyle>
          <a:p>
            <a:pPr algn="r" eaLnBrk="1" latinLnBrk="0" hangingPunct="1"/>
            <a:endParaRPr kumimoji="0" lang="en-US" sz="1400" dirty="0">
              <a:solidFill>
                <a:schemeClr val="tx2"/>
              </a:solidFill>
            </a:endParaRPr>
          </a:p>
        </p:txBody>
      </p:sp>
      <p:sp>
        <p:nvSpPr>
          <p:cNvPr id="16" name="Slide Number Placeholder 15"/>
          <p:cNvSpPr>
            <a:spLocks noGrp="1"/>
          </p:cNvSpPr>
          <p:nvPr>
            <p:ph type="sldNum" sz="quarter" idx="4"/>
          </p:nvPr>
        </p:nvSpPr>
        <p:spPr>
          <a:xfrm>
            <a:off x="10002317" y="7867498"/>
            <a:ext cx="941338" cy="274320"/>
          </a:xfrm>
          <a:prstGeom prst="rect">
            <a:avLst/>
          </a:prstGeom>
        </p:spPr>
        <p:txBody>
          <a:bodyPr vert="horz" lIns="0" tIns="0" rIns="0" bIns="0" anchor="b"/>
          <a:lstStyle>
            <a:lvl1pPr algn="r" eaLnBrk="1" latinLnBrk="0" hangingPunct="1">
              <a:defRPr kumimoji="0" sz="1600">
                <a:solidFill>
                  <a:schemeClr val="tx2"/>
                </a:solidFill>
              </a:defRPr>
            </a:lvl1pPr>
            <a:extLst/>
          </a:lstStyle>
          <a:p>
            <a:pPr algn="r" eaLnBrk="1" latinLnBrk="0" hangingPunct="1"/>
            <a:fld id="{BC5217A8-0E06-4059-AC45-433E2E67A85D}" type="slidenum">
              <a:rPr kumimoji="0" lang="en-US" smtClean="0"/>
              <a:pPr algn="r" eaLnBrk="1" latinLnBrk="0" hangingPunct="1"/>
              <a:t>‹#›</a:t>
            </a:fld>
            <a:endParaRPr kumimoji="0" lang="en-US" sz="16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ftr="0" dt="0"/>
  <p:txStyles>
    <p:titleStyle>
      <a:lvl1pPr algn="l" rtl="0" eaLnBrk="1" latinLnBrk="0" hangingPunct="1">
        <a:spcBef>
          <a:spcPct val="0"/>
        </a:spcBef>
        <a:buNone/>
        <a:defRPr kumimoji="0" sz="54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391866" indent="-391866" algn="l" rtl="0" eaLnBrk="1" latinLnBrk="0" hangingPunct="1">
        <a:spcBef>
          <a:spcPts val="857"/>
        </a:spcBef>
        <a:buClr>
          <a:schemeClr val="tx2"/>
        </a:buClr>
        <a:buSzPct val="73000"/>
        <a:buFont typeface="Wingdings 2"/>
        <a:buChar char=""/>
        <a:defRPr kumimoji="0" sz="3700" kern="1200" baseline="0">
          <a:solidFill>
            <a:schemeClr val="tx1"/>
          </a:solidFill>
          <a:latin typeface="+mn-lt"/>
          <a:ea typeface="+mn-ea"/>
          <a:cs typeface="+mn-cs"/>
        </a:defRPr>
      </a:lvl1pPr>
      <a:lvl2pPr marL="744546" indent="-326555" algn="l" rtl="0" eaLnBrk="1" latinLnBrk="0" hangingPunct="1">
        <a:spcBef>
          <a:spcPts val="714"/>
        </a:spcBef>
        <a:buClr>
          <a:schemeClr val="accent4"/>
        </a:buClr>
        <a:buSzPct val="80000"/>
        <a:buFont typeface="Wingdings 2"/>
        <a:buChar char=""/>
        <a:defRPr kumimoji="0" sz="3300" kern="1200">
          <a:solidFill>
            <a:schemeClr val="tx1">
              <a:tint val="85000"/>
            </a:schemeClr>
          </a:solidFill>
          <a:latin typeface="+mn-lt"/>
          <a:ea typeface="+mn-ea"/>
          <a:cs typeface="+mn-cs"/>
        </a:defRPr>
      </a:lvl2pPr>
      <a:lvl3pPr marL="1084163" indent="-326555" algn="l" rtl="0" eaLnBrk="1" latinLnBrk="0" hangingPunct="1">
        <a:spcBef>
          <a:spcPts val="571"/>
        </a:spcBef>
        <a:buClr>
          <a:schemeClr val="accent4"/>
        </a:buClr>
        <a:buSzPct val="60000"/>
        <a:buFont typeface="Wingdings"/>
        <a:buChar char=""/>
        <a:defRPr kumimoji="0" sz="2900" kern="1200">
          <a:solidFill>
            <a:schemeClr val="tx1"/>
          </a:solidFill>
          <a:latin typeface="+mn-lt"/>
          <a:ea typeface="+mn-ea"/>
          <a:cs typeface="+mn-cs"/>
        </a:defRPr>
      </a:lvl3pPr>
      <a:lvl4pPr marL="1436842" indent="-326555" algn="l" rtl="0" eaLnBrk="1" latinLnBrk="0" hangingPunct="1">
        <a:spcBef>
          <a:spcPct val="20000"/>
        </a:spcBef>
        <a:buClr>
          <a:schemeClr val="accent4"/>
        </a:buClr>
        <a:buSzPct val="80000"/>
        <a:buFont typeface="Wingdings 2"/>
        <a:buChar char=""/>
        <a:defRPr kumimoji="0" sz="2900" kern="1200">
          <a:solidFill>
            <a:schemeClr val="tx1">
              <a:tint val="85000"/>
            </a:schemeClr>
          </a:solidFill>
          <a:latin typeface="+mn-lt"/>
          <a:ea typeface="+mn-ea"/>
          <a:cs typeface="+mn-cs"/>
        </a:defRPr>
      </a:lvl4pPr>
      <a:lvl5pPr marL="1828709" indent="-326555" algn="l" rtl="0" eaLnBrk="1" latinLnBrk="0" hangingPunct="1">
        <a:spcBef>
          <a:spcPts val="571"/>
        </a:spcBef>
        <a:buClr>
          <a:schemeClr val="accent4"/>
        </a:buClr>
        <a:buSzPct val="70000"/>
        <a:buFont typeface="Wingdings"/>
        <a:buChar char=""/>
        <a:defRPr kumimoji="0" sz="2600" kern="1200">
          <a:solidFill>
            <a:schemeClr val="tx1"/>
          </a:solidFill>
          <a:latin typeface="+mn-lt"/>
          <a:ea typeface="+mn-ea"/>
          <a:cs typeface="+mn-cs"/>
        </a:defRPr>
      </a:lvl5pPr>
      <a:lvl6pPr marL="2103015" indent="-261244" algn="l" rtl="0" eaLnBrk="1" latinLnBrk="0" hangingPunct="1">
        <a:spcBef>
          <a:spcPts val="571"/>
        </a:spcBef>
        <a:buClr>
          <a:schemeClr val="accent4"/>
        </a:buClr>
        <a:buSzPct val="80000"/>
        <a:buFont typeface="Wingdings 2"/>
        <a:buChar char=""/>
        <a:defRPr kumimoji="0" sz="2600" kern="1200">
          <a:solidFill>
            <a:schemeClr val="tx1">
              <a:tint val="85000"/>
            </a:schemeClr>
          </a:solidFill>
          <a:latin typeface="+mn-lt"/>
          <a:ea typeface="+mn-ea"/>
          <a:cs typeface="+mn-cs"/>
        </a:defRPr>
      </a:lvl6pPr>
      <a:lvl7pPr marL="2390383" indent="-261244" algn="l" rtl="0" eaLnBrk="1" latinLnBrk="0" hangingPunct="1">
        <a:spcBef>
          <a:spcPct val="20000"/>
        </a:spcBef>
        <a:buClr>
          <a:schemeClr val="accent4"/>
        </a:buClr>
        <a:buSzPct val="80000"/>
        <a:buFont typeface="Wingdings 2"/>
        <a:buChar char=""/>
        <a:defRPr kumimoji="0" sz="2300" kern="1200" baseline="0">
          <a:solidFill>
            <a:schemeClr val="tx1"/>
          </a:solidFill>
          <a:latin typeface="+mn-lt"/>
          <a:ea typeface="+mn-ea"/>
          <a:cs typeface="+mn-cs"/>
        </a:defRPr>
      </a:lvl7pPr>
      <a:lvl8pPr marL="2638565" indent="-261244" algn="l" rtl="0" eaLnBrk="1" latinLnBrk="0" hangingPunct="1">
        <a:spcBef>
          <a:spcPts val="429"/>
        </a:spcBef>
        <a:buClr>
          <a:schemeClr val="accent4"/>
        </a:buClr>
        <a:buSzPct val="100000"/>
        <a:buChar char="•"/>
        <a:defRPr kumimoji="0" sz="2300" kern="1200" baseline="0">
          <a:solidFill>
            <a:schemeClr val="tx1">
              <a:tint val="85000"/>
            </a:schemeClr>
          </a:solidFill>
          <a:latin typeface="+mn-lt"/>
          <a:ea typeface="+mn-ea"/>
          <a:cs typeface="+mn-cs"/>
        </a:defRPr>
      </a:lvl8pPr>
      <a:lvl9pPr marL="2938996" indent="-261244" algn="l" rtl="0" eaLnBrk="1" latinLnBrk="0" hangingPunct="1">
        <a:spcBef>
          <a:spcPct val="20000"/>
        </a:spcBef>
        <a:buClr>
          <a:schemeClr val="accent4"/>
        </a:buClr>
        <a:buSzPct val="100000"/>
        <a:buFont typeface="Wingdings"/>
        <a:buChar char="§"/>
        <a:defRPr kumimoji="0" sz="20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53110" algn="l" rtl="0" eaLnBrk="1" latinLnBrk="0" hangingPunct="1">
        <a:defRPr kumimoji="0" kern="1200">
          <a:solidFill>
            <a:schemeClr val="tx1"/>
          </a:solidFill>
          <a:latin typeface="+mn-lt"/>
          <a:ea typeface="+mn-ea"/>
          <a:cs typeface="+mn-cs"/>
        </a:defRPr>
      </a:lvl2pPr>
      <a:lvl3pPr marL="1306220" algn="l" rtl="0" eaLnBrk="1" latinLnBrk="0" hangingPunct="1">
        <a:defRPr kumimoji="0" kern="1200">
          <a:solidFill>
            <a:schemeClr val="tx1"/>
          </a:solidFill>
          <a:latin typeface="+mn-lt"/>
          <a:ea typeface="+mn-ea"/>
          <a:cs typeface="+mn-cs"/>
        </a:defRPr>
      </a:lvl3pPr>
      <a:lvl4pPr marL="1959331" algn="l" rtl="0" eaLnBrk="1" latinLnBrk="0" hangingPunct="1">
        <a:defRPr kumimoji="0" kern="1200">
          <a:solidFill>
            <a:schemeClr val="tx1"/>
          </a:solidFill>
          <a:latin typeface="+mn-lt"/>
          <a:ea typeface="+mn-ea"/>
          <a:cs typeface="+mn-cs"/>
        </a:defRPr>
      </a:lvl4pPr>
      <a:lvl5pPr marL="2612441" algn="l" rtl="0" eaLnBrk="1" latinLnBrk="0" hangingPunct="1">
        <a:defRPr kumimoji="0" kern="1200">
          <a:solidFill>
            <a:schemeClr val="tx1"/>
          </a:solidFill>
          <a:latin typeface="+mn-lt"/>
          <a:ea typeface="+mn-ea"/>
          <a:cs typeface="+mn-cs"/>
        </a:defRPr>
      </a:lvl5pPr>
      <a:lvl6pPr marL="3265551" algn="l" rtl="0" eaLnBrk="1" latinLnBrk="0" hangingPunct="1">
        <a:defRPr kumimoji="0" kern="1200">
          <a:solidFill>
            <a:schemeClr val="tx1"/>
          </a:solidFill>
          <a:latin typeface="+mn-lt"/>
          <a:ea typeface="+mn-ea"/>
          <a:cs typeface="+mn-cs"/>
        </a:defRPr>
      </a:lvl6pPr>
      <a:lvl7pPr marL="3918661" algn="l" rtl="0" eaLnBrk="1" latinLnBrk="0" hangingPunct="1">
        <a:defRPr kumimoji="0" kern="1200">
          <a:solidFill>
            <a:schemeClr val="tx1"/>
          </a:solidFill>
          <a:latin typeface="+mn-lt"/>
          <a:ea typeface="+mn-ea"/>
          <a:cs typeface="+mn-cs"/>
        </a:defRPr>
      </a:lvl7pPr>
      <a:lvl8pPr marL="4571771" algn="l" rtl="0" eaLnBrk="1" latinLnBrk="0" hangingPunct="1">
        <a:defRPr kumimoji="0" kern="1200">
          <a:solidFill>
            <a:schemeClr val="tx1"/>
          </a:solidFill>
          <a:latin typeface="+mn-lt"/>
          <a:ea typeface="+mn-ea"/>
          <a:cs typeface="+mn-cs"/>
        </a:defRPr>
      </a:lvl8pPr>
      <a:lvl9pPr marL="5224882"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jagranjosh.com/general-knowledge/microfinance-institutions-in-india-1448530197-1"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http://www.jagranjosh.com/general-knowledge/exchange-rate-management-in-india-1448706656-1"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4" name="Image 0" descr="preencoded.png"/>
          <p:cNvPicPr>
            <a:picLocks noChangeAspect="1"/>
          </p:cNvPicPr>
          <p:nvPr/>
        </p:nvPicPr>
        <p:blipFill>
          <a:blip r:embed="rId3"/>
          <a:stretch>
            <a:fillRect/>
          </a:stretch>
        </p:blipFill>
        <p:spPr>
          <a:xfrm>
            <a:off x="1386840" y="2238096"/>
            <a:ext cx="4099560" cy="2892823"/>
          </a:xfrm>
          <a:prstGeom prst="rect">
            <a:avLst/>
          </a:prstGeom>
        </p:spPr>
      </p:pic>
      <p:sp>
        <p:nvSpPr>
          <p:cNvPr id="5" name="Text 2"/>
          <p:cNvSpPr/>
          <p:nvPr/>
        </p:nvSpPr>
        <p:spPr>
          <a:xfrm>
            <a:off x="6319599" y="2851309"/>
            <a:ext cx="7243882" cy="833199"/>
          </a:xfrm>
          <a:prstGeom prst="rect">
            <a:avLst/>
          </a:prstGeom>
          <a:noFill/>
          <a:ln/>
        </p:spPr>
        <p:txBody>
          <a:bodyPr wrap="none" rtlCol="0" anchor="t"/>
          <a:lstStyle/>
          <a:p>
            <a:pPr marL="0" indent="0">
              <a:lnSpc>
                <a:spcPts val="6561"/>
              </a:lnSpc>
              <a:buNone/>
            </a:pPr>
            <a:r>
              <a:rPr lang="en-US" sz="5249" b="1" kern="0" spc="-157" dirty="0">
                <a:solidFill>
                  <a:srgbClr val="000000"/>
                </a:solidFill>
                <a:latin typeface="Inter" pitchFamily="34" charset="0"/>
                <a:ea typeface="Inter" pitchFamily="34" charset="-122"/>
                <a:cs typeface="Inter" pitchFamily="34" charset="-120"/>
              </a:rPr>
              <a:t>Indian Financial System</a:t>
            </a:r>
            <a:endParaRPr lang="en-US" sz="5249" dirty="0"/>
          </a:p>
        </p:txBody>
      </p:sp>
      <p:sp>
        <p:nvSpPr>
          <p:cNvPr id="6" name="Text 3"/>
          <p:cNvSpPr/>
          <p:nvPr/>
        </p:nvSpPr>
        <p:spPr>
          <a:xfrm>
            <a:off x="6319599" y="4017764"/>
            <a:ext cx="5872401" cy="2306836"/>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An exploration of the robust Indian financial system, its components, regulation, challenges, and future prospects in driving economic growth.</a:t>
            </a:r>
            <a:endParaRPr lang="en-US" sz="1750" dirty="0"/>
          </a:p>
        </p:txBody>
      </p:sp>
      <p:sp>
        <p:nvSpPr>
          <p:cNvPr id="7" name="Shape 4"/>
          <p:cNvSpPr/>
          <p:nvPr/>
        </p:nvSpPr>
        <p:spPr>
          <a:xfrm>
            <a:off x="5964197" y="3119318"/>
            <a:ext cx="355402" cy="355402"/>
          </a:xfrm>
          <a:prstGeom prst="roundRect">
            <a:avLst>
              <a:gd name="adj" fmla="val 25726039"/>
            </a:avLst>
          </a:prstGeom>
          <a:solidFill>
            <a:srgbClr val="F8CD96"/>
          </a:solidFill>
          <a:ln w="7620">
            <a:solidFill>
              <a:srgbClr val="FFFFFF"/>
            </a:solidFill>
            <a:prstDash val="solid"/>
          </a:ln>
        </p:spPr>
      </p:sp>
      <p:sp>
        <p:nvSpPr>
          <p:cNvPr id="9" name="Text 6"/>
          <p:cNvSpPr/>
          <p:nvPr/>
        </p:nvSpPr>
        <p:spPr>
          <a:xfrm>
            <a:off x="6786086" y="4983956"/>
            <a:ext cx="1406604" cy="388858"/>
          </a:xfrm>
          <a:prstGeom prst="rect">
            <a:avLst/>
          </a:prstGeom>
          <a:noFill/>
          <a:ln/>
        </p:spPr>
        <p:txBody>
          <a:bodyPr wrap="none" rtlCol="0" anchor="t"/>
          <a:lstStyle/>
          <a:p>
            <a:pPr marL="0" indent="0" algn="l">
              <a:lnSpc>
                <a:spcPts val="3062"/>
              </a:lnSpc>
              <a:buNone/>
            </a:pPr>
            <a:endParaRPr lang="en-US" sz="2187"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1298645"/>
            <a:ext cx="7315200" cy="5632311"/>
          </a:xfrm>
          <a:prstGeom prst="rect">
            <a:avLst/>
          </a:prstGeom>
        </p:spPr>
        <p:txBody>
          <a:bodyPr>
            <a:spAutoFit/>
          </a:bodyPr>
          <a:lstStyle/>
          <a:p>
            <a:r>
              <a:rPr lang="en-US" b="1" dirty="0" smtClean="0"/>
              <a:t>Financial Services: </a:t>
            </a:r>
            <a:r>
              <a:rPr lang="en-US" dirty="0" smtClean="0"/>
              <a:t>It consists of services provided by Asset Management and Liability Management Companies. They help to get the required funds and also make sure that they are efficiently invested. They assist to determine the financing combination and extend their professional services up to the stage of servicing of lenders. They help with borrowing, selling and purchasing securities, lending and investing, making and allowing payments and settlements and taking care of risk exposures in financial markets. These range from the leasing companies, mutual fund houses, merchant bankers, portfolio managers, bill discounting and acceptance houses. The financial services sector offers a number of professional services like credit rating, venture capital financing, mutual funds, merchant banking, depository services, book building, etc. Financial institutions and financial markets help in the working of the financial system by means of financial instruments. To be able to carry out the jobs given, they need several services of financial nature. Therefore, financial services are considered as the 4th major component of the financial system.</a:t>
            </a:r>
          </a:p>
          <a:p>
            <a:r>
              <a:rPr lang="en-US" b="1" dirty="0" smtClean="0"/>
              <a:t>5. Money:</a:t>
            </a:r>
            <a:r>
              <a:rPr lang="en-US" dirty="0" smtClean="0"/>
              <a:t>  It is understood to be anything that is accepted for payment of products and services or for the repayment of debt. It is a medium of exchange and acts as a store of value. It eases the exchange of different goods and services for money.</a:t>
            </a: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5960" y="2636520"/>
            <a:ext cx="9006840" cy="1477328"/>
          </a:xfrm>
          <a:prstGeom prst="rect">
            <a:avLst/>
          </a:prstGeom>
        </p:spPr>
        <p:txBody>
          <a:bodyPr wrap="square">
            <a:spAutoFit/>
          </a:bodyPr>
          <a:lstStyle/>
          <a:p>
            <a:r>
              <a:rPr lang="en-US" b="1" dirty="0" smtClean="0"/>
              <a:t>4. Conclusion:</a:t>
            </a:r>
            <a:r>
              <a:rPr lang="en-US" dirty="0" smtClean="0"/>
              <a:t> Hence it can be said that a financial provides a platform to the lenders and borrowers to interact with each other for their mutual benefits. The ultimate profits of this interaction come in the form of capital accumulation (which is very crucial for the developing countries like India, who faces the problem of capital crunch) and economic development of the country.</a:t>
            </a:r>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w="13811">
            <a:solidFill>
              <a:srgbClr val="E5E0DF"/>
            </a:solidFill>
            <a:prstDash val="solid"/>
          </a:ln>
        </p:spPr>
      </p:sp>
      <p:pic>
        <p:nvPicPr>
          <p:cNvPr id="4" name="Image 0" descr="preencoded.png"/>
          <p:cNvPicPr>
            <a:picLocks noChangeAspect="1"/>
          </p:cNvPicPr>
          <p:nvPr/>
        </p:nvPicPr>
        <p:blipFill>
          <a:blip r:embed="rId3"/>
          <a:stretch>
            <a:fillRect/>
          </a:stretch>
        </p:blipFill>
        <p:spPr>
          <a:xfrm>
            <a:off x="0" y="0"/>
            <a:ext cx="14630400" cy="2777490"/>
          </a:xfrm>
          <a:prstGeom prst="rect">
            <a:avLst/>
          </a:prstGeom>
        </p:spPr>
      </p:pic>
      <p:sp>
        <p:nvSpPr>
          <p:cNvPr id="5" name="Text 2"/>
          <p:cNvSpPr/>
          <p:nvPr/>
        </p:nvSpPr>
        <p:spPr>
          <a:xfrm>
            <a:off x="2037993" y="4545449"/>
            <a:ext cx="4443889"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Introduction</a:t>
            </a:r>
            <a:endParaRPr lang="en-US" sz="4374" dirty="0"/>
          </a:p>
        </p:txBody>
      </p:sp>
      <p:sp>
        <p:nvSpPr>
          <p:cNvPr id="6" name="Text 3"/>
          <p:cNvSpPr/>
          <p:nvPr/>
        </p:nvSpPr>
        <p:spPr>
          <a:xfrm>
            <a:off x="2393394" y="5573078"/>
            <a:ext cx="10199013"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272525"/>
                </a:solidFill>
                <a:latin typeface="Inter" pitchFamily="34" charset="0"/>
                <a:ea typeface="Inter" pitchFamily="34" charset="-122"/>
                <a:cs typeface="Inter" pitchFamily="34" charset="-120"/>
              </a:rPr>
              <a:t>Importance of a strong financial system in driving economic growth and stability.</a:t>
            </a:r>
            <a:endParaRPr lang="en-US" sz="1750" dirty="0"/>
          </a:p>
        </p:txBody>
      </p:sp>
      <p:sp>
        <p:nvSpPr>
          <p:cNvPr id="7" name="Text 4"/>
          <p:cNvSpPr/>
          <p:nvPr/>
        </p:nvSpPr>
        <p:spPr>
          <a:xfrm>
            <a:off x="2393394" y="6061710"/>
            <a:ext cx="10199013"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272525"/>
                </a:solidFill>
                <a:latin typeface="Inter" pitchFamily="34" charset="0"/>
                <a:ea typeface="Inter" pitchFamily="34" charset="-122"/>
                <a:cs typeface="Inter" pitchFamily="34" charset="-120"/>
              </a:rPr>
              <a:t>The crucial role played by financial institutions in supporting India's economy.</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w="13811">
            <a:solidFill>
              <a:srgbClr val="E5E0DF"/>
            </a:solidFill>
            <a:prstDash val="solid"/>
          </a:ln>
        </p:spPr>
      </p:sp>
      <p:sp>
        <p:nvSpPr>
          <p:cNvPr id="4" name="Text 2"/>
          <p:cNvSpPr/>
          <p:nvPr/>
        </p:nvSpPr>
        <p:spPr>
          <a:xfrm>
            <a:off x="2037993" y="1415772"/>
            <a:ext cx="10165794"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Components of Indian Financial System</a:t>
            </a:r>
            <a:endParaRPr lang="en-US" sz="4374" dirty="0"/>
          </a:p>
        </p:txBody>
      </p:sp>
      <p:sp>
        <p:nvSpPr>
          <p:cNvPr id="5" name="Shape 3"/>
          <p:cNvSpPr/>
          <p:nvPr/>
        </p:nvSpPr>
        <p:spPr>
          <a:xfrm>
            <a:off x="2037993" y="2554486"/>
            <a:ext cx="5166122" cy="2018586"/>
          </a:xfrm>
          <a:prstGeom prst="roundRect">
            <a:avLst>
              <a:gd name="adj" fmla="val 4953"/>
            </a:avLst>
          </a:prstGeom>
          <a:solidFill>
            <a:srgbClr val="DADBF1"/>
          </a:solidFill>
          <a:ln w="13811">
            <a:solidFill>
              <a:srgbClr val="B5B7E3"/>
            </a:solidFill>
            <a:prstDash val="solid"/>
          </a:ln>
        </p:spPr>
      </p:sp>
      <p:sp>
        <p:nvSpPr>
          <p:cNvPr id="6" name="Text 4"/>
          <p:cNvSpPr/>
          <p:nvPr/>
        </p:nvSpPr>
        <p:spPr>
          <a:xfrm>
            <a:off x="2273975" y="2790468"/>
            <a:ext cx="2221944"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Banking Sector</a:t>
            </a:r>
            <a:endParaRPr lang="en-US" sz="2187" dirty="0"/>
          </a:p>
        </p:txBody>
      </p:sp>
      <p:sp>
        <p:nvSpPr>
          <p:cNvPr id="7" name="Text 5"/>
          <p:cNvSpPr/>
          <p:nvPr/>
        </p:nvSpPr>
        <p:spPr>
          <a:xfrm>
            <a:off x="2273975" y="3270885"/>
            <a:ext cx="4694158"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The backbone of the financial system - facilitating deposits, loans, and various banking services.</a:t>
            </a:r>
            <a:endParaRPr lang="en-US" sz="1750" dirty="0"/>
          </a:p>
        </p:txBody>
      </p:sp>
      <p:sp>
        <p:nvSpPr>
          <p:cNvPr id="8" name="Shape 6"/>
          <p:cNvSpPr/>
          <p:nvPr/>
        </p:nvSpPr>
        <p:spPr>
          <a:xfrm>
            <a:off x="7426285" y="2554486"/>
            <a:ext cx="5166122" cy="2018586"/>
          </a:xfrm>
          <a:prstGeom prst="roundRect">
            <a:avLst>
              <a:gd name="adj" fmla="val 4953"/>
            </a:avLst>
          </a:prstGeom>
          <a:solidFill>
            <a:srgbClr val="DADBF1"/>
          </a:solidFill>
          <a:ln w="13811">
            <a:solidFill>
              <a:srgbClr val="B5B7E3"/>
            </a:solidFill>
            <a:prstDash val="solid"/>
          </a:ln>
        </p:spPr>
      </p:sp>
      <p:sp>
        <p:nvSpPr>
          <p:cNvPr id="9" name="Text 7"/>
          <p:cNvSpPr/>
          <p:nvPr/>
        </p:nvSpPr>
        <p:spPr>
          <a:xfrm>
            <a:off x="7662267" y="2790468"/>
            <a:ext cx="2221944"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Capital Market</a:t>
            </a:r>
            <a:endParaRPr lang="en-US" sz="2187" dirty="0"/>
          </a:p>
        </p:txBody>
      </p:sp>
      <p:sp>
        <p:nvSpPr>
          <p:cNvPr id="10" name="Text 8"/>
          <p:cNvSpPr/>
          <p:nvPr/>
        </p:nvSpPr>
        <p:spPr>
          <a:xfrm>
            <a:off x="7662267" y="3270885"/>
            <a:ext cx="4694158"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A platform for raising capital, comprising of stock exchanges and avenues for equity and debt market transactions.</a:t>
            </a:r>
            <a:endParaRPr lang="en-US" sz="1750" dirty="0"/>
          </a:p>
        </p:txBody>
      </p:sp>
      <p:sp>
        <p:nvSpPr>
          <p:cNvPr id="11" name="Shape 9"/>
          <p:cNvSpPr/>
          <p:nvPr/>
        </p:nvSpPr>
        <p:spPr>
          <a:xfrm>
            <a:off x="2037993" y="4795242"/>
            <a:ext cx="5166122" cy="2018586"/>
          </a:xfrm>
          <a:prstGeom prst="roundRect">
            <a:avLst>
              <a:gd name="adj" fmla="val 4953"/>
            </a:avLst>
          </a:prstGeom>
          <a:solidFill>
            <a:srgbClr val="DADBF1"/>
          </a:solidFill>
          <a:ln w="13811">
            <a:solidFill>
              <a:srgbClr val="B5B7E3"/>
            </a:solidFill>
            <a:prstDash val="solid"/>
          </a:ln>
        </p:spPr>
      </p:sp>
      <p:sp>
        <p:nvSpPr>
          <p:cNvPr id="12" name="Text 10"/>
          <p:cNvSpPr/>
          <p:nvPr/>
        </p:nvSpPr>
        <p:spPr>
          <a:xfrm>
            <a:off x="2273975" y="5031224"/>
            <a:ext cx="2221944"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Insurance Sector</a:t>
            </a:r>
            <a:endParaRPr lang="en-US" sz="2187" dirty="0"/>
          </a:p>
        </p:txBody>
      </p:sp>
      <p:sp>
        <p:nvSpPr>
          <p:cNvPr id="13" name="Text 11"/>
          <p:cNvSpPr/>
          <p:nvPr/>
        </p:nvSpPr>
        <p:spPr>
          <a:xfrm>
            <a:off x="2273975" y="5511641"/>
            <a:ext cx="4694158"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Safeguarding people and businesses against various risks through insurance products and services.</a:t>
            </a:r>
            <a:endParaRPr lang="en-US" sz="1750" dirty="0"/>
          </a:p>
        </p:txBody>
      </p:sp>
      <p:sp>
        <p:nvSpPr>
          <p:cNvPr id="14" name="Shape 12"/>
          <p:cNvSpPr/>
          <p:nvPr/>
        </p:nvSpPr>
        <p:spPr>
          <a:xfrm>
            <a:off x="7426285" y="4795242"/>
            <a:ext cx="5166122" cy="2018586"/>
          </a:xfrm>
          <a:prstGeom prst="roundRect">
            <a:avLst>
              <a:gd name="adj" fmla="val 4953"/>
            </a:avLst>
          </a:prstGeom>
          <a:solidFill>
            <a:srgbClr val="DADBF1"/>
          </a:solidFill>
          <a:ln w="13811">
            <a:solidFill>
              <a:srgbClr val="B5B7E3"/>
            </a:solidFill>
            <a:prstDash val="solid"/>
          </a:ln>
        </p:spPr>
      </p:sp>
      <p:sp>
        <p:nvSpPr>
          <p:cNvPr id="15" name="Text 13"/>
          <p:cNvSpPr/>
          <p:nvPr/>
        </p:nvSpPr>
        <p:spPr>
          <a:xfrm>
            <a:off x="7662267" y="5031224"/>
            <a:ext cx="4397573"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Non-Banking Financial Companies</a:t>
            </a:r>
            <a:endParaRPr lang="en-US" sz="2187" dirty="0"/>
          </a:p>
        </p:txBody>
      </p:sp>
      <p:sp>
        <p:nvSpPr>
          <p:cNvPr id="16" name="Text 14"/>
          <p:cNvSpPr/>
          <p:nvPr/>
        </p:nvSpPr>
        <p:spPr>
          <a:xfrm>
            <a:off x="7662267" y="5511641"/>
            <a:ext cx="4694158"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Complementary financial entities providing credit, investment, and other financial activities.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w="13811">
            <a:solidFill>
              <a:srgbClr val="E5E0DF"/>
            </a:solidFill>
            <a:prstDash val="solid"/>
          </a:ln>
        </p:spPr>
      </p:sp>
      <p:pic>
        <p:nvPicPr>
          <p:cNvPr id="4"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5" name="Text 2"/>
          <p:cNvSpPr/>
          <p:nvPr/>
        </p:nvSpPr>
        <p:spPr>
          <a:xfrm>
            <a:off x="4490799" y="2347317"/>
            <a:ext cx="7034332"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Regulation and Supervision</a:t>
            </a:r>
            <a:endParaRPr lang="en-US" sz="4374" dirty="0"/>
          </a:p>
        </p:txBody>
      </p:sp>
      <p:sp>
        <p:nvSpPr>
          <p:cNvPr id="6" name="Shape 3"/>
          <p:cNvSpPr/>
          <p:nvPr/>
        </p:nvSpPr>
        <p:spPr>
          <a:xfrm>
            <a:off x="4490799" y="3548539"/>
            <a:ext cx="499943" cy="499943"/>
          </a:xfrm>
          <a:prstGeom prst="roundRect">
            <a:avLst>
              <a:gd name="adj" fmla="val 20000"/>
            </a:avLst>
          </a:prstGeom>
          <a:solidFill>
            <a:srgbClr val="DADBF1"/>
          </a:solidFill>
          <a:ln w="13811">
            <a:solidFill>
              <a:srgbClr val="B5B7E3"/>
            </a:solidFill>
            <a:prstDash val="solid"/>
          </a:ln>
        </p:spPr>
      </p:sp>
      <p:sp>
        <p:nvSpPr>
          <p:cNvPr id="7" name="Text 4"/>
          <p:cNvSpPr/>
          <p:nvPr/>
        </p:nvSpPr>
        <p:spPr>
          <a:xfrm>
            <a:off x="4659154" y="3590211"/>
            <a:ext cx="163235"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Inter" pitchFamily="34" charset="0"/>
                <a:ea typeface="Inter" pitchFamily="34" charset="-122"/>
                <a:cs typeface="Inter" pitchFamily="34" charset="-120"/>
              </a:rPr>
              <a:t>1</a:t>
            </a:r>
            <a:endParaRPr lang="en-US" sz="2624" dirty="0"/>
          </a:p>
        </p:txBody>
      </p:sp>
      <p:sp>
        <p:nvSpPr>
          <p:cNvPr id="8" name="Text 5"/>
          <p:cNvSpPr/>
          <p:nvPr/>
        </p:nvSpPr>
        <p:spPr>
          <a:xfrm>
            <a:off x="5212913" y="3624858"/>
            <a:ext cx="2889052"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Regulatory Framework</a:t>
            </a:r>
            <a:endParaRPr lang="en-US" sz="2187" dirty="0"/>
          </a:p>
        </p:txBody>
      </p:sp>
      <p:sp>
        <p:nvSpPr>
          <p:cNvPr id="9" name="Text 6"/>
          <p:cNvSpPr/>
          <p:nvPr/>
        </p:nvSpPr>
        <p:spPr>
          <a:xfrm>
            <a:off x="5212913" y="4105275"/>
            <a:ext cx="3820001"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Stringent rules and regulations governing financial institutions to maintain stability and protect investors.</a:t>
            </a:r>
            <a:endParaRPr lang="en-US" sz="1750" dirty="0"/>
          </a:p>
        </p:txBody>
      </p:sp>
      <p:sp>
        <p:nvSpPr>
          <p:cNvPr id="10" name="Shape 7"/>
          <p:cNvSpPr/>
          <p:nvPr/>
        </p:nvSpPr>
        <p:spPr>
          <a:xfrm>
            <a:off x="9255085" y="3548539"/>
            <a:ext cx="499943" cy="499943"/>
          </a:xfrm>
          <a:prstGeom prst="roundRect">
            <a:avLst>
              <a:gd name="adj" fmla="val 20000"/>
            </a:avLst>
          </a:prstGeom>
          <a:solidFill>
            <a:srgbClr val="DADBF1"/>
          </a:solidFill>
          <a:ln w="13811">
            <a:solidFill>
              <a:srgbClr val="B5B7E3"/>
            </a:solidFill>
            <a:prstDash val="solid"/>
          </a:ln>
        </p:spPr>
      </p:sp>
      <p:sp>
        <p:nvSpPr>
          <p:cNvPr id="11" name="Text 8"/>
          <p:cNvSpPr/>
          <p:nvPr/>
        </p:nvSpPr>
        <p:spPr>
          <a:xfrm>
            <a:off x="9404390" y="3590211"/>
            <a:ext cx="201335"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Inter" pitchFamily="34" charset="0"/>
                <a:ea typeface="Inter" pitchFamily="34" charset="-122"/>
                <a:cs typeface="Inter" pitchFamily="34" charset="-120"/>
              </a:rPr>
              <a:t>2</a:t>
            </a:r>
            <a:endParaRPr lang="en-US" sz="2624" dirty="0"/>
          </a:p>
        </p:txBody>
      </p:sp>
      <p:sp>
        <p:nvSpPr>
          <p:cNvPr id="12" name="Text 9"/>
          <p:cNvSpPr/>
          <p:nvPr/>
        </p:nvSpPr>
        <p:spPr>
          <a:xfrm>
            <a:off x="9977199" y="3624858"/>
            <a:ext cx="2500432"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Role of RBI and SEBI</a:t>
            </a:r>
            <a:endParaRPr lang="en-US" sz="2187" dirty="0"/>
          </a:p>
        </p:txBody>
      </p:sp>
      <p:sp>
        <p:nvSpPr>
          <p:cNvPr id="13" name="Text 10"/>
          <p:cNvSpPr/>
          <p:nvPr/>
        </p:nvSpPr>
        <p:spPr>
          <a:xfrm>
            <a:off x="9977199" y="4105275"/>
            <a:ext cx="3820001"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The Reserve Bank of India (RBI) and Securities and Exchange Board of India (SEBI) overseeing banking, monetary policy, and stock market regulations.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w="13811">
            <a:solidFill>
              <a:srgbClr val="E5E0DF"/>
            </a:solidFill>
            <a:prstDash val="solid"/>
          </a:ln>
        </p:spPr>
      </p:sp>
      <p:pic>
        <p:nvPicPr>
          <p:cNvPr id="4"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5" name="Text 2"/>
          <p:cNvSpPr/>
          <p:nvPr/>
        </p:nvSpPr>
        <p:spPr>
          <a:xfrm>
            <a:off x="4490799" y="1697474"/>
            <a:ext cx="5814655"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Challenges and Issues</a:t>
            </a:r>
            <a:endParaRPr lang="en-US" sz="4374" dirty="0"/>
          </a:p>
        </p:txBody>
      </p:sp>
      <p:sp>
        <p:nvSpPr>
          <p:cNvPr id="6" name="Shape 3"/>
          <p:cNvSpPr/>
          <p:nvPr/>
        </p:nvSpPr>
        <p:spPr>
          <a:xfrm>
            <a:off x="4490799" y="2898696"/>
            <a:ext cx="499943" cy="499943"/>
          </a:xfrm>
          <a:prstGeom prst="roundRect">
            <a:avLst>
              <a:gd name="adj" fmla="val 20000"/>
            </a:avLst>
          </a:prstGeom>
          <a:solidFill>
            <a:srgbClr val="DADBF1"/>
          </a:solidFill>
          <a:ln w="13811">
            <a:solidFill>
              <a:srgbClr val="B5B7E3"/>
            </a:solidFill>
            <a:prstDash val="solid"/>
          </a:ln>
        </p:spPr>
      </p:sp>
      <p:sp>
        <p:nvSpPr>
          <p:cNvPr id="7" name="Text 4"/>
          <p:cNvSpPr/>
          <p:nvPr/>
        </p:nvSpPr>
        <p:spPr>
          <a:xfrm>
            <a:off x="4659154" y="2940367"/>
            <a:ext cx="163235"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Inter" pitchFamily="34" charset="0"/>
                <a:ea typeface="Inter" pitchFamily="34" charset="-122"/>
                <a:cs typeface="Inter" pitchFamily="34" charset="-120"/>
              </a:rPr>
              <a:t>1</a:t>
            </a:r>
            <a:endParaRPr lang="en-US" sz="2624" dirty="0"/>
          </a:p>
        </p:txBody>
      </p:sp>
      <p:sp>
        <p:nvSpPr>
          <p:cNvPr id="8" name="Text 5"/>
          <p:cNvSpPr/>
          <p:nvPr/>
        </p:nvSpPr>
        <p:spPr>
          <a:xfrm>
            <a:off x="5212913" y="2975015"/>
            <a:ext cx="2356366"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Financial Inclusion</a:t>
            </a:r>
            <a:endParaRPr lang="en-US" sz="2187" dirty="0"/>
          </a:p>
        </p:txBody>
      </p:sp>
      <p:sp>
        <p:nvSpPr>
          <p:cNvPr id="9" name="Text 6"/>
          <p:cNvSpPr/>
          <p:nvPr/>
        </p:nvSpPr>
        <p:spPr>
          <a:xfrm>
            <a:off x="5212913" y="3455432"/>
            <a:ext cx="3820001"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Ensuring access and affordability of financial services for all sections of society.</a:t>
            </a:r>
            <a:endParaRPr lang="en-US" sz="1750" dirty="0"/>
          </a:p>
        </p:txBody>
      </p:sp>
      <p:sp>
        <p:nvSpPr>
          <p:cNvPr id="10" name="Shape 7"/>
          <p:cNvSpPr/>
          <p:nvPr/>
        </p:nvSpPr>
        <p:spPr>
          <a:xfrm>
            <a:off x="9255085" y="2898696"/>
            <a:ext cx="499943" cy="499943"/>
          </a:xfrm>
          <a:prstGeom prst="roundRect">
            <a:avLst>
              <a:gd name="adj" fmla="val 20000"/>
            </a:avLst>
          </a:prstGeom>
          <a:solidFill>
            <a:srgbClr val="DADBF1"/>
          </a:solidFill>
          <a:ln w="13811">
            <a:solidFill>
              <a:srgbClr val="B5B7E3"/>
            </a:solidFill>
            <a:prstDash val="solid"/>
          </a:ln>
        </p:spPr>
      </p:sp>
      <p:sp>
        <p:nvSpPr>
          <p:cNvPr id="11" name="Text 8"/>
          <p:cNvSpPr/>
          <p:nvPr/>
        </p:nvSpPr>
        <p:spPr>
          <a:xfrm>
            <a:off x="9404390" y="2940367"/>
            <a:ext cx="201335"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Inter" pitchFamily="34" charset="0"/>
                <a:ea typeface="Inter" pitchFamily="34" charset="-122"/>
                <a:cs typeface="Inter" pitchFamily="34" charset="-120"/>
              </a:rPr>
              <a:t>2</a:t>
            </a:r>
            <a:endParaRPr lang="en-US" sz="2624" dirty="0"/>
          </a:p>
        </p:txBody>
      </p:sp>
      <p:sp>
        <p:nvSpPr>
          <p:cNvPr id="12" name="Text 9"/>
          <p:cNvSpPr/>
          <p:nvPr/>
        </p:nvSpPr>
        <p:spPr>
          <a:xfrm>
            <a:off x="9977199" y="2975015"/>
            <a:ext cx="3820001" cy="694373"/>
          </a:xfrm>
          <a:prstGeom prst="rect">
            <a:avLst/>
          </a:prstGeom>
          <a:noFill/>
          <a:ln/>
        </p:spPr>
        <p:txBody>
          <a:bodyPr wrap="squar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Non-Performing Assets (NPAs)</a:t>
            </a:r>
            <a:endParaRPr lang="en-US" sz="2187" dirty="0"/>
          </a:p>
        </p:txBody>
      </p:sp>
      <p:sp>
        <p:nvSpPr>
          <p:cNvPr id="13" name="Text 10"/>
          <p:cNvSpPr/>
          <p:nvPr/>
        </p:nvSpPr>
        <p:spPr>
          <a:xfrm>
            <a:off x="9977199" y="3802618"/>
            <a:ext cx="3820001"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Tackling the challenge of bad loans and managing risks within the banking system.</a:t>
            </a:r>
            <a:endParaRPr lang="en-US" sz="1750" dirty="0"/>
          </a:p>
        </p:txBody>
      </p:sp>
      <p:sp>
        <p:nvSpPr>
          <p:cNvPr id="14" name="Shape 11"/>
          <p:cNvSpPr/>
          <p:nvPr/>
        </p:nvSpPr>
        <p:spPr>
          <a:xfrm>
            <a:off x="4490799" y="5264587"/>
            <a:ext cx="499943" cy="499943"/>
          </a:xfrm>
          <a:prstGeom prst="roundRect">
            <a:avLst>
              <a:gd name="adj" fmla="val 20000"/>
            </a:avLst>
          </a:prstGeom>
          <a:solidFill>
            <a:srgbClr val="DADBF1"/>
          </a:solidFill>
          <a:ln w="13811">
            <a:solidFill>
              <a:srgbClr val="B5B7E3"/>
            </a:solidFill>
            <a:prstDash val="solid"/>
          </a:ln>
        </p:spPr>
      </p:sp>
      <p:sp>
        <p:nvSpPr>
          <p:cNvPr id="15" name="Text 12"/>
          <p:cNvSpPr/>
          <p:nvPr/>
        </p:nvSpPr>
        <p:spPr>
          <a:xfrm>
            <a:off x="4636294" y="5306258"/>
            <a:ext cx="208955"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Inter" pitchFamily="34" charset="0"/>
                <a:ea typeface="Inter" pitchFamily="34" charset="-122"/>
                <a:cs typeface="Inter" pitchFamily="34" charset="-120"/>
              </a:rPr>
              <a:t>3</a:t>
            </a:r>
            <a:endParaRPr lang="en-US" sz="2624" dirty="0"/>
          </a:p>
        </p:txBody>
      </p:sp>
      <p:sp>
        <p:nvSpPr>
          <p:cNvPr id="16" name="Text 13"/>
          <p:cNvSpPr/>
          <p:nvPr/>
        </p:nvSpPr>
        <p:spPr>
          <a:xfrm>
            <a:off x="5212913" y="5340906"/>
            <a:ext cx="2221944"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Cybersecurity</a:t>
            </a:r>
            <a:endParaRPr lang="en-US" sz="2187" dirty="0"/>
          </a:p>
        </p:txBody>
      </p:sp>
      <p:sp>
        <p:nvSpPr>
          <p:cNvPr id="17" name="Text 14"/>
          <p:cNvSpPr/>
          <p:nvPr/>
        </p:nvSpPr>
        <p:spPr>
          <a:xfrm>
            <a:off x="5212913" y="5821323"/>
            <a:ext cx="8584287"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Addressing the increasing risks posed by cyber threats to financial institutions and customer data.</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w="13811">
            <a:solidFill>
              <a:srgbClr val="E5E0DF"/>
            </a:solidFill>
            <a:prstDash val="solid"/>
          </a:ln>
        </p:spPr>
      </p:sp>
      <p:pic>
        <p:nvPicPr>
          <p:cNvPr id="4"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5" name="Text 2"/>
          <p:cNvSpPr/>
          <p:nvPr/>
        </p:nvSpPr>
        <p:spPr>
          <a:xfrm>
            <a:off x="4490799" y="2351365"/>
            <a:ext cx="8479869"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Future of Indian Financial System</a:t>
            </a:r>
            <a:endParaRPr lang="en-US" sz="4374" dirty="0"/>
          </a:p>
        </p:txBody>
      </p:sp>
      <p:sp>
        <p:nvSpPr>
          <p:cNvPr id="6" name="Shape 3"/>
          <p:cNvSpPr/>
          <p:nvPr/>
        </p:nvSpPr>
        <p:spPr>
          <a:xfrm>
            <a:off x="4490799" y="3552587"/>
            <a:ext cx="499943" cy="499943"/>
          </a:xfrm>
          <a:prstGeom prst="roundRect">
            <a:avLst>
              <a:gd name="adj" fmla="val 20000"/>
            </a:avLst>
          </a:prstGeom>
          <a:solidFill>
            <a:srgbClr val="DADBF1"/>
          </a:solidFill>
          <a:ln w="13811">
            <a:solidFill>
              <a:srgbClr val="B5B7E3"/>
            </a:solidFill>
            <a:prstDash val="solid"/>
          </a:ln>
        </p:spPr>
      </p:sp>
      <p:sp>
        <p:nvSpPr>
          <p:cNvPr id="7" name="Text 4"/>
          <p:cNvSpPr/>
          <p:nvPr/>
        </p:nvSpPr>
        <p:spPr>
          <a:xfrm>
            <a:off x="4659154" y="3594259"/>
            <a:ext cx="163235"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Inter" pitchFamily="34" charset="0"/>
                <a:ea typeface="Inter" pitchFamily="34" charset="-122"/>
                <a:cs typeface="Inter" pitchFamily="34" charset="-120"/>
              </a:rPr>
              <a:t>1</a:t>
            </a:r>
            <a:endParaRPr lang="en-US" sz="2624" dirty="0"/>
          </a:p>
        </p:txBody>
      </p:sp>
      <p:sp>
        <p:nvSpPr>
          <p:cNvPr id="8" name="Text 5"/>
          <p:cNvSpPr/>
          <p:nvPr/>
        </p:nvSpPr>
        <p:spPr>
          <a:xfrm>
            <a:off x="5212913" y="3628906"/>
            <a:ext cx="3820001" cy="694373"/>
          </a:xfrm>
          <a:prstGeom prst="rect">
            <a:avLst/>
          </a:prstGeom>
          <a:noFill/>
          <a:ln/>
        </p:spPr>
        <p:txBody>
          <a:bodyPr wrap="squar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Digital Revolution and Fintech Inclusion</a:t>
            </a:r>
            <a:endParaRPr lang="en-US" sz="2187" dirty="0"/>
          </a:p>
        </p:txBody>
      </p:sp>
      <p:sp>
        <p:nvSpPr>
          <p:cNvPr id="9" name="Text 6"/>
          <p:cNvSpPr/>
          <p:nvPr/>
        </p:nvSpPr>
        <p:spPr>
          <a:xfrm>
            <a:off x="5212913" y="4456509"/>
            <a:ext cx="3820001"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The integration of technology, digital payments, and innovative startups driving financial inclusion and efficiency.</a:t>
            </a:r>
            <a:endParaRPr lang="en-US" sz="1750" dirty="0"/>
          </a:p>
        </p:txBody>
      </p:sp>
      <p:sp>
        <p:nvSpPr>
          <p:cNvPr id="10" name="Shape 7"/>
          <p:cNvSpPr/>
          <p:nvPr/>
        </p:nvSpPr>
        <p:spPr>
          <a:xfrm>
            <a:off x="9255085" y="3552587"/>
            <a:ext cx="499943" cy="499943"/>
          </a:xfrm>
          <a:prstGeom prst="roundRect">
            <a:avLst>
              <a:gd name="adj" fmla="val 20000"/>
            </a:avLst>
          </a:prstGeom>
          <a:solidFill>
            <a:srgbClr val="DADBF1"/>
          </a:solidFill>
          <a:ln w="13811">
            <a:solidFill>
              <a:srgbClr val="B5B7E3"/>
            </a:solidFill>
            <a:prstDash val="solid"/>
          </a:ln>
        </p:spPr>
      </p:sp>
      <p:sp>
        <p:nvSpPr>
          <p:cNvPr id="11" name="Text 8"/>
          <p:cNvSpPr/>
          <p:nvPr/>
        </p:nvSpPr>
        <p:spPr>
          <a:xfrm>
            <a:off x="9404390" y="3594259"/>
            <a:ext cx="201335"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Inter" pitchFamily="34" charset="0"/>
                <a:ea typeface="Inter" pitchFamily="34" charset="-122"/>
                <a:cs typeface="Inter" pitchFamily="34" charset="-120"/>
              </a:rPr>
              <a:t>2</a:t>
            </a:r>
            <a:endParaRPr lang="en-US" sz="2624" dirty="0"/>
          </a:p>
        </p:txBody>
      </p:sp>
      <p:sp>
        <p:nvSpPr>
          <p:cNvPr id="12" name="Text 9"/>
          <p:cNvSpPr/>
          <p:nvPr/>
        </p:nvSpPr>
        <p:spPr>
          <a:xfrm>
            <a:off x="9977199" y="3628906"/>
            <a:ext cx="3820001" cy="694373"/>
          </a:xfrm>
          <a:prstGeom prst="rect">
            <a:avLst/>
          </a:prstGeom>
          <a:noFill/>
          <a:ln/>
        </p:spPr>
        <p:txBody>
          <a:bodyPr wrap="squar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India as a Global Financial Hub</a:t>
            </a:r>
            <a:endParaRPr lang="en-US" sz="2187" dirty="0"/>
          </a:p>
        </p:txBody>
      </p:sp>
      <p:sp>
        <p:nvSpPr>
          <p:cNvPr id="13" name="Text 10"/>
          <p:cNvSpPr/>
          <p:nvPr/>
        </p:nvSpPr>
        <p:spPr>
          <a:xfrm>
            <a:off x="9977199" y="4456509"/>
            <a:ext cx="3820001"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Seizing opportunities to become a global player in financial services, attracting investments, and fostering international collaborations.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1160" y="518160"/>
            <a:ext cx="6461760" cy="5632311"/>
          </a:xfrm>
          <a:prstGeom prst="rect">
            <a:avLst/>
          </a:prstGeom>
        </p:spPr>
        <p:txBody>
          <a:bodyPr wrap="square">
            <a:spAutoFit/>
          </a:bodyPr>
          <a:lstStyle/>
          <a:p>
            <a:pPr algn="ctr"/>
            <a:r>
              <a:rPr lang="en-US" b="1" dirty="0" smtClean="0"/>
              <a:t>Components of Financial System</a:t>
            </a:r>
            <a:endParaRPr lang="en-US" dirty="0" smtClean="0"/>
          </a:p>
          <a:p>
            <a:r>
              <a:rPr lang="en-US" dirty="0" smtClean="0"/>
              <a:t>A financial system refers to a system which enables the transfer of money between investors and borrowers. A financial system could be defined at an international, regional or organizational level. The term “system” in “Financial System” indicates a group of complex and closely linked institutions, agents, procedures, markets, transactions, claims and liabilities within an economy. There are five components of Financial System which is discussed below:</a:t>
            </a:r>
          </a:p>
          <a:p>
            <a:r>
              <a:rPr lang="en-US" b="1" dirty="0" smtClean="0"/>
              <a:t>1. </a:t>
            </a:r>
            <a:r>
              <a:rPr lang="en-US" b="1" dirty="0" smtClean="0">
                <a:hlinkClick r:id="rId2"/>
              </a:rPr>
              <a:t>Financial Institutions:</a:t>
            </a:r>
            <a:r>
              <a:rPr lang="en-US" b="1" dirty="0" smtClean="0"/>
              <a:t> </a:t>
            </a:r>
            <a:r>
              <a:rPr lang="en-US" dirty="0" smtClean="0"/>
              <a:t>It ensures smooth working of the financial system by making investors and borrowers meet. They mobilize the savings of investors either directly or indirectly via financial markets by making use of different financial instruments as well as in the process using the services of numerous financial services providers. They could be categorized into Regulatory, Intermediaries, Non-intermediaries and Others. They offer services to organizations looking for advises on different problems including restructuring to diversification strategies. They offer complete series of services to the organizations who want to raise funds from the markets and take care of financial assets, for example deposits, securities, loans, etc</a:t>
            </a:r>
            <a:r>
              <a:rPr lang="en-US" dirty="0" smtClean="0"/>
              <a:t>.</a:t>
            </a:r>
            <a:endParaRPr lang="en-US" dirty="0" smtClean="0"/>
          </a:p>
        </p:txBody>
      </p:sp>
      <p:pic>
        <p:nvPicPr>
          <p:cNvPr id="1026" name="Picture 2"/>
          <p:cNvPicPr>
            <a:picLocks noChangeAspect="1" noChangeArrowheads="1"/>
          </p:cNvPicPr>
          <p:nvPr/>
        </p:nvPicPr>
        <p:blipFill>
          <a:blip r:embed="rId3"/>
          <a:srcRect/>
          <a:stretch>
            <a:fillRect/>
          </a:stretch>
        </p:blipFill>
        <p:spPr bwMode="auto">
          <a:xfrm>
            <a:off x="8793480" y="807720"/>
            <a:ext cx="3535680" cy="620268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6040" y="624841"/>
            <a:ext cx="8976360" cy="6740307"/>
          </a:xfrm>
          <a:prstGeom prst="rect">
            <a:avLst/>
          </a:prstGeom>
        </p:spPr>
        <p:txBody>
          <a:bodyPr wrap="square">
            <a:spAutoFit/>
          </a:bodyPr>
          <a:lstStyle/>
          <a:p>
            <a:r>
              <a:rPr lang="en-US" b="1" dirty="0" smtClean="0"/>
              <a:t>2. Financial Markets: </a:t>
            </a:r>
            <a:r>
              <a:rPr lang="en-US" dirty="0" smtClean="0"/>
              <a:t>A Financial Market can be defined as the market in which financial assets are created or transferred. As against a real transaction that involves exchange of money for real goods or services, a financial transaction involves creation or transfer of a financial asset. Financial Assets or Financial Instruments represent a claim to the payment of a sum of money sometime in the future and /or periodic payment in the form of interest or dividend. There are four components of financial market are given below:</a:t>
            </a:r>
          </a:p>
          <a:p>
            <a:r>
              <a:rPr lang="en-US" dirty="0" smtClean="0"/>
              <a:t>I. </a:t>
            </a:r>
            <a:r>
              <a:rPr lang="en-US" b="1" dirty="0" smtClean="0"/>
              <a:t>Money Market:</a:t>
            </a:r>
            <a:r>
              <a:rPr lang="en-US" dirty="0" smtClean="0"/>
              <a:t> The money market is a wholesale debt market for low-risk, highly-liquid, short-term instrument.  Funds are available in this market for periods ranging from a single day up to a year.  This market is dominated mostly by government, banks and financial institutions.</a:t>
            </a:r>
          </a:p>
          <a:p>
            <a:r>
              <a:rPr lang="en-US" dirty="0" smtClean="0"/>
              <a:t>II. </a:t>
            </a:r>
            <a:r>
              <a:rPr lang="en-US" b="1" dirty="0" smtClean="0"/>
              <a:t>Capital Market:</a:t>
            </a:r>
            <a:r>
              <a:rPr lang="en-US" dirty="0" smtClean="0"/>
              <a:t> The capital market is designed to finance the long-term investments.  The transactions taking place in this market will be for periods over a year.</a:t>
            </a:r>
          </a:p>
          <a:p>
            <a:r>
              <a:rPr lang="en-US" dirty="0" smtClean="0"/>
              <a:t>III. </a:t>
            </a:r>
            <a:r>
              <a:rPr lang="en-US" b="1" dirty="0" smtClean="0">
                <a:hlinkClick r:id="rId2"/>
              </a:rPr>
              <a:t>Foreign Exchange Market</a:t>
            </a:r>
            <a:r>
              <a:rPr lang="en-US" b="1" dirty="0" smtClean="0"/>
              <a:t>:</a:t>
            </a:r>
            <a:r>
              <a:rPr lang="en-US" dirty="0" smtClean="0"/>
              <a:t> The Foreign Exchange </a:t>
            </a:r>
            <a:r>
              <a:rPr lang="en-US" dirty="0" err="1" smtClean="0"/>
              <a:t>mar</a:t>
            </a:r>
            <a:r>
              <a:rPr lang="en-US" dirty="0" err="1" smtClean="0"/>
              <a:t>eals</a:t>
            </a:r>
            <a:r>
              <a:rPr lang="en-US" dirty="0" smtClean="0"/>
              <a:t> with the multicurrency requirements which are met by the exchange of currencies.  Depending on the exchange rate that is applicable, the transfer of funds takes place in this market.  This is one of the most developed and integrated markets across the globe.</a:t>
            </a:r>
          </a:p>
          <a:p>
            <a:r>
              <a:rPr lang="en-US" dirty="0" smtClean="0"/>
              <a:t>IV. </a:t>
            </a:r>
            <a:r>
              <a:rPr lang="en-US" b="1" dirty="0" smtClean="0"/>
              <a:t>Credit Market</a:t>
            </a:r>
            <a:r>
              <a:rPr lang="en-US" dirty="0" smtClean="0"/>
              <a:t>- Credit market is a place where banks, Financial Institutions (FIs) and Non Bank Financial Institutions (NBFCs) purvey short, medium and long-term loans to corporate and individuals.</a:t>
            </a:r>
            <a:br>
              <a:rPr lang="en-US" dirty="0" smtClean="0"/>
            </a:br>
            <a:endParaRPr lang="en-US" dirty="0" smtClean="0"/>
          </a:p>
          <a:p>
            <a:r>
              <a:rPr lang="en-US" dirty="0" smtClean="0"/>
              <a:t/>
            </a:r>
            <a:br>
              <a:rPr lang="en-US" dirty="0" smtClean="0"/>
            </a:b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7880" y="868680"/>
            <a:ext cx="9387840" cy="2031325"/>
          </a:xfrm>
          <a:prstGeom prst="rect">
            <a:avLst/>
          </a:prstGeom>
        </p:spPr>
        <p:txBody>
          <a:bodyPr wrap="square">
            <a:spAutoFit/>
          </a:bodyPr>
          <a:lstStyle/>
          <a:p>
            <a:r>
              <a:rPr lang="en-US" b="1" dirty="0" smtClean="0"/>
              <a:t>.</a:t>
            </a:r>
            <a:r>
              <a:rPr lang="en-US" dirty="0" smtClean="0"/>
              <a:t> </a:t>
            </a:r>
            <a:r>
              <a:rPr lang="en-US" b="1" dirty="0" smtClean="0"/>
              <a:t>Financial Instruments:</a:t>
            </a:r>
            <a:r>
              <a:rPr lang="en-US" dirty="0" smtClean="0"/>
              <a:t> This is an important component of financial system. The products which are traded in a financial market are financial assets, securities or other types of financial instruments. There are a wide range of securities in the markets since the needs of investors and credit seekers are different. They indicate a claim on the settlement of principal down the road or payment of a regular amount by means of interest or dividend. Equity shares, debentures, bonds, etc. are some examples.</a:t>
            </a:r>
            <a:br>
              <a:rPr lang="en-US" dirty="0" smtClean="0"/>
            </a:br>
            <a:endParaRPr lang="en-US" dirty="0" smtClean="0"/>
          </a:p>
        </p:txBody>
      </p:sp>
      <p:pic>
        <p:nvPicPr>
          <p:cNvPr id="2050" name="Picture 2"/>
          <p:cNvPicPr>
            <a:picLocks noChangeAspect="1" noChangeArrowheads="1"/>
          </p:cNvPicPr>
          <p:nvPr/>
        </p:nvPicPr>
        <p:blipFill>
          <a:blip r:embed="rId2"/>
          <a:srcRect/>
          <a:stretch>
            <a:fillRect/>
          </a:stretch>
        </p:blipFill>
        <p:spPr bwMode="auto">
          <a:xfrm>
            <a:off x="3028950" y="3413760"/>
            <a:ext cx="5703570" cy="308229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231</TotalTime>
  <Words>399</Words>
  <Application>Microsoft Office PowerPoint</Application>
  <PresentationFormat>Custom</PresentationFormat>
  <Paragraphs>57</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Opulent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25</cp:revision>
  <dcterms:created xsi:type="dcterms:W3CDTF">2023-12-23T09:59:58Z</dcterms:created>
  <dcterms:modified xsi:type="dcterms:W3CDTF">2023-12-25T09:21:31Z</dcterms:modified>
</cp:coreProperties>
</file>