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 lvl="0">
      <a:defRPr lang="en-U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2438400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latin typeface="Algerian" pitchFamily="82" charset="0"/>
              </a:rPr>
              <a:t>Unit 2 : Inventory Info Menu</a:t>
            </a:r>
            <a:endParaRPr lang="en-US" sz="3600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reating Stock Item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458200" cy="609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609600"/>
            <a:ext cx="571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92D050"/>
                </a:solidFill>
                <a:latin typeface="Algerian" pitchFamily="82" charset="0"/>
              </a:rPr>
              <a:t>UNITS OF MEASURE</a:t>
            </a:r>
            <a:endParaRPr lang="en-US" sz="2800" dirty="0">
              <a:solidFill>
                <a:srgbClr val="92D050"/>
              </a:solidFill>
              <a:latin typeface="Algerian" pitchFamily="8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5800" y="1295400"/>
            <a:ext cx="8077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 The Units of Measure can either be simple or compound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1828800"/>
            <a:ext cx="8001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Examples of simple units are: nos., </a:t>
            </a:r>
            <a:r>
              <a:rPr lang="en-US" dirty="0" err="1" smtClean="0"/>
              <a:t>metres</a:t>
            </a:r>
            <a:r>
              <a:rPr lang="en-US" dirty="0" smtClean="0"/>
              <a:t>, kilograms, pieces etc.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3429000"/>
            <a:ext cx="754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Compound unit is a combination of two simple units.  </a:t>
            </a:r>
          </a:p>
          <a:p>
            <a:r>
              <a:rPr lang="en-US" dirty="0" smtClean="0"/>
              <a:t>Examples of compound units are : 1 dozen = 12 numbers , 1 bag = 50 </a:t>
            </a:r>
            <a:r>
              <a:rPr lang="en-US" dirty="0" err="1" smtClean="0"/>
              <a:t>kgs</a:t>
            </a:r>
            <a:r>
              <a:rPr lang="en-US" dirty="0" smtClean="0"/>
              <a:t> etc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62000" y="4419600"/>
            <a:ext cx="7315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Note </a:t>
            </a:r>
            <a:r>
              <a:rPr lang="en-US" dirty="0" smtClean="0"/>
              <a:t>: By default Tally. ERP 9 will show the Simple unit for creating the unit of measure.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85800" y="2895600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Go to </a:t>
            </a:r>
            <a:r>
              <a:rPr lang="en-US" dirty="0" smtClean="0">
                <a:solidFill>
                  <a:srgbClr val="FF0000"/>
                </a:solidFill>
              </a:rPr>
              <a:t>Gateway of Tally &gt; Inventory Info &gt; Units of Measure &gt; Create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2438400"/>
            <a:ext cx="525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solidFill>
                  <a:srgbClr val="002060"/>
                </a:solidFill>
              </a:rPr>
              <a:t>Steps to create unit of measure </a:t>
            </a:r>
            <a:endParaRPr lang="en-US" u="sng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Units of Measu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219200"/>
            <a:ext cx="3429000" cy="4572000"/>
          </a:xfrm>
          <a:prstGeom prst="rect">
            <a:avLst/>
          </a:prstGeom>
          <a:noFill/>
        </p:spPr>
      </p:pic>
      <p:pic>
        <p:nvPicPr>
          <p:cNvPr id="23556" name="Picture 4" descr="Creating Compound Unit of Measu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295400"/>
            <a:ext cx="4114800" cy="43434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81000" y="533400"/>
            <a:ext cx="2971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Simple unit of measure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00600" y="609600"/>
            <a:ext cx="3124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Compound unit of measure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609600"/>
            <a:ext cx="487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Algerian" pitchFamily="82" charset="0"/>
              </a:rPr>
              <a:t>       </a:t>
            </a:r>
            <a:r>
              <a:rPr lang="en-US" sz="4000" dirty="0" err="1" smtClean="0">
                <a:latin typeface="Algerian" pitchFamily="82" charset="0"/>
              </a:rPr>
              <a:t>Godown</a:t>
            </a:r>
            <a:endParaRPr lang="en-US" sz="4000" dirty="0">
              <a:latin typeface="Algerian" pitchFamily="8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1371601"/>
            <a:ext cx="77724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A </a:t>
            </a:r>
            <a:r>
              <a:rPr lang="en-US" dirty="0" err="1" smtClean="0"/>
              <a:t>godown</a:t>
            </a:r>
            <a:r>
              <a:rPr lang="en-US" dirty="0" smtClean="0"/>
              <a:t> is a place where stock items are stored. You can specify where the stock items are kept.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You can obtain stock reports for each </a:t>
            </a:r>
            <a:r>
              <a:rPr lang="en-US" dirty="0" err="1" smtClean="0"/>
              <a:t>godown</a:t>
            </a:r>
            <a:r>
              <a:rPr lang="en-US" dirty="0" smtClean="0"/>
              <a:t> and account for the movement of stock between locations/</a:t>
            </a:r>
            <a:r>
              <a:rPr lang="en-US" dirty="0" err="1" smtClean="0"/>
              <a:t>godowns</a:t>
            </a:r>
            <a:r>
              <a:rPr lang="en-US" dirty="0" smtClean="0"/>
              <a:t>.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You can create Locations/</a:t>
            </a:r>
            <a:r>
              <a:rPr lang="en-US" dirty="0" err="1" smtClean="0"/>
              <a:t>Godowns</a:t>
            </a:r>
            <a:r>
              <a:rPr lang="en-US" dirty="0" smtClean="0"/>
              <a:t> in Single mode and Multiple mode.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3581400"/>
            <a:ext cx="8458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Create </a:t>
            </a:r>
            <a:r>
              <a:rPr lang="en-US" b="1" dirty="0" err="1" smtClean="0"/>
              <a:t>Godowns</a:t>
            </a:r>
            <a:r>
              <a:rPr lang="en-US" b="1" dirty="0" smtClean="0"/>
              <a:t>/Locations</a:t>
            </a:r>
            <a:endParaRPr lang="en-US" dirty="0" smtClean="0"/>
          </a:p>
          <a:p>
            <a:r>
              <a:rPr lang="en-US" dirty="0" smtClean="0"/>
              <a:t>Press F11 (Features) &gt; Inventory Features &gt; and set Maintain multiple </a:t>
            </a:r>
            <a:r>
              <a:rPr lang="en-US" dirty="0" err="1" smtClean="0"/>
              <a:t>Godowns</a:t>
            </a:r>
            <a:r>
              <a:rPr lang="en-US" dirty="0" smtClean="0"/>
              <a:t> as Yes .</a:t>
            </a:r>
          </a:p>
          <a:p>
            <a:r>
              <a:rPr lang="en-US" dirty="0" smtClean="0"/>
              <a:t>Gateway of Tally &gt; Inventory Info. &gt; ...</a:t>
            </a:r>
          </a:p>
          <a:p>
            <a:r>
              <a:rPr lang="en-US" dirty="0" smtClean="0"/>
              <a:t>Name &amp; alias : As in other masters, you can specify multiple aliases for the </a:t>
            </a:r>
            <a:r>
              <a:rPr lang="en-US" dirty="0" err="1" smtClean="0"/>
              <a:t>godown</a:t>
            </a:r>
            <a:r>
              <a:rPr lang="en-US" dirty="0" smtClean="0"/>
              <a:t> name.</a:t>
            </a:r>
          </a:p>
          <a:p>
            <a:r>
              <a:rPr lang="en-US" dirty="0" smtClean="0"/>
              <a:t>Under : Select Primary or Main Location. ...</a:t>
            </a:r>
          </a:p>
          <a:p>
            <a:r>
              <a:rPr lang="en-US" dirty="0" smtClean="0"/>
              <a:t>Accept the screen.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124200"/>
            <a:ext cx="624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Steps to create </a:t>
            </a:r>
            <a:r>
              <a:rPr lang="en-U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godown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ally Education: INVENTORY INTRODUC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990600"/>
            <a:ext cx="2133600" cy="4467226"/>
          </a:xfrm>
          <a:prstGeom prst="rect">
            <a:avLst/>
          </a:prstGeom>
          <a:noFill/>
        </p:spPr>
      </p:pic>
      <p:pic>
        <p:nvPicPr>
          <p:cNvPr id="25607" name="Picture 7" descr="Tally Education: GODOW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1143000"/>
            <a:ext cx="2286000" cy="4267200"/>
          </a:xfrm>
          <a:prstGeom prst="rect">
            <a:avLst/>
          </a:prstGeom>
          <a:noFill/>
        </p:spPr>
      </p:pic>
      <p:pic>
        <p:nvPicPr>
          <p:cNvPr id="25608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1219200"/>
            <a:ext cx="2819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ow to create a Godown/Location in Tally.ERP 9 ? : www.TallyERP9Book.C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371600"/>
            <a:ext cx="3505200" cy="4724400"/>
          </a:xfrm>
          <a:prstGeom prst="rect">
            <a:avLst/>
          </a:prstGeom>
          <a:noFill/>
        </p:spPr>
      </p:pic>
      <p:pic>
        <p:nvPicPr>
          <p:cNvPr id="27652" name="Picture 4" descr="How to Create Godowns in Tally | Location in Tall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524000"/>
            <a:ext cx="4191000" cy="4572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533400" y="6858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Single  </a:t>
            </a:r>
            <a:r>
              <a:rPr lang="en-US" dirty="0" err="1" smtClean="0"/>
              <a:t>godown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105400" y="8382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Multiple  </a:t>
            </a:r>
            <a:r>
              <a:rPr lang="en-US" dirty="0" err="1" smtClean="0"/>
              <a:t>godown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1143000"/>
            <a:ext cx="8077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The Inventory Info. menu is displayed in the Gateway of Tally , if you set Maintain Accounts only to No in the </a:t>
            </a:r>
            <a:r>
              <a:rPr lang="en-US" dirty="0" smtClean="0">
                <a:solidFill>
                  <a:srgbClr val="00B050"/>
                </a:solidFill>
              </a:rPr>
              <a:t>F11 &gt; F1: Accounting Features screen. 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By using F11: Features , you can enable the various settings under inventory features which determine the information to be entered during transaction entries.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533400"/>
            <a:ext cx="655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Inventory info menu</a:t>
            </a:r>
            <a:endParaRPr lang="en-US" sz="20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2000" y="2690336"/>
            <a:ext cx="7924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The </a:t>
            </a:r>
            <a:r>
              <a:rPr lang="en-US" b="1" dirty="0" smtClean="0"/>
              <a:t>Inventory Info</a:t>
            </a:r>
            <a:r>
              <a:rPr lang="en-US" dirty="0" smtClean="0"/>
              <a:t> menu, lists the inventory masters like Stock Group, Stock Items, Units of Measure of the company, using which you can create, alter and display the inventory master details.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62000" y="3810000"/>
            <a:ext cx="7696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Note:</a:t>
            </a:r>
            <a:r>
              <a:rPr lang="en-US" dirty="0" smtClean="0"/>
              <a:t> The Inventory Info menu is displayed in the Gateway of Tally, if you select Type of company as </a:t>
            </a:r>
            <a:r>
              <a:rPr lang="en-US" b="1" dirty="0" smtClean="0"/>
              <a:t>Maintain Accounts with Inventory</a:t>
            </a:r>
            <a:r>
              <a:rPr lang="en-US" dirty="0" smtClean="0"/>
              <a:t> in the Company Creation screen.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ally Education: INVENTORY INTRODUC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990600"/>
            <a:ext cx="3581400" cy="4467226"/>
          </a:xfrm>
          <a:prstGeom prst="rect">
            <a:avLst/>
          </a:prstGeom>
          <a:noFill/>
        </p:spPr>
      </p:pic>
      <p:pic>
        <p:nvPicPr>
          <p:cNvPr id="1028" name="Picture 4" descr="Ez Tally: Creating Inventory Masters in Tally.ERP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1143000"/>
            <a:ext cx="3505200" cy="4191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457200"/>
            <a:ext cx="624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2">
                    <a:lumMod val="10000"/>
                  </a:schemeClr>
                </a:solidFill>
                <a:latin typeface="Algerian" pitchFamily="82" charset="0"/>
              </a:rPr>
              <a:t>STOCK  GROUPS</a:t>
            </a:r>
            <a:endParaRPr lang="en-US" sz="3200" dirty="0">
              <a:solidFill>
                <a:schemeClr val="bg2">
                  <a:lumMod val="10000"/>
                </a:schemeClr>
              </a:solidFill>
              <a:latin typeface="Algerian" pitchFamily="8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90600" y="1219200"/>
            <a:ext cx="7772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smtClean="0"/>
              <a:t>Stock Groups </a:t>
            </a:r>
            <a:r>
              <a:rPr lang="en-US" dirty="0" smtClean="0"/>
              <a:t>in Inventory are similar to Groups in Accounting Masters.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They are helpful in the classification of Stock Items.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You can group Stock Items under different Stock Groups to reflect their classification based on some common features such as brand name, product type, quality, and so on.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Grouping enables you to locate Stock Items easily and report their details in statements.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4038600"/>
            <a:ext cx="7620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1. Go to </a:t>
            </a:r>
          </a:p>
          <a:p>
            <a:r>
              <a:rPr lang="en-US" b="1" dirty="0" smtClean="0"/>
              <a:t>Gateway of Tally </a:t>
            </a:r>
            <a:r>
              <a:rPr lang="en-US" dirty="0" smtClean="0"/>
              <a:t>&gt; </a:t>
            </a:r>
            <a:r>
              <a:rPr lang="en-US" b="1" dirty="0" smtClean="0"/>
              <a:t>Inventory Info. </a:t>
            </a:r>
            <a:r>
              <a:rPr lang="en-US" dirty="0" smtClean="0"/>
              <a:t>&gt; </a:t>
            </a:r>
            <a:r>
              <a:rPr lang="en-US" b="1" dirty="0" err="1" smtClean="0"/>
              <a:t>StockGroups</a:t>
            </a:r>
            <a:r>
              <a:rPr lang="en-US" b="1" dirty="0" smtClean="0"/>
              <a:t> </a:t>
            </a:r>
            <a:r>
              <a:rPr lang="en-US" dirty="0" smtClean="0"/>
              <a:t>&gt; </a:t>
            </a:r>
            <a:r>
              <a:rPr lang="en-US" b="1" dirty="0" smtClean="0"/>
              <a:t>Create </a:t>
            </a:r>
            <a:r>
              <a:rPr lang="en-US" dirty="0" smtClean="0"/>
              <a:t>(under </a:t>
            </a:r>
            <a:r>
              <a:rPr lang="en-US" b="1" dirty="0" smtClean="0"/>
              <a:t>Single Stock Group </a:t>
            </a:r>
            <a:r>
              <a:rPr lang="en-US" dirty="0" smtClean="0"/>
              <a:t>).</a:t>
            </a:r>
          </a:p>
          <a:p>
            <a:r>
              <a:rPr lang="en-US" dirty="0" smtClean="0"/>
              <a:t>2. Enter the </a:t>
            </a:r>
            <a:r>
              <a:rPr lang="en-US" b="1" dirty="0" smtClean="0"/>
              <a:t>Name </a:t>
            </a:r>
            <a:r>
              <a:rPr lang="en-US" dirty="0" smtClean="0"/>
              <a:t>of the Stock Group.</a:t>
            </a:r>
          </a:p>
          <a:p>
            <a:r>
              <a:rPr lang="en-US" dirty="0" smtClean="0"/>
              <a:t>3. Enter additional name apart from primary name [if required] in the field </a:t>
            </a:r>
            <a:r>
              <a:rPr lang="en-US" b="1" dirty="0" smtClean="0"/>
              <a:t>Alias </a:t>
            </a:r>
            <a:r>
              <a:rPr lang="en-US" dirty="0" smtClean="0"/>
              <a:t>. You can create any number of additional names.</a:t>
            </a:r>
          </a:p>
          <a:p>
            <a:r>
              <a:rPr lang="en-US" dirty="0" smtClean="0"/>
              <a:t>4. Specify whether it is a primary group or a sub-group of another group in the field </a:t>
            </a:r>
            <a:r>
              <a:rPr lang="en-US" b="1" dirty="0" smtClean="0"/>
              <a:t>Under </a:t>
            </a:r>
            <a:r>
              <a:rPr lang="en-US" dirty="0" smtClean="0"/>
              <a:t>, by selecting from the list.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3581400"/>
            <a:ext cx="670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70C0"/>
                </a:solidFill>
              </a:rPr>
              <a:t>Creation of stock groups</a:t>
            </a:r>
            <a:endParaRPr lang="en-US" sz="2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ally Education: INVENTORY INTRODUC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990600"/>
            <a:ext cx="2133600" cy="4467226"/>
          </a:xfrm>
          <a:prstGeom prst="rect">
            <a:avLst/>
          </a:prstGeom>
          <a:noFill/>
        </p:spPr>
      </p:pic>
      <p:pic>
        <p:nvPicPr>
          <p:cNvPr id="3" name="Picture 4" descr="Ez Tally: Creating Inventory Masters in Tally.ERP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1066800"/>
            <a:ext cx="2514600" cy="4191000"/>
          </a:xfrm>
          <a:prstGeom prst="rect">
            <a:avLst/>
          </a:prstGeom>
          <a:noFill/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990600"/>
            <a:ext cx="2438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reate Single Stock Group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609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ow to Create Stock Items In Tall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990600"/>
            <a:ext cx="2362200" cy="4419600"/>
          </a:xfrm>
          <a:prstGeom prst="rect">
            <a:avLst/>
          </a:prstGeom>
          <a:noFill/>
        </p:spPr>
      </p:pic>
      <p:pic>
        <p:nvPicPr>
          <p:cNvPr id="22532" name="Picture 4" descr="Stock Items - Tutori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990600"/>
            <a:ext cx="2438400" cy="4143376"/>
          </a:xfrm>
          <a:prstGeom prst="rect">
            <a:avLst/>
          </a:prstGeom>
          <a:noFill/>
        </p:spPr>
      </p:pic>
      <p:pic>
        <p:nvPicPr>
          <p:cNvPr id="4" name="Picture 2" descr="Tally Education: INVENTORY INTRODUCTI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990600"/>
            <a:ext cx="2286000" cy="44672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1066800"/>
            <a:ext cx="7924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Stock items are defined as material resources that are held in storerooms and issued to activities that require the materials to be completed. 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stock item record determines whether or not the type of stock can be purchased, repaired, tracked, and so on.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381000"/>
            <a:ext cx="647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lgerian" pitchFamily="82" charset="0"/>
              </a:rPr>
              <a:t>STOCK  ITEMS </a:t>
            </a:r>
            <a:endParaRPr lang="en-US" sz="3200" dirty="0">
              <a:latin typeface="Algerian" pitchFamily="8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00" y="2590800"/>
            <a:ext cx="7696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Stock items are goods that you manufacture or trade (sell and purchase). It is the primary inventory entity. 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Stock Items in the Inventory transactions are similar to ledgers being used in accounting transactions.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762000"/>
            <a:ext cx="7391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Go to </a:t>
            </a:r>
            <a:r>
              <a:rPr lang="en-US" b="1" dirty="0" smtClean="0"/>
              <a:t>Gateway of Tally &gt; Inventory Info &gt; Stock Item &gt; Single Create (under Single Stock Item)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09600" y="16764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Specify the </a:t>
            </a:r>
            <a:r>
              <a:rPr lang="en-US" b="1" dirty="0" smtClean="0"/>
              <a:t>Name</a:t>
            </a:r>
            <a:r>
              <a:rPr lang="en-US" dirty="0" smtClean="0"/>
              <a:t> of the Stock Item.</a:t>
            </a:r>
          </a:p>
          <a:p>
            <a:r>
              <a:rPr lang="en-US" dirty="0" smtClean="0"/>
              <a:t>Specify the </a:t>
            </a:r>
            <a:r>
              <a:rPr lang="en-US" b="1" dirty="0" smtClean="0"/>
              <a:t>Alias</a:t>
            </a:r>
            <a:r>
              <a:rPr lang="en-US" dirty="0" smtClean="0"/>
              <a:t> name of Stock Item (if required).</a:t>
            </a:r>
          </a:p>
          <a:p>
            <a:r>
              <a:rPr lang="en-US" dirty="0" smtClean="0"/>
              <a:t>The field </a:t>
            </a:r>
            <a:r>
              <a:rPr lang="en-US" b="1" dirty="0" smtClean="0"/>
              <a:t>Under</a:t>
            </a:r>
            <a:r>
              <a:rPr lang="en-US" dirty="0" smtClean="0"/>
              <a:t> will show the </a:t>
            </a:r>
            <a:r>
              <a:rPr lang="en-US" b="1" dirty="0" smtClean="0"/>
              <a:t>List of Groups</a:t>
            </a:r>
            <a:r>
              <a:rPr lang="en-US" dirty="0" smtClean="0"/>
              <a:t>. Here you can select the Stock Group to which the Stock Item belongs. By default, </a:t>
            </a:r>
            <a:r>
              <a:rPr lang="en-US" b="1" dirty="0" smtClean="0"/>
              <a:t>Primary</a:t>
            </a:r>
            <a:r>
              <a:rPr lang="en-US" dirty="0" smtClean="0"/>
              <a:t> Stock Group appears in this field.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3200400"/>
            <a:ext cx="7848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This field will show the </a:t>
            </a:r>
            <a:r>
              <a:rPr lang="en-US" b="1" dirty="0" smtClean="0"/>
              <a:t>Unit</a:t>
            </a:r>
            <a:r>
              <a:rPr lang="en-US" dirty="0" smtClean="0"/>
              <a:t> List. Here you can select the Unit of measurement applicable for the stock item. By default, </a:t>
            </a:r>
            <a:r>
              <a:rPr lang="en-US" b="1" dirty="0" smtClean="0"/>
              <a:t>Not Applicable</a:t>
            </a:r>
            <a:r>
              <a:rPr lang="en-US" dirty="0" smtClean="0"/>
              <a:t> appears in this field.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62000" y="3995678"/>
            <a:ext cx="8077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 Specify the details of </a:t>
            </a:r>
            <a:r>
              <a:rPr lang="en-US" b="1" dirty="0" smtClean="0"/>
              <a:t>Opening Balance</a:t>
            </a:r>
            <a:r>
              <a:rPr lang="en-US" dirty="0" smtClean="0"/>
              <a:t>, if any, for the Stock Item as on the date of Beginning of Books.</a:t>
            </a:r>
          </a:p>
          <a:p>
            <a:r>
              <a:rPr lang="en-US" dirty="0" smtClean="0"/>
              <a:t>o      In the </a:t>
            </a:r>
            <a:r>
              <a:rPr lang="en-US" b="1" dirty="0" smtClean="0"/>
              <a:t>Quantity</a:t>
            </a:r>
            <a:r>
              <a:rPr lang="en-US" dirty="0" smtClean="0"/>
              <a:t> Field, specify the stock item Quantity, say 5 Nos.</a:t>
            </a:r>
          </a:p>
          <a:p>
            <a:r>
              <a:rPr lang="en-US" dirty="0" smtClean="0"/>
              <a:t>o      In the </a:t>
            </a:r>
            <a:r>
              <a:rPr lang="en-US" b="1" dirty="0" smtClean="0"/>
              <a:t>Rate</a:t>
            </a:r>
            <a:r>
              <a:rPr lang="en-US" dirty="0" smtClean="0"/>
              <a:t> field, specify the stock item Rate, say Rs. 8000 per piece.</a:t>
            </a:r>
          </a:p>
          <a:p>
            <a:r>
              <a:rPr lang="en-US" dirty="0" smtClean="0"/>
              <a:t>o      In the </a:t>
            </a:r>
            <a:r>
              <a:rPr lang="en-US" b="1" dirty="0" smtClean="0"/>
              <a:t>Value</a:t>
            </a:r>
            <a:r>
              <a:rPr lang="en-US" dirty="0" smtClean="0"/>
              <a:t> field, Tally.ERP 9 automatically calculates the value by multiplying the Quantity and Rate. </a:t>
            </a:r>
          </a:p>
          <a:p>
            <a:r>
              <a:rPr lang="en-US" dirty="0" smtClean="0"/>
              <a:t>You can also edit the value, Tally.ERP 9 automatically refreshes the Rate field accordingly.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223</Words>
  <Application>Microsoft Office PowerPoint</Application>
  <PresentationFormat>On-screen Show (4:3)</PresentationFormat>
  <Paragraphs>58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dell</cp:lastModifiedBy>
  <cp:revision>1</cp:revision>
  <dcterms:modified xsi:type="dcterms:W3CDTF">2024-02-14T06:37:17Z</dcterms:modified>
</cp:coreProperties>
</file>